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PT Serif Bold" panose="020B0604020202020204" charset="-52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7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sv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12.sv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5.sv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5.sv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7320" y="1071534"/>
            <a:ext cx="10001320" cy="10296957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1" y="0"/>
                </a:lnTo>
                <a:lnTo>
                  <a:pt x="11368491" y="11368491"/>
                </a:lnTo>
                <a:lnTo>
                  <a:pt x="0" y="1136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4250" y="-401116"/>
            <a:ext cx="7447018" cy="10688116"/>
          </a:xfrm>
          <a:custGeom>
            <a:avLst/>
            <a:gdLst/>
            <a:ahLst/>
            <a:cxnLst/>
            <a:rect l="l" t="t" r="r" b="b"/>
            <a:pathLst>
              <a:path w="7617541" h="10948383">
                <a:moveTo>
                  <a:pt x="0" y="0"/>
                </a:moveTo>
                <a:lnTo>
                  <a:pt x="7617541" y="0"/>
                </a:lnTo>
                <a:lnTo>
                  <a:pt x="7617541" y="10948384"/>
                </a:lnTo>
                <a:lnTo>
                  <a:pt x="0" y="109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20" b="-352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60940" y="26564"/>
            <a:ext cx="10369947" cy="100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9"/>
              </a:lnSpc>
            </a:pPr>
            <a:r>
              <a:rPr lang="en-US" sz="592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Кирдода</a:t>
            </a:r>
            <a:r>
              <a:rPr lang="en-US" sz="592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592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Лариса</a:t>
            </a:r>
            <a:r>
              <a:rPr lang="en-US" sz="592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592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Іванівна</a:t>
            </a:r>
            <a:endParaRPr lang="en-US" sz="5920" b="1" dirty="0">
              <a:solidFill>
                <a:srgbClr val="FFFFFF"/>
              </a:solidFill>
              <a:latin typeface="Beatrix Antiqua Bold"/>
              <a:ea typeface="Beatrix Antiqua Bold"/>
              <a:cs typeface="Beatrix Antiqua Bold"/>
              <a:sym typeface="Beatrix Antiqu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61268" y="942975"/>
            <a:ext cx="7472958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вчитель початкових класів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61268" y="2422021"/>
            <a:ext cx="7665985" cy="256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40"/>
              </a:lnSpc>
            </a:pP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Для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дітей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–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скарбничка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. </a:t>
            </a:r>
          </a:p>
          <a:p>
            <a:pPr algn="just">
              <a:lnSpc>
                <a:spcPts val="6940"/>
              </a:lnSpc>
            </a:pP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Для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колег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–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друг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.</a:t>
            </a:r>
          </a:p>
          <a:p>
            <a:pPr algn="just">
              <a:lnSpc>
                <a:spcPts val="6940"/>
              </a:lnSpc>
              <a:spcBef>
                <a:spcPct val="0"/>
              </a:spcBef>
            </a:pP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Для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родини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– </a:t>
            </a:r>
            <a:r>
              <a:rPr lang="en-US" sz="4082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підтримка</a:t>
            </a:r>
            <a:r>
              <a:rPr lang="en-US" sz="4082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>
            <a:off x="12444878" y="2185190"/>
            <a:ext cx="11368491" cy="11368491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1" y="0"/>
                </a:lnTo>
                <a:lnTo>
                  <a:pt x="11368491" y="11368491"/>
                </a:lnTo>
                <a:lnTo>
                  <a:pt x="0" y="1136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241887" y="4810006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1" y="0"/>
                </a:lnTo>
                <a:lnTo>
                  <a:pt x="12405981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6000729" y="5143500"/>
            <a:ext cx="12073021" cy="4214842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6988380" y="5615184"/>
            <a:ext cx="11299620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9"/>
              </a:lnSpc>
            </a:pPr>
            <a:r>
              <a:rPr lang="en-US" sz="3399" b="1" dirty="0" err="1">
                <a:solidFill>
                  <a:srgbClr val="FF0000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Місія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–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дати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не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тільки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знання,а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й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вміння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відкривати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прекрасні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сторони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життя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.</a:t>
            </a:r>
          </a:p>
          <a:p>
            <a:pPr algn="l">
              <a:lnSpc>
                <a:spcPts val="5779"/>
              </a:lnSpc>
            </a:pPr>
            <a:r>
              <a:rPr lang="en-US" sz="3399" b="1" dirty="0" err="1">
                <a:solidFill>
                  <a:srgbClr val="FF0000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Візія</a:t>
            </a:r>
            <a:r>
              <a:rPr lang="en-US" sz="3399" dirty="0">
                <a:solidFill>
                  <a:srgbClr val="FF0000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–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щаслива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самостійна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та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наповнена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сенсом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життя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особистість</a:t>
            </a:r>
            <a:r>
              <a:rPr lang="en-US" sz="3399" dirty="0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. </a:t>
            </a:r>
          </a:p>
          <a:p>
            <a:pPr algn="l">
              <a:lnSpc>
                <a:spcPts val="5779"/>
              </a:lnSpc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009" y="1669083"/>
            <a:ext cx="679438" cy="718982"/>
          </a:xfrm>
          <a:custGeom>
            <a:avLst/>
            <a:gdLst/>
            <a:ahLst/>
            <a:cxnLst/>
            <a:rect l="l" t="t" r="r" b="b"/>
            <a:pathLst>
              <a:path w="679438" h="718982">
                <a:moveTo>
                  <a:pt x="0" y="0"/>
                </a:moveTo>
                <a:lnTo>
                  <a:pt x="679438" y="0"/>
                </a:lnTo>
                <a:lnTo>
                  <a:pt x="679438" y="718982"/>
                </a:lnTo>
                <a:lnTo>
                  <a:pt x="0" y="71898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09" y="3083942"/>
            <a:ext cx="679438" cy="718982"/>
          </a:xfrm>
          <a:custGeom>
            <a:avLst/>
            <a:gdLst/>
            <a:ahLst/>
            <a:cxnLst/>
            <a:rect l="l" t="t" r="r" b="b"/>
            <a:pathLst>
              <a:path w="679438" h="718982">
                <a:moveTo>
                  <a:pt x="0" y="0"/>
                </a:moveTo>
                <a:lnTo>
                  <a:pt x="679438" y="0"/>
                </a:lnTo>
                <a:lnTo>
                  <a:pt x="679438" y="718983"/>
                </a:lnTo>
                <a:lnTo>
                  <a:pt x="0" y="71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798" y="4343847"/>
            <a:ext cx="679438" cy="718982"/>
          </a:xfrm>
          <a:custGeom>
            <a:avLst/>
            <a:gdLst/>
            <a:ahLst/>
            <a:cxnLst/>
            <a:rect l="l" t="t" r="r" b="b"/>
            <a:pathLst>
              <a:path w="679438" h="718982">
                <a:moveTo>
                  <a:pt x="0" y="0"/>
                </a:moveTo>
                <a:lnTo>
                  <a:pt x="679438" y="0"/>
                </a:lnTo>
                <a:lnTo>
                  <a:pt x="679438" y="718983"/>
                </a:lnTo>
                <a:lnTo>
                  <a:pt x="0" y="71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798" y="5729735"/>
            <a:ext cx="679438" cy="718982"/>
          </a:xfrm>
          <a:custGeom>
            <a:avLst/>
            <a:gdLst/>
            <a:ahLst/>
            <a:cxnLst/>
            <a:rect l="l" t="t" r="r" b="b"/>
            <a:pathLst>
              <a:path w="679438" h="718982">
                <a:moveTo>
                  <a:pt x="0" y="0"/>
                </a:moveTo>
                <a:lnTo>
                  <a:pt x="679438" y="0"/>
                </a:lnTo>
                <a:lnTo>
                  <a:pt x="679438" y="718983"/>
                </a:lnTo>
                <a:lnTo>
                  <a:pt x="0" y="71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84341" y="4966365"/>
            <a:ext cx="4989475" cy="5320635"/>
          </a:xfrm>
          <a:custGeom>
            <a:avLst/>
            <a:gdLst/>
            <a:ahLst/>
            <a:cxnLst/>
            <a:rect l="l" t="t" r="r" b="b"/>
            <a:pathLst>
              <a:path w="5099245" h="5099245">
                <a:moveTo>
                  <a:pt x="0" y="0"/>
                </a:moveTo>
                <a:lnTo>
                  <a:pt x="5099245" y="0"/>
                </a:lnTo>
                <a:lnTo>
                  <a:pt x="5099245" y="5099246"/>
                </a:lnTo>
                <a:lnTo>
                  <a:pt x="0" y="509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86876" y="571468"/>
            <a:ext cx="3929090" cy="4286280"/>
          </a:xfrm>
          <a:custGeom>
            <a:avLst/>
            <a:gdLst/>
            <a:ahLst/>
            <a:cxnLst/>
            <a:rect l="l" t="t" r="r" b="b"/>
            <a:pathLst>
              <a:path w="4100129" h="4206350">
                <a:moveTo>
                  <a:pt x="0" y="0"/>
                </a:moveTo>
                <a:lnTo>
                  <a:pt x="4100129" y="0"/>
                </a:lnTo>
                <a:lnTo>
                  <a:pt x="4100129" y="4206350"/>
                </a:lnTo>
                <a:lnTo>
                  <a:pt x="0" y="4206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15966" y="383293"/>
            <a:ext cx="4929758" cy="4723572"/>
          </a:xfrm>
          <a:custGeom>
            <a:avLst/>
            <a:gdLst/>
            <a:ahLst/>
            <a:cxnLst/>
            <a:rect l="l" t="t" r="r" b="b"/>
            <a:pathLst>
              <a:path w="4763321" h="4511601">
                <a:moveTo>
                  <a:pt x="0" y="0"/>
                </a:moveTo>
                <a:lnTo>
                  <a:pt x="4763321" y="0"/>
                </a:lnTo>
                <a:lnTo>
                  <a:pt x="4763321" y="4511601"/>
                </a:lnTo>
                <a:lnTo>
                  <a:pt x="0" y="4511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00068" y="1928790"/>
            <a:ext cx="1407144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опан</a:t>
            </a:r>
            <a:r>
              <a:rPr lang="uk-UA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ову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вала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дистанційні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платформи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</a:p>
          <a:p>
            <a:pPr algn="l">
              <a:lnSpc>
                <a:spcPts val="3920"/>
              </a:lnSpc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для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навчання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та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саморозвитку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74194"/>
            <a:ext cx="1407144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uk-UA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відкрила для себе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форми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змішаного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навчання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286697"/>
            <a:ext cx="14071445" cy="97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використовувала проєктну 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діяльність під час уроків;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236" y="5512056"/>
            <a:ext cx="14071445" cy="482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дотримувалась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компетентісного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підходу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:</a:t>
            </a:r>
          </a:p>
          <a:p>
            <a:pPr marL="604532" lvl="1" indent="-302266" algn="l">
              <a:lnSpc>
                <a:spcPts val="4676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вчила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дітей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не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боятися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висловлювати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свою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думку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</a:t>
            </a:r>
          </a:p>
          <a:p>
            <a:pPr marL="604532" lvl="1" indent="-302266" algn="l">
              <a:lnSpc>
                <a:spcPts val="4676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критично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мислити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</a:p>
          <a:p>
            <a:pPr marL="604532" lvl="1" indent="-302266" algn="l">
              <a:lnSpc>
                <a:spcPts val="4676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знаходити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вихід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з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будь-якої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ситуації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</a:p>
          <a:p>
            <a:pPr marL="604532" lvl="1" indent="-302266" algn="l">
              <a:lnSpc>
                <a:spcPts val="4676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бути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гнучким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</a:t>
            </a:r>
          </a:p>
          <a:p>
            <a:pPr marL="604532" lvl="1" indent="-302266" algn="l">
              <a:lnSpc>
                <a:spcPts val="4676"/>
              </a:lnSpc>
              <a:buFont typeface="Arial"/>
              <a:buChar char="•"/>
            </a:pPr>
            <a:r>
              <a:rPr lang="uk-UA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самостійно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шукати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інформацію</a:t>
            </a:r>
            <a:r>
              <a:rPr lang="en-US" sz="28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.</a:t>
            </a:r>
          </a:p>
          <a:p>
            <a:pPr algn="l">
              <a:lnSpc>
                <a:spcPts val="4676"/>
              </a:lnSpc>
            </a:pPr>
            <a:endParaRPr/>
          </a:p>
          <a:p>
            <a:pPr algn="l">
              <a:lnSpc>
                <a:spcPts val="4676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79438" y="125198"/>
            <a:ext cx="3806925" cy="127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9"/>
              </a:lnSpc>
              <a:spcBef>
                <a:spcPct val="0"/>
              </a:spcBef>
            </a:pPr>
            <a:r>
              <a:rPr lang="en-US" sz="6429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За 5 років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75788" y="5251699"/>
            <a:ext cx="4440341" cy="4406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3073090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7126" y="2643170"/>
            <a:ext cx="12358774" cy="7358113"/>
            <a:chOff x="0" y="0"/>
            <a:chExt cx="15586463" cy="95291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86463" cy="2435385"/>
            </a:xfrm>
            <a:custGeom>
              <a:avLst/>
              <a:gdLst/>
              <a:ahLst/>
              <a:cxnLst/>
              <a:rect l="l" t="t" r="r" b="b"/>
              <a:pathLst>
                <a:path w="15586463" h="2435385">
                  <a:moveTo>
                    <a:pt x="0" y="0"/>
                  </a:moveTo>
                  <a:lnTo>
                    <a:pt x="15586463" y="0"/>
                  </a:lnTo>
                  <a:lnTo>
                    <a:pt x="15586463" y="2435385"/>
                  </a:lnTo>
                  <a:lnTo>
                    <a:pt x="0" y="2435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2435385"/>
              <a:ext cx="15586463" cy="4714905"/>
            </a:xfrm>
            <a:custGeom>
              <a:avLst/>
              <a:gdLst/>
              <a:ahLst/>
              <a:cxnLst/>
              <a:rect l="l" t="t" r="r" b="b"/>
              <a:pathLst>
                <a:path w="15586463" h="4714905">
                  <a:moveTo>
                    <a:pt x="0" y="0"/>
                  </a:moveTo>
                  <a:lnTo>
                    <a:pt x="15586463" y="0"/>
                  </a:lnTo>
                  <a:lnTo>
                    <a:pt x="15586463" y="4714905"/>
                  </a:lnTo>
                  <a:lnTo>
                    <a:pt x="0" y="4714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093809"/>
              <a:ext cx="15586463" cy="2435385"/>
            </a:xfrm>
            <a:custGeom>
              <a:avLst/>
              <a:gdLst/>
              <a:ahLst/>
              <a:cxnLst/>
              <a:rect l="l" t="t" r="r" b="b"/>
              <a:pathLst>
                <a:path w="15586463" h="2435385">
                  <a:moveTo>
                    <a:pt x="0" y="0"/>
                  </a:moveTo>
                  <a:lnTo>
                    <a:pt x="15586463" y="0"/>
                  </a:lnTo>
                  <a:lnTo>
                    <a:pt x="15586463" y="2435385"/>
                  </a:lnTo>
                  <a:lnTo>
                    <a:pt x="0" y="2435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073090" y="214278"/>
            <a:ext cx="4500594" cy="4214842"/>
          </a:xfrm>
          <a:custGeom>
            <a:avLst/>
            <a:gdLst/>
            <a:ahLst/>
            <a:cxnLst/>
            <a:rect l="l" t="t" r="r" b="b"/>
            <a:pathLst>
              <a:path w="5190110" h="5824271">
                <a:moveTo>
                  <a:pt x="0" y="0"/>
                </a:moveTo>
                <a:lnTo>
                  <a:pt x="5190110" y="0"/>
                </a:lnTo>
                <a:lnTo>
                  <a:pt x="5190110" y="5824271"/>
                </a:lnTo>
                <a:lnTo>
                  <a:pt x="0" y="5824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01652" y="7286640"/>
            <a:ext cx="4718676" cy="2734519"/>
          </a:xfrm>
          <a:custGeom>
            <a:avLst/>
            <a:gdLst/>
            <a:ahLst/>
            <a:cxnLst/>
            <a:rect l="l" t="t" r="r" b="b"/>
            <a:pathLst>
              <a:path w="5190110" h="3046323">
                <a:moveTo>
                  <a:pt x="0" y="0"/>
                </a:moveTo>
                <a:lnTo>
                  <a:pt x="5190110" y="0"/>
                </a:lnTo>
                <a:lnTo>
                  <a:pt x="5190110" y="3046323"/>
                </a:lnTo>
                <a:lnTo>
                  <a:pt x="0" y="3046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88" r="-5951" b="-3462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73090" y="4429120"/>
            <a:ext cx="4572032" cy="2786082"/>
          </a:xfrm>
          <a:custGeom>
            <a:avLst/>
            <a:gdLst/>
            <a:ahLst/>
            <a:cxnLst/>
            <a:rect l="l" t="t" r="r" b="b"/>
            <a:pathLst>
              <a:path w="5190110" h="3495141">
                <a:moveTo>
                  <a:pt x="0" y="0"/>
                </a:moveTo>
                <a:lnTo>
                  <a:pt x="5190110" y="0"/>
                </a:lnTo>
                <a:lnTo>
                  <a:pt x="5190110" y="3495141"/>
                </a:lnTo>
                <a:lnTo>
                  <a:pt x="0" y="3495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97003" y="863305"/>
            <a:ext cx="8136285" cy="1080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3599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Сертифікати про пройдені курси </a:t>
            </a:r>
          </a:p>
          <a:p>
            <a:pPr algn="ctr">
              <a:lnSpc>
                <a:spcPts val="4211"/>
              </a:lnSpc>
            </a:pPr>
            <a:r>
              <a:rPr lang="en-US" sz="3599">
                <a:solidFill>
                  <a:srgbClr val="FFFFFF"/>
                </a:solidFill>
                <a:latin typeface="Beatrix Antiqua"/>
                <a:ea typeface="Beatrix Antiqua"/>
                <a:cs typeface="Beatrix Antiqua"/>
                <a:sym typeface="Beatrix Antiqua"/>
              </a:rPr>
              <a:t>підвищення кваліфікації (335 годин)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386886" cy="10287000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0018" y="2486295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0018" y="3607702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018" y="4725671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08989" y="3737155"/>
            <a:ext cx="6626369" cy="7274457"/>
          </a:xfrm>
          <a:custGeom>
            <a:avLst/>
            <a:gdLst/>
            <a:ahLst/>
            <a:cxnLst/>
            <a:rect l="l" t="t" r="r" b="b"/>
            <a:pathLst>
              <a:path w="6626369" h="7274457">
                <a:moveTo>
                  <a:pt x="0" y="0"/>
                </a:moveTo>
                <a:lnTo>
                  <a:pt x="6626369" y="0"/>
                </a:lnTo>
                <a:lnTo>
                  <a:pt x="6626369" y="7274456"/>
                </a:lnTo>
                <a:lnTo>
                  <a:pt x="0" y="7274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18" y="5847079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0018" y="6956554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57654" y="500030"/>
            <a:ext cx="6210086" cy="5565473"/>
          </a:xfrm>
          <a:custGeom>
            <a:avLst/>
            <a:gdLst/>
            <a:ahLst/>
            <a:cxnLst/>
            <a:rect l="l" t="t" r="r" b="b"/>
            <a:pathLst>
              <a:path w="6624770" h="6613856">
                <a:moveTo>
                  <a:pt x="0" y="0"/>
                </a:moveTo>
                <a:lnTo>
                  <a:pt x="6624769" y="0"/>
                </a:lnTo>
                <a:lnTo>
                  <a:pt x="6624769" y="6613856"/>
                </a:lnTo>
                <a:lnTo>
                  <a:pt x="0" y="6613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86744" y="5214938"/>
            <a:ext cx="5000660" cy="5643602"/>
          </a:xfrm>
          <a:custGeom>
            <a:avLst/>
            <a:gdLst/>
            <a:ahLst/>
            <a:cxnLst/>
            <a:rect l="l" t="t" r="r" b="b"/>
            <a:pathLst>
              <a:path w="9978200" h="6475823">
                <a:moveTo>
                  <a:pt x="0" y="0"/>
                </a:moveTo>
                <a:lnTo>
                  <a:pt x="9978200" y="0"/>
                </a:lnTo>
                <a:lnTo>
                  <a:pt x="9978200" y="6475823"/>
                </a:lnTo>
                <a:lnTo>
                  <a:pt x="0" y="6475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4778" y="5429252"/>
            <a:ext cx="4857784" cy="5286412"/>
          </a:xfrm>
          <a:custGeom>
            <a:avLst/>
            <a:gdLst/>
            <a:ahLst/>
            <a:cxnLst/>
            <a:rect l="l" t="t" r="r" b="b"/>
            <a:pathLst>
              <a:path w="4729347" h="5983266">
                <a:moveTo>
                  <a:pt x="0" y="0"/>
                </a:moveTo>
                <a:lnTo>
                  <a:pt x="4729347" y="0"/>
                </a:lnTo>
                <a:lnTo>
                  <a:pt x="4729347" y="5983266"/>
                </a:lnTo>
                <a:lnTo>
                  <a:pt x="0" y="598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32415" y="373964"/>
            <a:ext cx="5000724" cy="5500690"/>
          </a:xfrm>
          <a:custGeom>
            <a:avLst/>
            <a:gdLst/>
            <a:ahLst/>
            <a:cxnLst/>
            <a:rect l="l" t="t" r="r" b="b"/>
            <a:pathLst>
              <a:path w="9059652" h="5675926">
                <a:moveTo>
                  <a:pt x="0" y="0"/>
                </a:moveTo>
                <a:lnTo>
                  <a:pt x="9059652" y="0"/>
                </a:lnTo>
                <a:lnTo>
                  <a:pt x="9059652" y="5675927"/>
                </a:lnTo>
                <a:lnTo>
                  <a:pt x="0" y="56759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61309" y="2426602"/>
            <a:ext cx="466629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сучасний </a:t>
            </a:r>
          </a:p>
          <a:p>
            <a:pPr algn="l">
              <a:lnSpc>
                <a:spcPts val="3599"/>
              </a:lnSpc>
            </a:pPr>
            <a:r>
              <a:rPr lang="en-US" sz="2999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вчитель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2091" y="5953794"/>
            <a:ext cx="450473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фасилітатор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2091" y="4852185"/>
            <a:ext cx="450473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тьютор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2091" y="3835031"/>
            <a:ext cx="450473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коуч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2091" y="7136258"/>
            <a:ext cx="450473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едвайзер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2091" y="653115"/>
            <a:ext cx="111375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  <a:spcBef>
                <a:spcPct val="0"/>
              </a:spcBef>
            </a:pPr>
            <a:r>
              <a:rPr lang="en-US" sz="8199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Я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61554" y="746878"/>
            <a:ext cx="3617825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215966" y="5572128"/>
            <a:ext cx="4643470" cy="4429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6032448" y="-1973081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4632159" y="-510286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0973" y="455428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8139104" y="3165528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87338" y="0"/>
            <a:ext cx="5000660" cy="3214710"/>
            <a:chOff x="0" y="0"/>
            <a:chExt cx="6467611" cy="491810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6352" r="6352"/>
            <a:stretch>
              <a:fillRect/>
            </a:stretch>
          </p:blipFill>
          <p:spPr>
            <a:xfrm>
              <a:off x="0" y="0"/>
              <a:ext cx="6467611" cy="491810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715900" y="2906043"/>
            <a:ext cx="5076886" cy="3594779"/>
            <a:chOff x="0" y="0"/>
            <a:chExt cx="6467611" cy="491810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9162" r="9162"/>
            <a:stretch>
              <a:fillRect/>
            </a:stretch>
          </p:blipFill>
          <p:spPr>
            <a:xfrm>
              <a:off x="0" y="0"/>
              <a:ext cx="6467611" cy="491810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500926" y="5857880"/>
            <a:ext cx="5136530" cy="4429120"/>
            <a:chOff x="179903" y="0"/>
            <a:chExt cx="6467704" cy="491810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t="3933" b="3933"/>
            <a:stretch>
              <a:fillRect/>
            </a:stretch>
          </p:blipFill>
          <p:spPr>
            <a:xfrm>
              <a:off x="179903" y="0"/>
              <a:ext cx="6467704" cy="4918103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7754270" y="150576"/>
            <a:ext cx="4761212" cy="6055430"/>
          </a:xfrm>
          <a:custGeom>
            <a:avLst/>
            <a:gdLst/>
            <a:ahLst/>
            <a:cxnLst/>
            <a:rect l="l" t="t" r="r" b="b"/>
            <a:pathLst>
              <a:path w="4761212" h="6055430">
                <a:moveTo>
                  <a:pt x="0" y="0"/>
                </a:moveTo>
                <a:lnTo>
                  <a:pt x="4761212" y="0"/>
                </a:lnTo>
                <a:lnTo>
                  <a:pt x="4761212" y="6055431"/>
                </a:lnTo>
                <a:lnTo>
                  <a:pt x="0" y="6055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5834" y="6072194"/>
            <a:ext cx="6072166" cy="4214806"/>
          </a:xfrm>
          <a:custGeom>
            <a:avLst/>
            <a:gdLst/>
            <a:ahLst/>
            <a:cxnLst/>
            <a:rect l="l" t="t" r="r" b="b"/>
            <a:pathLst>
              <a:path w="8467873" h="5542364">
                <a:moveTo>
                  <a:pt x="0" y="0"/>
                </a:moveTo>
                <a:lnTo>
                  <a:pt x="8467873" y="0"/>
                </a:lnTo>
                <a:lnTo>
                  <a:pt x="8467873" y="5542364"/>
                </a:lnTo>
                <a:lnTo>
                  <a:pt x="0" y="554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0002" y="0"/>
            <a:ext cx="7133504" cy="2928886"/>
          </a:xfrm>
          <a:custGeom>
            <a:avLst/>
            <a:gdLst/>
            <a:ahLst/>
            <a:cxnLst/>
            <a:rect l="l" t="t" r="r" b="b"/>
            <a:pathLst>
              <a:path w="8571096" h="4606964">
                <a:moveTo>
                  <a:pt x="0" y="0"/>
                </a:moveTo>
                <a:lnTo>
                  <a:pt x="8571097" y="0"/>
                </a:lnTo>
                <a:lnTo>
                  <a:pt x="8571097" y="4606964"/>
                </a:lnTo>
                <a:lnTo>
                  <a:pt x="0" y="4606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050" name="Picture 2" descr="C:\Users\Саня\Desktop\фото панянок\фото панянок 2\фото панянок і кадетів  для статті(2)\дружна родина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26" y="2857486"/>
            <a:ext cx="7215238" cy="361809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64" y="6622291"/>
            <a:ext cx="3714776" cy="352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51" y="6572260"/>
            <a:ext cx="364333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5882019" y="7430781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1" y="0"/>
                </a:lnTo>
                <a:lnTo>
                  <a:pt x="12405981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6509602" y="5143500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2" y="0"/>
                </a:lnTo>
                <a:lnTo>
                  <a:pt x="12405982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018" y="1403563"/>
            <a:ext cx="933545" cy="2057400"/>
          </a:xfrm>
          <a:custGeom>
            <a:avLst/>
            <a:gdLst/>
            <a:ahLst/>
            <a:cxnLst/>
            <a:rect l="l" t="t" r="r" b="b"/>
            <a:pathLst>
              <a:path w="933545" h="2057400">
                <a:moveTo>
                  <a:pt x="0" y="0"/>
                </a:moveTo>
                <a:lnTo>
                  <a:pt x="933545" y="0"/>
                </a:lnTo>
                <a:lnTo>
                  <a:pt x="9335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20360" y="3689563"/>
            <a:ext cx="1441298" cy="2022875"/>
          </a:xfrm>
          <a:custGeom>
            <a:avLst/>
            <a:gdLst/>
            <a:ahLst/>
            <a:cxnLst/>
            <a:rect l="l" t="t" r="r" b="b"/>
            <a:pathLst>
              <a:path w="1441298" h="2022875">
                <a:moveTo>
                  <a:pt x="0" y="0"/>
                </a:moveTo>
                <a:lnTo>
                  <a:pt x="1441299" y="0"/>
                </a:lnTo>
                <a:lnTo>
                  <a:pt x="1441299" y="2022875"/>
                </a:lnTo>
                <a:lnTo>
                  <a:pt x="0" y="202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4512" y="5567488"/>
            <a:ext cx="1397963" cy="2015081"/>
          </a:xfrm>
          <a:custGeom>
            <a:avLst/>
            <a:gdLst/>
            <a:ahLst/>
            <a:cxnLst/>
            <a:rect l="l" t="t" r="r" b="b"/>
            <a:pathLst>
              <a:path w="1397963" h="2015081">
                <a:moveTo>
                  <a:pt x="0" y="0"/>
                </a:moveTo>
                <a:lnTo>
                  <a:pt x="1397962" y="0"/>
                </a:lnTo>
                <a:lnTo>
                  <a:pt x="1397962" y="2015081"/>
                </a:lnTo>
                <a:lnTo>
                  <a:pt x="0" y="2015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86325" y="7582569"/>
            <a:ext cx="1543998" cy="2021601"/>
          </a:xfrm>
          <a:custGeom>
            <a:avLst/>
            <a:gdLst/>
            <a:ahLst/>
            <a:cxnLst/>
            <a:rect l="l" t="t" r="r" b="b"/>
            <a:pathLst>
              <a:path w="1543998" h="2021601">
                <a:moveTo>
                  <a:pt x="0" y="0"/>
                </a:moveTo>
                <a:lnTo>
                  <a:pt x="1543998" y="0"/>
                </a:lnTo>
                <a:lnTo>
                  <a:pt x="1543998" y="2021601"/>
                </a:lnTo>
                <a:lnTo>
                  <a:pt x="0" y="20216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62727" y="277767"/>
            <a:ext cx="1172804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Плани</a:t>
            </a:r>
            <a:r>
              <a:rPr lang="en-US" sz="5299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на</a:t>
            </a:r>
            <a:r>
              <a:rPr lang="en-US" sz="5299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наступні</a:t>
            </a:r>
            <a:r>
              <a:rPr lang="en-US" sz="5299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5 </a:t>
            </a:r>
            <a:r>
              <a:rPr lang="en-US" sz="5299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років</a:t>
            </a:r>
            <a:r>
              <a:rPr lang="en-US" sz="5299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769" y="1394038"/>
            <a:ext cx="7667231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продовжувати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підвищувати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свій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професійний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рівень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відвідуючи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семінари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вебінари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курси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конеренції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;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4" name="TextBox 14"/>
          <p:cNvSpPr txBox="1"/>
          <p:nvPr/>
        </p:nvSpPr>
        <p:spPr>
          <a:xfrm>
            <a:off x="3954026" y="3874113"/>
            <a:ext cx="766723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слідкувати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за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оновленнями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та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вивчати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нові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платформи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що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зробить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цікавішим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та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ефективнішим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навчання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;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78263" y="5893413"/>
            <a:ext cx="4580789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цікавитися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новинками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молодих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колег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12593" y="7573044"/>
            <a:ext cx="490138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продовжувати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освітній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процес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у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трикутнику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партнерства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: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учитель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діти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, </a:t>
            </a:r>
            <a:r>
              <a:rPr lang="en-US" sz="3000" b="1" dirty="0" err="1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батьки</a:t>
            </a:r>
            <a:r>
              <a:rPr lang="en-US" sz="3000" b="1" dirty="0">
                <a:solidFill>
                  <a:srgbClr val="FFFFFF"/>
                </a:solidFill>
                <a:latin typeface="Beatrix Antiqua Bold"/>
                <a:ea typeface="Beatrix Antiqua Bold"/>
                <a:cs typeface="Beatrix Antiqua Bold"/>
                <a:sym typeface="Beatrix Antiqua Bold"/>
              </a:rPr>
              <a:t>.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D6554B97-21BA-4652-B7CB-D42129299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34C000B-7737-4367-8B48-E7139D88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068BD65B-C08B-4965-9E79-512DE1BFA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174</Words>
  <Application>Microsoft Office PowerPoint</Application>
  <PresentationFormat>Довільний</PresentationFormat>
  <Paragraphs>33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2" baseType="lpstr">
      <vt:lpstr>Beatrix Antiqua</vt:lpstr>
      <vt:lpstr>Arial</vt:lpstr>
      <vt:lpstr>Calibri</vt:lpstr>
      <vt:lpstr>Beatrix Antiqua Bold</vt:lpstr>
      <vt:lpstr>PT Serif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Кирдода Лариса Іванівна</dc:title>
  <cp:lastModifiedBy>teacher</cp:lastModifiedBy>
  <cp:revision>16</cp:revision>
  <dcterms:created xsi:type="dcterms:W3CDTF">2006-08-16T00:00:00Z</dcterms:created>
  <dcterms:modified xsi:type="dcterms:W3CDTF">2025-02-26T13:18:10Z</dcterms:modified>
  <dc:identifier>DAGf0ZFwjr4</dc:identifier>
</cp:coreProperties>
</file>