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xml" Extension="xml"/>
  <Default ContentType="image/png" Extension="png"/>
  <Default ContentType="application/vnd.ms-excel" Extension="xls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excel" PartName="/ppt/embeddings/Microsoft_Excel_Sheet2.xls"/>
  <Override ContentType="application/vnd.ms-excel" PartName="/ppt/embeddings/Microsoft_Excel_Sheet3.xls"/>
  <Override ContentType="application/vnd.ms-excel" PartName="/ppt/embeddings/Microsoft_Excel_Sheet4.xls"/>
  <Override ContentType="application/vnd.ms-excel" PartName="/ppt/embeddings/Microsoft_Excel_Sheet1.xls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0" r:id="rId6"/>
    <p:sldMasterId id="214748365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</p:sldIdLst>
  <p:sldSz cy="6858000" cx="9144000"/>
  <p:notesSz cx="6858000" cy="9144000"/>
  <p:embeddedFontLst>
    <p:embeddedFont>
      <p:font typeface="Caveat"/>
      <p:regular r:id="rId58"/>
      <p:bold r:id="rId59"/>
    </p:embeddedFont>
    <p:embeddedFont>
      <p:font typeface="Tahoma"/>
      <p:regular r:id="rId60"/>
      <p:bold r:id="rId61"/>
    </p:embeddedFont>
    <p:embeddedFont>
      <p:font typeface="Quattrocento Sans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66" roundtripDataSignature="AMtx7mguYlF9NGBIaZGPtlMFQO/GKDv7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6F73449-E296-427B-9646-F195A7A01A96}">
  <a:tblStyle styleId="{96F73449-E296-427B-9646-F195A7A01A9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font" Target="fonts/QuattrocentoSans-regular.fntdata"/><Relationship Id="rId61" Type="http://schemas.openxmlformats.org/officeDocument/2006/relationships/font" Target="fonts/Tahoma-bold.fntdata"/><Relationship Id="rId20" Type="http://schemas.openxmlformats.org/officeDocument/2006/relationships/slide" Target="slides/slide12.xml"/><Relationship Id="rId64" Type="http://schemas.openxmlformats.org/officeDocument/2006/relationships/font" Target="fonts/QuattrocentoSans-italic.fntdata"/><Relationship Id="rId63" Type="http://schemas.openxmlformats.org/officeDocument/2006/relationships/font" Target="fonts/QuattrocentoSans-bold.fntdata"/><Relationship Id="rId22" Type="http://schemas.openxmlformats.org/officeDocument/2006/relationships/slide" Target="slides/slide14.xml"/><Relationship Id="rId66" Type="http://customschemas.google.com/relationships/presentationmetadata" Target="metadata"/><Relationship Id="rId21" Type="http://schemas.openxmlformats.org/officeDocument/2006/relationships/slide" Target="slides/slide13.xml"/><Relationship Id="rId65" Type="http://schemas.openxmlformats.org/officeDocument/2006/relationships/font" Target="fonts/QuattrocentoSans-boldItalic.fntdata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60" Type="http://schemas.openxmlformats.org/officeDocument/2006/relationships/font" Target="fonts/Tahoma-regular.fntdata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font" Target="fonts/Caveat-bold.fntdata"/><Relationship Id="rId14" Type="http://schemas.openxmlformats.org/officeDocument/2006/relationships/slide" Target="slides/slide6.xml"/><Relationship Id="rId58" Type="http://schemas.openxmlformats.org/officeDocument/2006/relationships/font" Target="fonts/Caveat-regular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7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Google Shape;21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" name="Google Shape;25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Google Shape;35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" name="Google Shape;36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7" name="Google Shape;37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7" name="Google Shape;38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591a24722814b76f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591a24722814b76f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591a24722814b76f_4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8" name="Google Shape;41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9" name="Google Shape;42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8" name="Google Shape;44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8" name="Google Shape;45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8" name="Google Shape;46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7" name="Google Shape;47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4" name="Google Shape;49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7" name="Google Shape;51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4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7" name="Google Shape;55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4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1" name="Google Shape;59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4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3" name="Google Shape;67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4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8" name="Google Shape;68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4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8" name="Google Shape;70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5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Google Shape;19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5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схема или организационная диаграмма" type="dgm">
  <p:cSld name="DIAGRAM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4"/>
          <p:cNvSpPr txBox="1"/>
          <p:nvPr>
            <p:ph type="title"/>
          </p:nvPr>
        </p:nvSpPr>
        <p:spPr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4"/>
          <p:cNvSpPr/>
          <p:nvPr>
            <p:ph idx="2" type="dgm"/>
          </p:nvPr>
        </p:nvSpPr>
        <p:spPr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4"/>
          <p:cNvSpPr txBox="1"/>
          <p:nvPr>
            <p:ph idx="10" type="dt"/>
          </p:nvPr>
        </p:nvSpPr>
        <p:spPr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4"/>
          <p:cNvSpPr txBox="1"/>
          <p:nvPr>
            <p:ph idx="11" type="ftr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4"/>
          <p:cNvSpPr txBox="1"/>
          <p:nvPr>
            <p:ph idx="12" type="sldNum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6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6"/>
          <p:cNvSpPr txBox="1"/>
          <p:nvPr>
            <p:ph idx="1" type="body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5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6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1"/>
          <p:cNvSpPr txBox="1"/>
          <p:nvPr/>
        </p:nvSpPr>
        <p:spPr>
          <a:xfrm>
            <a:off x="466725" y="382587"/>
            <a:ext cx="8220075" cy="61166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51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1"/>
          <p:cNvSpPr txBox="1"/>
          <p:nvPr>
            <p:ph idx="1" type="body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5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5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5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3"/>
          <p:cNvSpPr txBox="1"/>
          <p:nvPr/>
        </p:nvSpPr>
        <p:spPr>
          <a:xfrm>
            <a:off x="466725" y="382587"/>
            <a:ext cx="8220075" cy="61166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3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53"/>
          <p:cNvSpPr txBox="1"/>
          <p:nvPr>
            <p:ph idx="1" type="body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53"/>
          <p:cNvSpPr txBox="1"/>
          <p:nvPr>
            <p:ph idx="10" type="dt"/>
          </p:nvPr>
        </p:nvSpPr>
        <p:spPr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53"/>
          <p:cNvSpPr txBox="1"/>
          <p:nvPr>
            <p:ph idx="11" type="ftr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53"/>
          <p:cNvSpPr txBox="1"/>
          <p:nvPr>
            <p:ph idx="12" type="sldNum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5"/>
          <p:cNvSpPr txBox="1"/>
          <p:nvPr/>
        </p:nvSpPr>
        <p:spPr>
          <a:xfrm>
            <a:off x="466725" y="382587"/>
            <a:ext cx="8220075" cy="61166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5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55"/>
          <p:cNvSpPr txBox="1"/>
          <p:nvPr>
            <p:ph idx="1" type="body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55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55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5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13.jpg"/><Relationship Id="rId5" Type="http://schemas.openxmlformats.org/officeDocument/2006/relationships/image" Target="../media/image16.jpg"/><Relationship Id="rId6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Relationship Id="rId5" Type="http://schemas.openxmlformats.org/officeDocument/2006/relationships/image" Target="../media/image11.jpg"/><Relationship Id="rId6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Microsoft_Excel_Sheet1.xls"/><Relationship Id="rId9" Type="http://schemas.openxmlformats.org/officeDocument/2006/relationships/image" Target="../media/image17.png"/><Relationship Id="rId5" Type="http://schemas.openxmlformats.org/officeDocument/2006/relationships/oleObject" Target="../embeddings/Microsoft_Excel_Sheet1.xls"/><Relationship Id="rId6" Type="http://schemas.openxmlformats.org/officeDocument/2006/relationships/image" Target="../media/image12.png"/><Relationship Id="rId7" Type="http://schemas.openxmlformats.org/officeDocument/2006/relationships/oleObject" Target="../embeddings/Microsoft_Excel_Sheet2.xls"/><Relationship Id="rId8" Type="http://schemas.openxmlformats.org/officeDocument/2006/relationships/oleObject" Target="../embeddings/Microsoft_Excel_Sheet2.xls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15.jpg"/><Relationship Id="rId5" Type="http://schemas.openxmlformats.org/officeDocument/2006/relationships/image" Target="../media/image22.png"/><Relationship Id="rId6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29.png"/><Relationship Id="rId5" Type="http://schemas.openxmlformats.org/officeDocument/2006/relationships/image" Target="../media/image25.jpg"/><Relationship Id="rId6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Microsoft_Excel_Sheet3.xls"/><Relationship Id="rId5" Type="http://schemas.openxmlformats.org/officeDocument/2006/relationships/oleObject" Target="../embeddings/Microsoft_Excel_Sheet3.xls"/><Relationship Id="rId6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Microsoft_Excel_Sheet4.xls"/><Relationship Id="rId5" Type="http://schemas.openxmlformats.org/officeDocument/2006/relationships/oleObject" Target="../embeddings/Microsoft_Excel_Sheet4.xls"/><Relationship Id="rId6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jpg"/><Relationship Id="rId4" Type="http://schemas.openxmlformats.org/officeDocument/2006/relationships/image" Target="../media/image35.jpg"/><Relationship Id="rId5" Type="http://schemas.openxmlformats.org/officeDocument/2006/relationships/image" Target="../media/image7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jpg"/><Relationship Id="rId4" Type="http://schemas.openxmlformats.org/officeDocument/2006/relationships/image" Target="../media/image46.jpg"/><Relationship Id="rId5" Type="http://schemas.openxmlformats.org/officeDocument/2006/relationships/image" Target="../media/image3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5.png"/><Relationship Id="rId4" Type="http://schemas.openxmlformats.org/officeDocument/2006/relationships/image" Target="../media/image7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Relationship Id="rId4" Type="http://schemas.openxmlformats.org/officeDocument/2006/relationships/image" Target="../media/image40.jpg"/><Relationship Id="rId5" Type="http://schemas.openxmlformats.org/officeDocument/2006/relationships/image" Target="../media/image48.png"/><Relationship Id="rId6" Type="http://schemas.openxmlformats.org/officeDocument/2006/relationships/image" Target="../media/image5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jpg"/><Relationship Id="rId4" Type="http://schemas.openxmlformats.org/officeDocument/2006/relationships/image" Target="../media/image44.jpg"/><Relationship Id="rId5" Type="http://schemas.openxmlformats.org/officeDocument/2006/relationships/image" Target="../media/image49.jpg"/><Relationship Id="rId6" Type="http://schemas.openxmlformats.org/officeDocument/2006/relationships/image" Target="../media/image5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png"/><Relationship Id="rId4" Type="http://schemas.openxmlformats.org/officeDocument/2006/relationships/image" Target="../media/image65.jpg"/><Relationship Id="rId5" Type="http://schemas.openxmlformats.org/officeDocument/2006/relationships/image" Target="../media/image52.jpg"/><Relationship Id="rId6" Type="http://schemas.openxmlformats.org/officeDocument/2006/relationships/image" Target="../media/image5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jpg"/><Relationship Id="rId4" Type="http://schemas.openxmlformats.org/officeDocument/2006/relationships/image" Target="../media/image59.jpg"/><Relationship Id="rId5" Type="http://schemas.openxmlformats.org/officeDocument/2006/relationships/image" Target="../media/image7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jpg"/><Relationship Id="rId4" Type="http://schemas.openxmlformats.org/officeDocument/2006/relationships/image" Target="../media/image55.png"/><Relationship Id="rId5" Type="http://schemas.openxmlformats.org/officeDocument/2006/relationships/image" Target="../media/image67.png"/><Relationship Id="rId6" Type="http://schemas.openxmlformats.org/officeDocument/2006/relationships/image" Target="../media/image54.png"/><Relationship Id="rId7" Type="http://schemas.openxmlformats.org/officeDocument/2006/relationships/image" Target="../media/image5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0.png"/><Relationship Id="rId4" Type="http://schemas.openxmlformats.org/officeDocument/2006/relationships/image" Target="../media/image58.png"/><Relationship Id="rId5" Type="http://schemas.openxmlformats.org/officeDocument/2006/relationships/image" Target="../media/image61.png"/><Relationship Id="rId6" Type="http://schemas.openxmlformats.org/officeDocument/2006/relationships/image" Target="../media/image64.png"/><Relationship Id="rId7" Type="http://schemas.openxmlformats.org/officeDocument/2006/relationships/image" Target="../media/image6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3.png"/><Relationship Id="rId4" Type="http://schemas.openxmlformats.org/officeDocument/2006/relationships/image" Target="../media/image71.png"/><Relationship Id="rId5" Type="http://schemas.openxmlformats.org/officeDocument/2006/relationships/image" Target="../media/image68.png"/><Relationship Id="rId6" Type="http://schemas.openxmlformats.org/officeDocument/2006/relationships/image" Target="../media/image77.png"/><Relationship Id="rId7" Type="http://schemas.openxmlformats.org/officeDocument/2006/relationships/image" Target="../media/image6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9.png"/><Relationship Id="rId4" Type="http://schemas.openxmlformats.org/officeDocument/2006/relationships/image" Target="../media/image7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5.jpg"/><Relationship Id="rId5" Type="http://schemas.openxmlformats.org/officeDocument/2006/relationships/image" Target="../media/image32.jpg"/><Relationship Id="rId6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/>
          <p:nvPr/>
        </p:nvSpPr>
        <p:spPr>
          <a:xfrm>
            <a:off x="1042987" y="4392612"/>
            <a:ext cx="7958137" cy="1754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1" i="1" lang="en-US" sz="24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«Якщо ми вирішили всі проблеми світу, але провалимо вирішення освітніх проблем, наші діти зруйнують те, що ми їм заповіли.</a:t>
            </a:r>
            <a:r>
              <a:rPr b="0" i="1" lang="en-US" sz="24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US" sz="24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Але якщо ми сфокусуємося на вирішенні лише освітніх проблем, наші діти вирішать усі проблеми світу»</a:t>
            </a:r>
            <a:endParaRPr/>
          </a:p>
        </p:txBody>
      </p:sp>
      <p:sp>
        <p:nvSpPr>
          <p:cNvPr id="57" name="Google Shape;57;p1"/>
          <p:cNvSpPr txBox="1"/>
          <p:nvPr/>
        </p:nvSpPr>
        <p:spPr>
          <a:xfrm>
            <a:off x="34925" y="1989137"/>
            <a:ext cx="9318625" cy="15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Tahoma"/>
              <a:buNone/>
            </a:pPr>
            <a:r>
              <a:rPr b="1" i="0" lang="en-US" sz="3800" u="none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ЗВІТ ДИРЕКТОРА </a:t>
            </a:r>
            <a:br>
              <a:rPr b="1" i="0" lang="en-US" sz="3600" u="none">
                <a:solidFill>
                  <a:srgbClr val="000066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i="0" lang="en-US" sz="3600" u="non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Черкаської гімназії №9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Tahoma"/>
              <a:buNone/>
            </a:pPr>
            <a:r>
              <a:rPr b="1" i="0" lang="en-US" sz="3600" u="non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Ім. О.М. Луценка Черкаської міської ради Черкаської області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Tahoma"/>
              <a:buNone/>
            </a:pPr>
            <a:r>
              <a:rPr b="1" i="0" lang="en-US" sz="3600" u="non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Ірини Топчій</a:t>
            </a:r>
            <a:br>
              <a:rPr b="1" i="0" lang="en-US" sz="3600" u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i="0" lang="en-US" sz="3600" u="none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ЗА 202</a:t>
            </a:r>
            <a:r>
              <a:rPr b="1" lang="en-US" sz="3600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b="1" i="0" lang="en-US" sz="3600" u="none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-202</a:t>
            </a:r>
            <a:r>
              <a:rPr b="1" lang="en-US" sz="3600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b="1" i="0" lang="en-US" sz="3600" u="none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 Н. Р.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/>
          <p:nvPr/>
        </p:nvSpPr>
        <p:spPr>
          <a:xfrm>
            <a:off x="611187" y="692150"/>
            <a:ext cx="7705725" cy="544512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ahoma"/>
              <a:buNone/>
            </a:pPr>
            <a:r>
              <a:rPr b="1" i="1" lang="en-US" sz="32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Лабораторія технологій</a:t>
            </a:r>
            <a:endParaRPr/>
          </a:p>
        </p:txBody>
      </p:sp>
      <p:sp>
        <p:nvSpPr>
          <p:cNvPr id="207" name="Google Shape;207;p10"/>
          <p:cNvSpPr/>
          <p:nvPr/>
        </p:nvSpPr>
        <p:spPr>
          <a:xfrm>
            <a:off x="107950" y="203200"/>
            <a:ext cx="8928100" cy="48895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ОСВІТНЄ СЕРЕДОВИЩЕ ЗАКЛАДУ ОСВІТИ</a:t>
            </a:r>
            <a:endParaRPr/>
          </a:p>
        </p:txBody>
      </p:sp>
      <p:pic>
        <p:nvPicPr>
          <p:cNvPr id="208" name="Google Shape;20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3112" y="1182687"/>
            <a:ext cx="4021137" cy="289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500" y="1160462"/>
            <a:ext cx="4303712" cy="286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2437" y="4037012"/>
            <a:ext cx="4033837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86275" y="3789362"/>
            <a:ext cx="4189412" cy="29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/>
          <p:nvPr/>
        </p:nvSpPr>
        <p:spPr>
          <a:xfrm>
            <a:off x="508000" y="1157287"/>
            <a:ext cx="8128000" cy="636587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D9FFEC"/>
              </a:gs>
              <a:gs pos="50000">
                <a:srgbClr val="FFFFFF"/>
              </a:gs>
              <a:gs pos="100000">
                <a:srgbClr val="D9FFEC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ahoma"/>
              <a:buNone/>
            </a:pPr>
            <a:r>
              <a:rPr b="1" i="1" lang="en-US" sz="32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Кабінет медіаграмотності</a:t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107950" y="203200"/>
            <a:ext cx="8928100" cy="95408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ОСВІТНЄ СЕРЕДОВИЩЕ ЗАКЛАДУ ОСВІТИ</a:t>
            </a:r>
            <a:endParaRPr/>
          </a:p>
        </p:txBody>
      </p:sp>
      <p:pic>
        <p:nvPicPr>
          <p:cNvPr id="219" name="Google Shape;21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1789112"/>
            <a:ext cx="4284662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8825" y="3368675"/>
            <a:ext cx="4284662" cy="32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"/>
          <p:cNvSpPr/>
          <p:nvPr/>
        </p:nvSpPr>
        <p:spPr>
          <a:xfrm>
            <a:off x="476250" y="1157287"/>
            <a:ext cx="8159750" cy="542925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D9FFEC"/>
              </a:gs>
              <a:gs pos="50000">
                <a:srgbClr val="FFFFFF"/>
              </a:gs>
              <a:gs pos="100000">
                <a:srgbClr val="D9FFEC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ahoma"/>
              <a:buNone/>
            </a:pPr>
            <a:r>
              <a:rPr b="1" i="1" lang="en-US" sz="32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Якісні туалетні кімнати</a:t>
            </a:r>
            <a:endParaRPr/>
          </a:p>
        </p:txBody>
      </p:sp>
      <p:sp>
        <p:nvSpPr>
          <p:cNvPr id="227" name="Google Shape;227;p12"/>
          <p:cNvSpPr/>
          <p:nvPr/>
        </p:nvSpPr>
        <p:spPr>
          <a:xfrm>
            <a:off x="107950" y="203200"/>
            <a:ext cx="8928100" cy="95408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ОСВІТНЄ СЕРЕДОВИЩЕ ЗАКЛАДУ ОСВІТИ</a:t>
            </a:r>
            <a:endParaRPr/>
          </a:p>
        </p:txBody>
      </p:sp>
      <p:pic>
        <p:nvPicPr>
          <p:cNvPr id="228" name="Google Shape;22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50" y="1700212"/>
            <a:ext cx="3738562" cy="249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6750" y="1700212"/>
            <a:ext cx="3702050" cy="246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325" y="4013200"/>
            <a:ext cx="3841750" cy="256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6462" y="3986212"/>
            <a:ext cx="3881437" cy="25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"/>
          <p:cNvSpPr/>
          <p:nvPr/>
        </p:nvSpPr>
        <p:spPr>
          <a:xfrm>
            <a:off x="290512" y="1165225"/>
            <a:ext cx="4195762" cy="711200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0"/>
          </a:gradFill>
          <a:ln cap="flat" cmpd="sng" w="9525">
            <a:solidFill>
              <a:srgbClr val="0E684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Чи подобається Вам у гімназії?</a:t>
            </a:r>
            <a:r>
              <a:rPr b="1" i="0" lang="en-US" sz="2400" u="non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graphicFrame>
        <p:nvGraphicFramePr>
          <p:cNvPr id="237" name="Google Shape;237;p13"/>
          <p:cNvGraphicFramePr/>
          <p:nvPr/>
        </p:nvGraphicFramePr>
        <p:xfrm>
          <a:off x="273050" y="1938337"/>
          <a:ext cx="5318125" cy="4221162"/>
        </p:xfrm>
        <a:graphic>
          <a:graphicData uri="http://schemas.openxmlformats.org/presentationml/2006/ole">
            <mc:AlternateContent>
              <mc:Choice Requires="v">
                <p:oleObj r:id="rId4" imgH="4221162" imgW="5318125" progId="Excel.Chart.8" spid="_x0000_s1">
                  <p:embed/>
                </p:oleObj>
              </mc:Choice>
              <mc:Fallback>
                <p:oleObj r:id="rId5" imgH="4221162" imgW="5318125" progId="Excel.Chart.8">
                  <p:embed/>
                  <p:pic>
                    <p:nvPicPr>
                      <p:cNvPr id="237" name="Google Shape;237;p1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73050" y="1938337"/>
                        <a:ext cx="5318125" cy="422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8" name="Google Shape;238;p13"/>
          <p:cNvSpPr/>
          <p:nvPr/>
        </p:nvSpPr>
        <p:spPr>
          <a:xfrm>
            <a:off x="4670425" y="1165225"/>
            <a:ext cx="4195762" cy="711200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0"/>
          </a:gradFill>
          <a:ln cap="flat" cmpd="sng" w="9525">
            <a:solidFill>
              <a:srgbClr val="0E684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Чи комфортно Вам у гімназії?</a:t>
            </a:r>
            <a:r>
              <a:rPr b="1" i="0" lang="en-US" sz="2400" u="non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graphicFrame>
        <p:nvGraphicFramePr>
          <p:cNvPr id="239" name="Google Shape;239;p13"/>
          <p:cNvGraphicFramePr/>
          <p:nvPr/>
        </p:nvGraphicFramePr>
        <p:xfrm>
          <a:off x="4449762" y="1938337"/>
          <a:ext cx="4637087" cy="4221162"/>
        </p:xfrm>
        <a:graphic>
          <a:graphicData uri="http://schemas.openxmlformats.org/presentationml/2006/ole">
            <mc:AlternateContent>
              <mc:Choice Requires="v">
                <p:oleObj r:id="rId7" imgH="4221162" imgW="4637087" progId="Excel.Chart.8" spid="_x0000_s2">
                  <p:embed/>
                </p:oleObj>
              </mc:Choice>
              <mc:Fallback>
                <p:oleObj r:id="rId8" imgH="4221162" imgW="4637087" progId="Excel.Chart.8">
                  <p:embed/>
                  <p:pic>
                    <p:nvPicPr>
                      <p:cNvPr id="239" name="Google Shape;239;p13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449762" y="1938337"/>
                        <a:ext cx="4637087" cy="422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" name="Google Shape;240;p13"/>
          <p:cNvSpPr/>
          <p:nvPr/>
        </p:nvSpPr>
        <p:spPr>
          <a:xfrm>
            <a:off x="179387" y="104775"/>
            <a:ext cx="8780462" cy="10033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Результати анкетування учнів щодо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комфортного перебування в закладі освіти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"/>
          <p:cNvSpPr/>
          <p:nvPr/>
        </p:nvSpPr>
        <p:spPr>
          <a:xfrm>
            <a:off x="971550" y="777875"/>
            <a:ext cx="7335837" cy="819150"/>
          </a:xfrm>
          <a:custGeom>
            <a:rect b="b" l="l" r="r" t="t"/>
            <a:pathLst>
              <a:path extrusionOk="0" h="819150" w="7335838">
                <a:moveTo>
                  <a:pt x="0" y="0"/>
                </a:moveTo>
                <a:lnTo>
                  <a:pt x="7335838" y="0"/>
                </a:lnTo>
                <a:lnTo>
                  <a:pt x="7335838" y="819150"/>
                </a:lnTo>
                <a:lnTo>
                  <a:pt x="0" y="819150"/>
                </a:lnTo>
                <a:lnTo>
                  <a:pt x="0" y="0"/>
                </a:lnTo>
                <a:close/>
                <a:moveTo>
                  <a:pt x="102394" y="102394"/>
                </a:moveTo>
                <a:lnTo>
                  <a:pt x="102394" y="716756"/>
                </a:lnTo>
                <a:lnTo>
                  <a:pt x="7233444" y="716756"/>
                </a:lnTo>
                <a:lnTo>
                  <a:pt x="7233444" y="102394"/>
                </a:lnTo>
                <a:lnTo>
                  <a:pt x="102394" y="102394"/>
                </a:lnTo>
                <a:close/>
              </a:path>
            </a:pathLst>
          </a:custGeom>
          <a:solidFill>
            <a:srgbClr val="003366"/>
          </a:soli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Безпека здобувачів освіти – пріоритетне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завдання закладу освіти</a:t>
            </a:r>
            <a:endParaRPr/>
          </a:p>
        </p:txBody>
      </p:sp>
      <p:sp>
        <p:nvSpPr>
          <p:cNvPr id="247" name="Google Shape;247;p14"/>
          <p:cNvSpPr/>
          <p:nvPr/>
        </p:nvSpPr>
        <p:spPr>
          <a:xfrm>
            <a:off x="323850" y="0"/>
            <a:ext cx="8580437" cy="777875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БЕЗПЕКА ЖИТТЄДІЯЛЬНОСТІ ЗДОБУВАЧІВ ОСВІТИ</a:t>
            </a:r>
            <a:endParaRPr/>
          </a:p>
        </p:txBody>
      </p:sp>
      <p:pic>
        <p:nvPicPr>
          <p:cNvPr id="248" name="Google Shape;24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662" y="1671637"/>
            <a:ext cx="4325937" cy="256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8675" y="1671637"/>
            <a:ext cx="4002087" cy="24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14850" y="4187825"/>
            <a:ext cx="4224337" cy="237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3112" y="4159250"/>
            <a:ext cx="3668712" cy="24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3237" y="3336925"/>
            <a:ext cx="4348162" cy="326231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5"/>
          <p:cNvSpPr txBox="1"/>
          <p:nvPr>
            <p:ph type="title"/>
          </p:nvPr>
        </p:nvSpPr>
        <p:spPr>
          <a:xfrm>
            <a:off x="379412" y="34925"/>
            <a:ext cx="7207250" cy="684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Укриття гімназії</a:t>
            </a:r>
            <a:endParaRPr/>
          </a:p>
        </p:txBody>
      </p:sp>
      <p:pic>
        <p:nvPicPr>
          <p:cNvPr id="259" name="Google Shape;259;p15"/>
          <p:cNvPicPr preferRelativeResize="0"/>
          <p:nvPr>
            <p:ph idx="2" type="dgm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987" y="698500"/>
            <a:ext cx="4270375" cy="32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0987" y="3573462"/>
            <a:ext cx="4032250" cy="30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8475" y="696912"/>
            <a:ext cx="4357687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/>
          <p:nvPr/>
        </p:nvSpPr>
        <p:spPr>
          <a:xfrm>
            <a:off x="562850" y="1268399"/>
            <a:ext cx="3720300" cy="2552400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Акція </a:t>
            </a:r>
            <a:r>
              <a:rPr b="1" i="0" lang="en-US" sz="2000" u="none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«16 днів проти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насильства»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Виховний захід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 «Гімназія без булінгу»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Заходи з нагоди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rPr>
              <a:t>«Дня захисту дітей»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03366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rgbClr val="0033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8" name="Google Shape;268;p17"/>
          <p:cNvSpPr/>
          <p:nvPr/>
        </p:nvSpPr>
        <p:spPr>
          <a:xfrm>
            <a:off x="107950" y="203200"/>
            <a:ext cx="8796337" cy="95408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1" i="0" lang="en-US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STOP </a:t>
            </a:r>
            <a:r>
              <a:rPr b="1" lang="en-US" sz="4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BULLYING</a:t>
            </a:r>
            <a:endParaRPr/>
          </a:p>
        </p:txBody>
      </p:sp>
      <p:pic>
        <p:nvPicPr>
          <p:cNvPr id="269" name="Google Shape;26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101" y="3933825"/>
            <a:ext cx="4679550" cy="30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6100" y="1242999"/>
            <a:ext cx="4787901" cy="379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"/>
          <p:cNvSpPr/>
          <p:nvPr/>
        </p:nvSpPr>
        <p:spPr>
          <a:xfrm>
            <a:off x="107950" y="188912"/>
            <a:ext cx="8928100" cy="17272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Інформують Вас учителі, керівництво гімназії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щодо правил охорони праці, безпеки життедіяльносіт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під час занять, пожежної безпеки, правил поведінки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під час надзвичайних ситуацій? 	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en-US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endParaRPr/>
          </a:p>
        </p:txBody>
      </p:sp>
      <p:graphicFrame>
        <p:nvGraphicFramePr>
          <p:cNvPr id="276" name="Google Shape;276;p18"/>
          <p:cNvGraphicFramePr/>
          <p:nvPr/>
        </p:nvGraphicFramePr>
        <p:xfrm>
          <a:off x="413150" y="1825875"/>
          <a:ext cx="8317600" cy="5032125"/>
        </p:xfrm>
        <a:graphic>
          <a:graphicData uri="http://schemas.openxmlformats.org/presentationml/2006/ole">
            <mc:AlternateContent>
              <mc:Choice Requires="v">
                <p:oleObj r:id="rId4" imgH="5032125" imgW="8317600" progId="Excel.Chart.8" spid="_x0000_s1">
                  <p:embed/>
                </p:oleObj>
              </mc:Choice>
              <mc:Fallback>
                <p:oleObj r:id="rId5" imgH="5032125" imgW="8317600" progId="Excel.Chart.8">
                  <p:embed/>
                  <p:pic>
                    <p:nvPicPr>
                      <p:cNvPr id="276" name="Google Shape;276;p1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13150" y="1825875"/>
                        <a:ext cx="8317600" cy="503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1" name="Google Shape;281;p19"/>
          <p:cNvGraphicFramePr/>
          <p:nvPr/>
        </p:nvGraphicFramePr>
        <p:xfrm>
          <a:off x="367850" y="1557350"/>
          <a:ext cx="8324076" cy="5234076"/>
        </p:xfrm>
        <a:graphic>
          <a:graphicData uri="http://schemas.openxmlformats.org/presentationml/2006/ole">
            <mc:AlternateContent>
              <mc:Choice Requires="v">
                <p:oleObj r:id="rId4" imgH="5234076" imgW="8324076" progId="Excel.Chart.8" spid="_x0000_s1">
                  <p:embed/>
                </p:oleObj>
              </mc:Choice>
              <mc:Fallback>
                <p:oleObj r:id="rId5" imgH="5234076" imgW="8324076" progId="Excel.Chart.8">
                  <p:embed/>
                  <p:pic>
                    <p:nvPicPr>
                      <p:cNvPr id="281" name="Google Shape;281;p1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67850" y="1557350"/>
                        <a:ext cx="8324076" cy="5234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" name="Google Shape;282;p19"/>
          <p:cNvSpPr/>
          <p:nvPr/>
        </p:nvSpPr>
        <p:spPr>
          <a:xfrm>
            <a:off x="125412" y="311150"/>
            <a:ext cx="8928100" cy="124618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en-US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Чи почуваєтесь Ви у безпеці,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en-US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  перебуваючи у гімназії?	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"/>
          <p:cNvSpPr txBox="1"/>
          <p:nvPr/>
        </p:nvSpPr>
        <p:spPr>
          <a:xfrm rot="3360000">
            <a:off x="1000125" y="2032000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0"/>
          <p:cNvSpPr txBox="1"/>
          <p:nvPr/>
        </p:nvSpPr>
        <p:spPr>
          <a:xfrm rot="3360000">
            <a:off x="847725" y="5568950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0"/>
          <p:cNvSpPr txBox="1"/>
          <p:nvPr/>
        </p:nvSpPr>
        <p:spPr>
          <a:xfrm rot="3360000">
            <a:off x="990600" y="4567237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0"/>
          <p:cNvSpPr txBox="1"/>
          <p:nvPr/>
        </p:nvSpPr>
        <p:spPr>
          <a:xfrm rot="3360000">
            <a:off x="1038225" y="3735387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0"/>
          <p:cNvSpPr txBox="1"/>
          <p:nvPr/>
        </p:nvSpPr>
        <p:spPr>
          <a:xfrm rot="3360000">
            <a:off x="1023937" y="2855912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0"/>
          <p:cNvSpPr txBox="1"/>
          <p:nvPr/>
        </p:nvSpPr>
        <p:spPr>
          <a:xfrm rot="3360000">
            <a:off x="1020762" y="1230312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>
            <a:off x="73025" y="177800"/>
            <a:ext cx="8977312" cy="9525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ОСНОВНІ ЗАВДАННЯ СТРАТЕГІЇ ЩОДО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ВДОСКОНАЛЕННЯ ОСВІТНЬОГО СЕРЕДОВИЩА</a:t>
            </a:r>
            <a:endParaRPr/>
          </a:p>
        </p:txBody>
      </p:sp>
      <p:grpSp>
        <p:nvGrpSpPr>
          <p:cNvPr id="294" name="Google Shape;294;p20"/>
          <p:cNvGrpSpPr/>
          <p:nvPr/>
        </p:nvGrpSpPr>
        <p:grpSpPr>
          <a:xfrm>
            <a:off x="1090612" y="3719512"/>
            <a:ext cx="6991350" cy="831850"/>
            <a:chOff x="1288" y="1458"/>
            <a:chExt cx="4404" cy="524"/>
          </a:xfrm>
        </p:grpSpPr>
        <p:sp>
          <p:nvSpPr>
            <p:cNvPr id="295" name="Google Shape;295;p20"/>
            <p:cNvSpPr txBox="1"/>
            <p:nvPr/>
          </p:nvSpPr>
          <p:spPr>
            <a:xfrm>
              <a:off x="1772" y="1459"/>
              <a:ext cx="3920" cy="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організовано  практичні заняття з надання домедичної допомоги</a:t>
              </a:r>
              <a:endParaRPr/>
            </a:p>
          </p:txBody>
        </p:sp>
        <p:sp>
          <p:nvSpPr>
            <p:cNvPr id="296" name="Google Shape;296;p20"/>
            <p:cNvSpPr txBox="1"/>
            <p:nvPr/>
          </p:nvSpPr>
          <p:spPr>
            <a:xfrm>
              <a:off x="1288" y="1458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4</a:t>
              </a:r>
              <a:endParaRPr/>
            </a:p>
          </p:txBody>
        </p:sp>
      </p:grpSp>
      <p:grpSp>
        <p:nvGrpSpPr>
          <p:cNvPr id="297" name="Google Shape;297;p20"/>
          <p:cNvGrpSpPr/>
          <p:nvPr/>
        </p:nvGrpSpPr>
        <p:grpSpPr>
          <a:xfrm>
            <a:off x="995362" y="1123950"/>
            <a:ext cx="7751762" cy="954087"/>
            <a:chOff x="1296" y="1967"/>
            <a:chExt cx="3920" cy="601"/>
          </a:xfrm>
        </p:grpSpPr>
        <p:sp>
          <p:nvSpPr>
            <p:cNvPr id="298" name="Google Shape;298;p20"/>
            <p:cNvSpPr txBox="1"/>
            <p:nvPr/>
          </p:nvSpPr>
          <p:spPr>
            <a:xfrm>
              <a:off x="1696" y="1967"/>
              <a:ext cx="3520" cy="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забезпечувалась відповідність освітнього середовища Санітарному регламенту</a:t>
              </a: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/>
            </a:p>
          </p:txBody>
        </p:sp>
        <p:sp>
          <p:nvSpPr>
            <p:cNvPr id="299" name="Google Shape;299;p20"/>
            <p:cNvSpPr txBox="1"/>
            <p:nvPr/>
          </p:nvSpPr>
          <p:spPr>
            <a:xfrm>
              <a:off x="1296" y="204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/>
            </a:p>
          </p:txBody>
        </p:sp>
      </p:grpSp>
      <p:grpSp>
        <p:nvGrpSpPr>
          <p:cNvPr id="300" name="Google Shape;300;p20"/>
          <p:cNvGrpSpPr/>
          <p:nvPr/>
        </p:nvGrpSpPr>
        <p:grpSpPr>
          <a:xfrm>
            <a:off x="1087437" y="1995487"/>
            <a:ext cx="8181975" cy="830262"/>
            <a:chOff x="1296" y="2607"/>
            <a:chExt cx="5154" cy="523"/>
          </a:xfrm>
        </p:grpSpPr>
        <p:sp>
          <p:nvSpPr>
            <p:cNvPr id="301" name="Google Shape;301;p20"/>
            <p:cNvSpPr txBox="1"/>
            <p:nvPr/>
          </p:nvSpPr>
          <p:spPr>
            <a:xfrm>
              <a:off x="1774" y="2607"/>
              <a:ext cx="4676" cy="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вдосконалювалось медичне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обслуговування учнів закладу освіти</a:t>
              </a:r>
              <a:endParaRPr/>
            </a:p>
          </p:txBody>
        </p:sp>
        <p:sp>
          <p:nvSpPr>
            <p:cNvPr id="302" name="Google Shape;302;p20"/>
            <p:cNvSpPr txBox="1"/>
            <p:nvPr/>
          </p:nvSpPr>
          <p:spPr>
            <a:xfrm>
              <a:off x="1296" y="265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/>
            </a:p>
          </p:txBody>
        </p:sp>
      </p:grpSp>
      <p:grpSp>
        <p:nvGrpSpPr>
          <p:cNvPr id="303" name="Google Shape;303;p20"/>
          <p:cNvGrpSpPr/>
          <p:nvPr/>
        </p:nvGrpSpPr>
        <p:grpSpPr>
          <a:xfrm>
            <a:off x="1087437" y="2878137"/>
            <a:ext cx="7477125" cy="830262"/>
            <a:chOff x="1296" y="3244"/>
            <a:chExt cx="4261" cy="523"/>
          </a:xfrm>
        </p:grpSpPr>
        <p:sp>
          <p:nvSpPr>
            <p:cNvPr id="304" name="Google Shape;304;p20"/>
            <p:cNvSpPr txBox="1"/>
            <p:nvPr/>
          </p:nvSpPr>
          <p:spPr>
            <a:xfrm>
              <a:off x="1713" y="3244"/>
              <a:ext cx="3844" cy="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облаштовано медкабінет, забезпечено необхідний перелік медичних засобів</a:t>
              </a:r>
              <a:endParaRPr/>
            </a:p>
          </p:txBody>
        </p:sp>
        <p:sp>
          <p:nvSpPr>
            <p:cNvPr id="305" name="Google Shape;305;p20"/>
            <p:cNvSpPr txBox="1"/>
            <p:nvPr/>
          </p:nvSpPr>
          <p:spPr>
            <a:xfrm>
              <a:off x="1296" y="324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/>
            </a:p>
          </p:txBody>
        </p:sp>
      </p:grpSp>
      <p:grpSp>
        <p:nvGrpSpPr>
          <p:cNvPr id="306" name="Google Shape;306;p20"/>
          <p:cNvGrpSpPr/>
          <p:nvPr/>
        </p:nvGrpSpPr>
        <p:grpSpPr>
          <a:xfrm>
            <a:off x="1090612" y="4491037"/>
            <a:ext cx="5634037" cy="830262"/>
            <a:chOff x="1296" y="3207"/>
            <a:chExt cx="3240" cy="523"/>
          </a:xfrm>
        </p:grpSpPr>
        <p:sp>
          <p:nvSpPr>
            <p:cNvPr id="307" name="Google Shape;307;p20"/>
            <p:cNvSpPr txBox="1"/>
            <p:nvPr/>
          </p:nvSpPr>
          <p:spPr>
            <a:xfrm>
              <a:off x="1778" y="3207"/>
              <a:ext cx="2758" cy="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створено безпечний єдиний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інформаційний простір </a:t>
              </a:r>
              <a:endParaRPr/>
            </a:p>
          </p:txBody>
        </p:sp>
        <p:sp>
          <p:nvSpPr>
            <p:cNvPr id="308" name="Google Shape;308;p20"/>
            <p:cNvSpPr txBox="1"/>
            <p:nvPr/>
          </p:nvSpPr>
          <p:spPr>
            <a:xfrm>
              <a:off x="1296" y="3244"/>
              <a:ext cx="238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/>
            </a:p>
          </p:txBody>
        </p:sp>
      </p:grpSp>
      <p:grpSp>
        <p:nvGrpSpPr>
          <p:cNvPr id="309" name="Google Shape;309;p20"/>
          <p:cNvGrpSpPr/>
          <p:nvPr/>
        </p:nvGrpSpPr>
        <p:grpSpPr>
          <a:xfrm>
            <a:off x="881062" y="5414962"/>
            <a:ext cx="7534275" cy="830262"/>
            <a:chOff x="1275" y="2537"/>
            <a:chExt cx="4283" cy="523"/>
          </a:xfrm>
        </p:grpSpPr>
        <p:sp>
          <p:nvSpPr>
            <p:cNvPr id="310" name="Google Shape;310;p20"/>
            <p:cNvSpPr txBox="1"/>
            <p:nvPr/>
          </p:nvSpPr>
          <p:spPr>
            <a:xfrm>
              <a:off x="1726" y="2537"/>
              <a:ext cx="3832" cy="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виховну роботу організовувати відповідно програми «Цінності НУШ» </a:t>
              </a:r>
              <a:endParaRPr/>
            </a:p>
          </p:txBody>
        </p:sp>
        <p:sp>
          <p:nvSpPr>
            <p:cNvPr id="311" name="Google Shape;311;p20"/>
            <p:cNvSpPr txBox="1"/>
            <p:nvPr/>
          </p:nvSpPr>
          <p:spPr>
            <a:xfrm>
              <a:off x="1275" y="2624"/>
              <a:ext cx="235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6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/>
        </p:nvSpPr>
        <p:spPr>
          <a:xfrm rot="3360000">
            <a:off x="1000125" y="2032000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 txBox="1"/>
          <p:nvPr/>
        </p:nvSpPr>
        <p:spPr>
          <a:xfrm rot="3360000">
            <a:off x="936625" y="5862637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 txBox="1"/>
          <p:nvPr/>
        </p:nvSpPr>
        <p:spPr>
          <a:xfrm rot="3360000">
            <a:off x="990600" y="4973637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 txBox="1"/>
          <p:nvPr/>
        </p:nvSpPr>
        <p:spPr>
          <a:xfrm rot="3360000">
            <a:off x="1038225" y="3735387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 txBox="1"/>
          <p:nvPr/>
        </p:nvSpPr>
        <p:spPr>
          <a:xfrm rot="3360000">
            <a:off x="1023937" y="2855912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 txBox="1"/>
          <p:nvPr/>
        </p:nvSpPr>
        <p:spPr>
          <a:xfrm rot="3360000">
            <a:off x="1020762" y="1230312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73025" y="177800"/>
            <a:ext cx="8977312" cy="9525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</a:pPr>
            <a:r>
              <a:rPr b="1" i="0" lang="en-US" sz="3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У своїй діяльності як директор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</a:pPr>
            <a:r>
              <a:rPr b="1" i="0" lang="en-US" sz="3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закладу освіти керувалася:</a:t>
            </a:r>
            <a:endParaRPr/>
          </a:p>
        </p:txBody>
      </p:sp>
      <p:grpSp>
        <p:nvGrpSpPr>
          <p:cNvPr id="69" name="Google Shape;69;p2"/>
          <p:cNvGrpSpPr/>
          <p:nvPr/>
        </p:nvGrpSpPr>
        <p:grpSpPr>
          <a:xfrm>
            <a:off x="1090612" y="3719512"/>
            <a:ext cx="8178800" cy="1079500"/>
            <a:chOff x="1288" y="1458"/>
            <a:chExt cx="5152" cy="680"/>
          </a:xfrm>
        </p:grpSpPr>
        <p:cxnSp>
          <p:nvCxnSpPr>
            <p:cNvPr id="70" name="Google Shape;70;p2"/>
            <p:cNvCxnSpPr/>
            <p:nvPr/>
          </p:nvCxnSpPr>
          <p:spPr>
            <a:xfrm>
              <a:off x="1440" y="179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71" name="Google Shape;71;p2"/>
            <p:cNvSpPr txBox="1"/>
            <p:nvPr/>
          </p:nvSpPr>
          <p:spPr>
            <a:xfrm>
              <a:off x="1772" y="1459"/>
              <a:ext cx="4668" cy="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Законом України «Про повну загальну середню освіту»</a:t>
              </a:r>
              <a:endParaRPr/>
            </a:p>
          </p:txBody>
        </p:sp>
        <p:sp>
          <p:nvSpPr>
            <p:cNvPr id="72" name="Google Shape;72;p2"/>
            <p:cNvSpPr txBox="1"/>
            <p:nvPr/>
          </p:nvSpPr>
          <p:spPr>
            <a:xfrm>
              <a:off x="1288" y="1458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4</a:t>
              </a:r>
              <a:endParaRPr/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1049337" y="1255712"/>
            <a:ext cx="6907212" cy="628650"/>
            <a:chOff x="1296" y="2044"/>
            <a:chExt cx="4351" cy="396"/>
          </a:xfrm>
        </p:grpSpPr>
        <p:cxnSp>
          <p:nvCxnSpPr>
            <p:cNvPr id="74" name="Google Shape;74;p2"/>
            <p:cNvCxnSpPr/>
            <p:nvPr/>
          </p:nvCxnSpPr>
          <p:spPr>
            <a:xfrm>
              <a:off x="1440" y="238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75" name="Google Shape;75;p2"/>
            <p:cNvSpPr txBox="1"/>
            <p:nvPr/>
          </p:nvSpPr>
          <p:spPr>
            <a:xfrm>
              <a:off x="1800" y="2072"/>
              <a:ext cx="3847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посадовими обов'язками</a:t>
              </a:r>
              <a:endParaRPr/>
            </a:p>
          </p:txBody>
        </p:sp>
        <p:sp>
          <p:nvSpPr>
            <p:cNvPr id="76" name="Google Shape;76;p2"/>
            <p:cNvSpPr txBox="1"/>
            <p:nvPr/>
          </p:nvSpPr>
          <p:spPr>
            <a:xfrm>
              <a:off x="1296" y="204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1087437" y="1995487"/>
            <a:ext cx="8181975" cy="608012"/>
            <a:chOff x="1296" y="2607"/>
            <a:chExt cx="5154" cy="383"/>
          </a:xfrm>
        </p:grpSpPr>
        <p:cxnSp>
          <p:nvCxnSpPr>
            <p:cNvPr id="78" name="Google Shape;78;p2"/>
            <p:cNvCxnSpPr/>
            <p:nvPr/>
          </p:nvCxnSpPr>
          <p:spPr>
            <a:xfrm>
              <a:off x="1440" y="299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79" name="Google Shape;79;p2"/>
            <p:cNvSpPr txBox="1"/>
            <p:nvPr/>
          </p:nvSpPr>
          <p:spPr>
            <a:xfrm>
              <a:off x="1774" y="2607"/>
              <a:ext cx="4676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Статутом закладу освіти</a:t>
              </a:r>
              <a:endParaRPr/>
            </a:p>
          </p:txBody>
        </p:sp>
        <p:sp>
          <p:nvSpPr>
            <p:cNvPr id="80" name="Google Shape;80;p2"/>
            <p:cNvSpPr txBox="1"/>
            <p:nvPr/>
          </p:nvSpPr>
          <p:spPr>
            <a:xfrm>
              <a:off x="1296" y="265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/>
            </a:p>
          </p:txBody>
        </p:sp>
      </p:grpSp>
      <p:grpSp>
        <p:nvGrpSpPr>
          <p:cNvPr id="81" name="Google Shape;81;p2"/>
          <p:cNvGrpSpPr/>
          <p:nvPr/>
        </p:nvGrpSpPr>
        <p:grpSpPr>
          <a:xfrm>
            <a:off x="1063625" y="2857500"/>
            <a:ext cx="7756525" cy="592137"/>
            <a:chOff x="1296" y="3244"/>
            <a:chExt cx="4886" cy="373"/>
          </a:xfrm>
        </p:grpSpPr>
        <p:cxnSp>
          <p:nvCxnSpPr>
            <p:cNvPr id="82" name="Google Shape;82;p2"/>
            <p:cNvCxnSpPr/>
            <p:nvPr/>
          </p:nvCxnSpPr>
          <p:spPr>
            <a:xfrm>
              <a:off x="1441" y="3579"/>
              <a:ext cx="3023" cy="1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83" name="Google Shape;83;p2"/>
            <p:cNvSpPr txBox="1"/>
            <p:nvPr/>
          </p:nvSpPr>
          <p:spPr>
            <a:xfrm>
              <a:off x="1817" y="3249"/>
              <a:ext cx="4365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Законом України «Про освіту»</a:t>
              </a:r>
              <a:endParaRPr/>
            </a:p>
          </p:txBody>
        </p:sp>
        <p:sp>
          <p:nvSpPr>
            <p:cNvPr id="84" name="Google Shape;84;p2"/>
            <p:cNvSpPr txBox="1"/>
            <p:nvPr/>
          </p:nvSpPr>
          <p:spPr>
            <a:xfrm>
              <a:off x="1296" y="324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>
            <a:off x="1090612" y="4891087"/>
            <a:ext cx="6348412" cy="1077912"/>
            <a:chOff x="1296" y="3203"/>
            <a:chExt cx="3578" cy="679"/>
          </a:xfrm>
        </p:grpSpPr>
        <p:cxnSp>
          <p:nvCxnSpPr>
            <p:cNvPr id="86" name="Google Shape;86;p2"/>
            <p:cNvCxnSpPr/>
            <p:nvPr/>
          </p:nvCxnSpPr>
          <p:spPr>
            <a:xfrm>
              <a:off x="1440" y="358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87" name="Google Shape;87;p2"/>
            <p:cNvSpPr txBox="1"/>
            <p:nvPr/>
          </p:nvSpPr>
          <p:spPr>
            <a:xfrm>
              <a:off x="1749" y="3203"/>
              <a:ext cx="3125" cy="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нормативно-правовими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документами</a:t>
              </a:r>
              <a:endParaRPr/>
            </a:p>
          </p:txBody>
        </p:sp>
        <p:sp>
          <p:nvSpPr>
            <p:cNvPr id="88" name="Google Shape;88;p2"/>
            <p:cNvSpPr txBox="1"/>
            <p:nvPr/>
          </p:nvSpPr>
          <p:spPr>
            <a:xfrm>
              <a:off x="1296" y="3244"/>
              <a:ext cx="238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1011237" y="5873750"/>
            <a:ext cx="7377112" cy="628650"/>
            <a:chOff x="1296" y="2044"/>
            <a:chExt cx="4647" cy="396"/>
          </a:xfrm>
        </p:grpSpPr>
        <p:cxnSp>
          <p:nvCxnSpPr>
            <p:cNvPr id="90" name="Google Shape;90;p2"/>
            <p:cNvCxnSpPr/>
            <p:nvPr/>
          </p:nvCxnSpPr>
          <p:spPr>
            <a:xfrm>
              <a:off x="1440" y="238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91" name="Google Shape;91;p2"/>
            <p:cNvSpPr txBox="1"/>
            <p:nvPr/>
          </p:nvSpPr>
          <p:spPr>
            <a:xfrm>
              <a:off x="1800" y="2072"/>
              <a:ext cx="4143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Конституцією України, КЗпП</a:t>
              </a:r>
              <a:endParaRPr/>
            </a:p>
          </p:txBody>
        </p:sp>
        <p:sp>
          <p:nvSpPr>
            <p:cNvPr id="92" name="Google Shape;92;p2"/>
            <p:cNvSpPr txBox="1"/>
            <p:nvPr/>
          </p:nvSpPr>
          <p:spPr>
            <a:xfrm>
              <a:off x="1296" y="204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6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1"/>
          <p:cNvSpPr/>
          <p:nvPr/>
        </p:nvSpPr>
        <p:spPr>
          <a:xfrm>
            <a:off x="22225" y="115887"/>
            <a:ext cx="8977312" cy="9525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1" i="0" lang="en-US" sz="31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АНАЛІЗ НАВЧАЛЬНИХ ДОСЯГНЕНЬ УЧНІВ</a:t>
            </a:r>
            <a:endParaRPr sz="1300"/>
          </a:p>
        </p:txBody>
      </p:sp>
      <p:sp>
        <p:nvSpPr>
          <p:cNvPr id="317" name="Google Shape;317;p21"/>
          <p:cNvSpPr/>
          <p:nvPr/>
        </p:nvSpPr>
        <p:spPr>
          <a:xfrm>
            <a:off x="408700" y="1478100"/>
            <a:ext cx="3443400" cy="1638300"/>
          </a:xfrm>
          <a:prstGeom prst="foldedCorner">
            <a:avLst>
              <a:gd fmla="val 18000" name="adj"/>
            </a:avLst>
          </a:prstGeom>
          <a:gradFill>
            <a:gsLst>
              <a:gs pos="0">
                <a:srgbClr val="5E9EFF"/>
              </a:gs>
              <a:gs pos="19999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7</a:t>
            </a:r>
            <a:r>
              <a:rPr b="1" lang="en-US" sz="2000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11</a:t>
            </a: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УЧНІВ 1-4  КЛАСІВ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ОЦІНЕНІ ВЕРБАЛЬНО І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ОФОРМЛЕНІ СВІДОЦТВА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ДОСЯГНЕНЬ</a:t>
            </a: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5226799" y="1484300"/>
            <a:ext cx="2985300" cy="1630500"/>
          </a:xfrm>
          <a:prstGeom prst="foldedCorner">
            <a:avLst>
              <a:gd fmla="val 18000" name="adj"/>
            </a:avLst>
          </a:prstGeom>
          <a:gradFill>
            <a:gsLst>
              <a:gs pos="0">
                <a:srgbClr val="5E9EFF"/>
              </a:gs>
              <a:gs pos="19999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163</a:t>
            </a:r>
            <a:r>
              <a:rPr b="1" lang="en-US" sz="2000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УЧНІВ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ПЕРЕВЕДЕНО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НА НАСТУПНИЙ РІК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НАВЧАННЯ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9" name="Google Shape;319;p21"/>
          <p:cNvSpPr/>
          <p:nvPr/>
        </p:nvSpPr>
        <p:spPr>
          <a:xfrm rot="3960000">
            <a:off x="5437187" y="1158875"/>
            <a:ext cx="647700" cy="219075"/>
          </a:xfrm>
          <a:prstGeom prst="rightArrow">
            <a:avLst>
              <a:gd fmla="val 8487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1"/>
          <p:cNvSpPr/>
          <p:nvPr/>
        </p:nvSpPr>
        <p:spPr>
          <a:xfrm rot="7739930">
            <a:off x="2098299" y="1158721"/>
            <a:ext cx="649288" cy="219272"/>
          </a:xfrm>
          <a:prstGeom prst="rightArrow">
            <a:avLst>
              <a:gd fmla="val 8519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1"/>
          <p:cNvSpPr/>
          <p:nvPr/>
        </p:nvSpPr>
        <p:spPr>
          <a:xfrm>
            <a:off x="1258874" y="3287700"/>
            <a:ext cx="6316200" cy="1695600"/>
          </a:xfrm>
          <a:prstGeom prst="bevel">
            <a:avLst>
              <a:gd fmla="val 12500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8</a:t>
            </a:r>
            <a:r>
              <a:rPr b="1" lang="en-US" sz="2000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УЧНІВ НАГОРОДЖЕНО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ПОХВАЛЬНИМИ ЛИСТАМИ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«ЗА ВИСОКІ ДОСЯГНЕННЯ У НАВЧАННІ»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2" name="Google Shape;322;p21"/>
          <p:cNvSpPr/>
          <p:nvPr/>
        </p:nvSpPr>
        <p:spPr>
          <a:xfrm>
            <a:off x="2352675" y="5154612"/>
            <a:ext cx="4926012" cy="1000125"/>
          </a:xfrm>
          <a:prstGeom prst="bevel">
            <a:avLst>
              <a:gd fmla="val 12500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НЕ АТЕСТОВАНИХ УЧНІВ НЕМАЄ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"/>
          <p:cNvSpPr/>
          <p:nvPr/>
        </p:nvSpPr>
        <p:spPr>
          <a:xfrm>
            <a:off x="34925" y="0"/>
            <a:ext cx="9120187" cy="836612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РІВНІ НАВЧАЛЬНИХ ДОСЯГНЕНЬ УЧНІВ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5-9 класів</a:t>
            </a:r>
            <a:endParaRPr/>
          </a:p>
        </p:txBody>
      </p:sp>
      <p:graphicFrame>
        <p:nvGraphicFramePr>
          <p:cNvPr id="328" name="Google Shape;328;p22"/>
          <p:cNvGraphicFramePr/>
          <p:nvPr/>
        </p:nvGraphicFramePr>
        <p:xfrm>
          <a:off x="1042987" y="8366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{96F73449-E296-427B-9646-F195A7A01A96}</a:tableStyleId>
              </a:tblPr>
              <a:tblGrid>
                <a:gridCol w="2019300"/>
                <a:gridCol w="1458900"/>
                <a:gridCol w="1344600"/>
                <a:gridCol w="1409700"/>
                <a:gridCol w="1879600"/>
              </a:tblGrid>
              <a:tr h="242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неатестовані</a:t>
                      </a:r>
                      <a:endParaRPr/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початковий рівень</a:t>
                      </a:r>
                      <a:endParaRPr/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середній рівень</a:t>
                      </a:r>
                      <a:endParaRPr/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достатній рівень</a:t>
                      </a:r>
                      <a:endParaRPr/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високий рівень</a:t>
                      </a:r>
                      <a:endParaRPr/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9" name="Google Shape;329;p22"/>
          <p:cNvGraphicFramePr/>
          <p:nvPr/>
        </p:nvGraphicFramePr>
        <p:xfrm>
          <a:off x="-36512" y="1123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{96F73449-E296-427B-9646-F195A7A01A96}</a:tableStyleId>
              </a:tblPr>
              <a:tblGrid>
                <a:gridCol w="1096950"/>
                <a:gridCol w="2011350"/>
                <a:gridCol w="1455725"/>
                <a:gridCol w="1338250"/>
                <a:gridCol w="1406525"/>
                <a:gridCol w="1871650"/>
              </a:tblGrid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А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Б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В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Г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Д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Є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А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Б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В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Г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Д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Є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А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Б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В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Д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Є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А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Б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В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Г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Д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А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Б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В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Г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41550" marL="41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"/>
          <p:cNvSpPr/>
          <p:nvPr/>
        </p:nvSpPr>
        <p:spPr>
          <a:xfrm>
            <a:off x="34925" y="0"/>
            <a:ext cx="9120187" cy="836612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РІВНІ НАВЧАЛЬНИХ ДОСЯГНЕНЬ УЧНІВ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5-9 класів</a:t>
            </a:r>
            <a:endParaRPr/>
          </a:p>
        </p:txBody>
      </p:sp>
      <p:graphicFrame>
        <p:nvGraphicFramePr>
          <p:cNvPr id="335" name="Google Shape;335;p23"/>
          <p:cNvGraphicFramePr/>
          <p:nvPr/>
        </p:nvGraphicFramePr>
        <p:xfrm>
          <a:off x="1042987" y="8366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{96F73449-E296-427B-9646-F195A7A01A96}</a:tableStyleId>
              </a:tblPr>
              <a:tblGrid>
                <a:gridCol w="2019300"/>
                <a:gridCol w="1458900"/>
                <a:gridCol w="1344600"/>
                <a:gridCol w="1409700"/>
                <a:gridCol w="1879600"/>
              </a:tblGrid>
              <a:tr h="242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неатестовані</a:t>
                      </a:r>
                      <a:endParaRPr/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початковий рівень</a:t>
                      </a:r>
                      <a:endParaRPr/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середній рівень</a:t>
                      </a:r>
                      <a:endParaRPr/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достатній рівень</a:t>
                      </a:r>
                      <a:endParaRPr/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високий рівень</a:t>
                      </a:r>
                      <a:endParaRPr/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6" name="Google Shape;336;p23"/>
          <p:cNvGraphicFramePr/>
          <p:nvPr/>
        </p:nvGraphicFramePr>
        <p:xfrm>
          <a:off x="105188" y="1079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{96F73449-E296-427B-9646-F195A7A01A96}</a:tableStyleId>
              </a:tblPr>
              <a:tblGrid>
                <a:gridCol w="1121500"/>
                <a:gridCol w="1975775"/>
                <a:gridCol w="1429025"/>
                <a:gridCol w="1315625"/>
                <a:gridCol w="1380850"/>
                <a:gridCol w="1839100"/>
              </a:tblGrid>
              <a:tr h="827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А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780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Б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778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В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780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 А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778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 Б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780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 В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  <a:tr h="780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ВСЬОГО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392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"/>
          <p:cNvSpPr/>
          <p:nvPr/>
        </p:nvSpPr>
        <p:spPr>
          <a:xfrm>
            <a:off x="93662" y="195262"/>
            <a:ext cx="8958262" cy="792162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en-US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РОБОТА З ОБДАРОВАНИМИ УЧНЯМИ</a:t>
            </a:r>
            <a:endParaRPr/>
          </a:p>
        </p:txBody>
      </p:sp>
      <p:sp>
        <p:nvSpPr>
          <p:cNvPr id="342" name="Google Shape;342;p24"/>
          <p:cNvSpPr/>
          <p:nvPr/>
        </p:nvSpPr>
        <p:spPr>
          <a:xfrm>
            <a:off x="522287" y="960437"/>
            <a:ext cx="8153400" cy="2362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79ED7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підсумками 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ІІ (міського)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етапу Всеукраїнських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предметних олімпіад учні гімназії зайняли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призових місць, а саме: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І-е місце - 3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ІІ-е місце – 12 </a:t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rgbClr val="06183C"/>
                </a:solidFill>
                <a:latin typeface="Calibri"/>
                <a:ea typeface="Calibri"/>
                <a:cs typeface="Calibri"/>
                <a:sym typeface="Calibri"/>
              </a:rPr>
              <a:t>ІІІ-е місце – 13</a:t>
            </a:r>
            <a:endParaRPr b="0" i="0" sz="2400" u="none">
              <a:solidFill>
                <a:srgbClr val="0618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618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4"/>
          <p:cNvSpPr/>
          <p:nvPr/>
        </p:nvSpPr>
        <p:spPr>
          <a:xfrm>
            <a:off x="468312" y="5300662"/>
            <a:ext cx="8166100" cy="116998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79ED7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ІV-му (фінальному)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етапі Всеукраїнської олімпіади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 Біології – Самелюк Анастасія 11-А клас здобула ІІІ місце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4"/>
          <p:cNvSpPr/>
          <p:nvPr/>
        </p:nvSpPr>
        <p:spPr>
          <a:xfrm>
            <a:off x="522287" y="3322637"/>
            <a:ext cx="8153400" cy="197802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79ED7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ІІІ-му (обласному)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етапі Всеукраїнських предметних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олімпіад учні гімназії отримали такі результати: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І-е місце - 3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ІІ-е місце – 3 </a:t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rgbClr val="06183C"/>
                </a:solidFill>
                <a:latin typeface="Calibri"/>
                <a:ea typeface="Calibri"/>
                <a:cs typeface="Calibri"/>
                <a:sym typeface="Calibri"/>
              </a:rPr>
              <a:t>ІІІ-е місце – 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618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"/>
          <p:cNvSpPr/>
          <p:nvPr/>
        </p:nvSpPr>
        <p:spPr>
          <a:xfrm>
            <a:off x="468312" y="1001712"/>
            <a:ext cx="8226425" cy="249872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79ED7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1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1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ХІІІ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Всеукраїнського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1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мовно-літературного конкурсу учнівської та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1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студентської молоді ім. Т. Шевченка: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ІІ-му (міському) – 3 переможці (І, ІІ та ІІІ місця)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en-US" sz="2400" u="none">
                <a:solidFill>
                  <a:srgbClr val="06183C"/>
                </a:solidFill>
                <a:latin typeface="Calibri"/>
                <a:ea typeface="Calibri"/>
                <a:cs typeface="Calibri"/>
                <a:sym typeface="Calibri"/>
              </a:rPr>
              <a:t>ІІІ-му (обласному) етапі – одне І місце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На ІV (фінальному) етапі -  ІІІ місце (Чижик Анна 7-А клас)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0618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>
              <a:solidFill>
                <a:srgbClr val="0618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5"/>
          <p:cNvSpPr/>
          <p:nvPr/>
        </p:nvSpPr>
        <p:spPr>
          <a:xfrm>
            <a:off x="458787" y="3494087"/>
            <a:ext cx="8228012" cy="176371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79ED7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XХIІІ-му Міжнародному конкурсі з української мови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імені Петра Яцика</a:t>
            </a:r>
            <a:r>
              <a:rPr b="1" i="1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На 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ІІ-му (міському)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3 ІІ-х місця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0618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618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5"/>
          <p:cNvSpPr/>
          <p:nvPr/>
        </p:nvSpPr>
        <p:spPr>
          <a:xfrm>
            <a:off x="93662" y="195262"/>
            <a:ext cx="8958262" cy="792162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en-US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РОБОТА З ОБДАРОВАНИМИ УЧНЯМИ</a:t>
            </a:r>
            <a:endParaRPr/>
          </a:p>
        </p:txBody>
      </p:sp>
      <p:sp>
        <p:nvSpPr>
          <p:cNvPr id="352" name="Google Shape;352;p25"/>
          <p:cNvSpPr/>
          <p:nvPr/>
        </p:nvSpPr>
        <p:spPr>
          <a:xfrm>
            <a:off x="468312" y="4724400"/>
            <a:ext cx="8226425" cy="17653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79ED7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XV Всеукраїнській 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олімпіаді «Юні знавці Біблії-2023»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Новосьолова Софія учениця 11-Д класу здобула І місце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всеукраїнському рівні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6"/>
          <p:cNvSpPr/>
          <p:nvPr/>
        </p:nvSpPr>
        <p:spPr>
          <a:xfrm>
            <a:off x="0" y="-6350"/>
            <a:ext cx="9144000" cy="720725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ahoma"/>
              <a:buNone/>
            </a:pPr>
            <a:r>
              <a:rPr b="1" i="1" lang="en-US" sz="28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Інтернет олімпіади</a:t>
            </a:r>
            <a:endParaRPr/>
          </a:p>
        </p:txBody>
      </p:sp>
      <p:pic>
        <p:nvPicPr>
          <p:cNvPr id="359" name="Google Shape;35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9775" y="2339975"/>
            <a:ext cx="3324225" cy="205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4100" y="4618037"/>
            <a:ext cx="4324350" cy="190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70675" y="4413250"/>
            <a:ext cx="2473325" cy="23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171950"/>
            <a:ext cx="2533650" cy="2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6"/>
          <p:cNvSpPr txBox="1"/>
          <p:nvPr/>
        </p:nvSpPr>
        <p:spPr>
          <a:xfrm>
            <a:off x="460375" y="908050"/>
            <a:ext cx="5119687" cy="2944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Близько 90 учнів взяло участь у інтернет олімпіадах на базі платформ «На Урок» та «Всеосвіта», олімпіаді «Крок до знань»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 учасники Обласної інтернет-олімпіади «Інтелектуальний резерв Черкащиини»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 сертифікати у Всеукраїнській з англійської мовионлайн-олімпіаді TalkEn.Cloud та Green Country. </a:t>
            </a:r>
            <a:endParaRPr/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TalkEN.Cloud Logo" id="364" name="Google Shape;364;p26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"/>
          <p:cNvSpPr/>
          <p:nvPr/>
        </p:nvSpPr>
        <p:spPr>
          <a:xfrm>
            <a:off x="287337" y="1060450"/>
            <a:ext cx="8316912" cy="639762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ahoma"/>
              <a:buNone/>
            </a:pPr>
            <a:r>
              <a:rPr b="1" i="1" lang="en-US" sz="24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Команда з ракетомоделювання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ahoma"/>
              <a:buNone/>
            </a:pPr>
            <a:r>
              <a:rPr b="1" i="1" lang="en-US" sz="24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«Millenium falcon» </a:t>
            </a:r>
            <a:endParaRPr/>
          </a:p>
        </p:txBody>
      </p:sp>
      <p:sp>
        <p:nvSpPr>
          <p:cNvPr id="371" name="Google Shape;371;p27"/>
          <p:cNvSpPr/>
          <p:nvPr/>
        </p:nvSpPr>
        <p:spPr>
          <a:xfrm>
            <a:off x="36512" y="115887"/>
            <a:ext cx="8928100" cy="95408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STEM – освіта</a:t>
            </a:r>
            <a:endParaRPr/>
          </a:p>
        </p:txBody>
      </p:sp>
      <p:pic>
        <p:nvPicPr>
          <p:cNvPr id="372" name="Google Shape;37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1704975"/>
            <a:ext cx="4478337" cy="298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6287" y="3716337"/>
            <a:ext cx="4486275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325" y="4695673"/>
            <a:ext cx="4284676" cy="2142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8"/>
          <p:cNvSpPr/>
          <p:nvPr/>
        </p:nvSpPr>
        <p:spPr>
          <a:xfrm>
            <a:off x="287337" y="1060450"/>
            <a:ext cx="8388350" cy="639762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ahoma"/>
              <a:buNone/>
            </a:pPr>
            <a:r>
              <a:rPr b="1" i="1" lang="en-US" sz="24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Команда з робототехніки «Kiborgs.UA»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ahoma"/>
              <a:buNone/>
            </a:pPr>
            <a:r>
              <a:rPr b="1" i="1" lang="en-US" sz="24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найтитулованіша в Україні </a:t>
            </a:r>
            <a:endParaRPr/>
          </a:p>
        </p:txBody>
      </p:sp>
      <p:sp>
        <p:nvSpPr>
          <p:cNvPr id="381" name="Google Shape;381;p28"/>
          <p:cNvSpPr/>
          <p:nvPr/>
        </p:nvSpPr>
        <p:spPr>
          <a:xfrm>
            <a:off x="36512" y="115887"/>
            <a:ext cx="8928100" cy="95408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STEM – освіта</a:t>
            </a:r>
            <a:endParaRPr/>
          </a:p>
        </p:txBody>
      </p:sp>
      <p:sp>
        <p:nvSpPr>
          <p:cNvPr id="382" name="Google Shape;382;p28"/>
          <p:cNvSpPr txBox="1"/>
          <p:nvPr/>
        </p:nvSpPr>
        <p:spPr>
          <a:xfrm>
            <a:off x="611187" y="1703387"/>
            <a:ext cx="5184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</a:t>
            </a:r>
            <a:r>
              <a:rPr i="1" lang="en-US" sz="1900">
                <a:solidFill>
                  <a:schemeClr val="dk1"/>
                </a:solidFill>
              </a:rPr>
              <a:t> 202</a:t>
            </a:r>
            <a:r>
              <a:rPr i="1" lang="en-US" sz="1900">
                <a:solidFill>
                  <a:schemeClr val="dk1"/>
                </a:solidFill>
              </a:rPr>
              <a:t>3</a:t>
            </a:r>
            <a:r>
              <a:rPr i="1" lang="en-US" sz="1900">
                <a:solidFill>
                  <a:schemeClr val="dk1"/>
                </a:solidFill>
              </a:rPr>
              <a:t>-202</a:t>
            </a:r>
            <a:r>
              <a:rPr i="1" lang="en-US" sz="1900">
                <a:solidFill>
                  <a:schemeClr val="dk1"/>
                </a:solidFill>
              </a:rPr>
              <a:t>4</a:t>
            </a:r>
            <a:r>
              <a:rPr i="1" lang="en-US" sz="1900">
                <a:solidFill>
                  <a:schemeClr val="dk1"/>
                </a:solidFill>
              </a:rPr>
              <a:t> н.р.: </a:t>
            </a:r>
            <a:endParaRPr i="1" sz="1500"/>
          </a:p>
          <a:p>
            <a:pPr indent="-1206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i="1" lang="en-US" sz="1900">
                <a:solidFill>
                  <a:schemeClr val="dk1"/>
                </a:solidFill>
              </a:rPr>
              <a:t>Перемога на регіональному фестивалі FLL, котрий проводився на базі гімназії</a:t>
            </a:r>
            <a:endParaRPr i="1" sz="19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/>
          </a:p>
        </p:txBody>
      </p:sp>
      <p:pic>
        <p:nvPicPr>
          <p:cNvPr id="383" name="Google Shape;38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712" y="2907000"/>
            <a:ext cx="4459286" cy="334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12" y="3537475"/>
            <a:ext cx="4459286" cy="334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9"/>
          <p:cNvSpPr/>
          <p:nvPr/>
        </p:nvSpPr>
        <p:spPr>
          <a:xfrm>
            <a:off x="287337" y="1060450"/>
            <a:ext cx="8388350" cy="639762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ahoma"/>
              <a:buNone/>
            </a:pPr>
            <a:r>
              <a:rPr b="1" i="1" lang="en-US" sz="24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Команда з робототехніки «Kiborgs.UA»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ahoma"/>
              <a:buNone/>
            </a:pPr>
            <a:r>
              <a:rPr b="1" i="1" lang="en-US" sz="24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найтитулованіша в Україні </a:t>
            </a:r>
            <a:endParaRPr/>
          </a:p>
        </p:txBody>
      </p:sp>
      <p:sp>
        <p:nvSpPr>
          <p:cNvPr id="391" name="Google Shape;391;p29"/>
          <p:cNvSpPr/>
          <p:nvPr/>
        </p:nvSpPr>
        <p:spPr>
          <a:xfrm>
            <a:off x="36512" y="115887"/>
            <a:ext cx="8928100" cy="95408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STEM – освіта та Робототехніка</a:t>
            </a:r>
            <a:endParaRPr/>
          </a:p>
        </p:txBody>
      </p:sp>
      <p:sp>
        <p:nvSpPr>
          <p:cNvPr id="392" name="Google Shape;392;p29"/>
          <p:cNvSpPr txBox="1"/>
          <p:nvPr/>
        </p:nvSpPr>
        <p:spPr>
          <a:xfrm>
            <a:off x="611187" y="1703387"/>
            <a:ext cx="5184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202</a:t>
            </a:r>
            <a:r>
              <a:rPr b="1" i="1" lang="en-US" sz="1800">
                <a:solidFill>
                  <a:schemeClr val="dk1"/>
                </a:solidFill>
              </a:rPr>
              <a:t>3</a:t>
            </a:r>
            <a:r>
              <a:rPr b="1" i="1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-202</a:t>
            </a:r>
            <a:r>
              <a:rPr b="1" i="1" lang="en-US" sz="1800">
                <a:solidFill>
                  <a:schemeClr val="dk1"/>
                </a:solidFill>
              </a:rPr>
              <a:t>4</a:t>
            </a:r>
            <a:r>
              <a:rPr b="1" i="1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н.р.: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Перемога у номінації «</a:t>
            </a:r>
            <a:r>
              <a:rPr b="1" i="1" lang="en-US" sz="1800">
                <a:solidFill>
                  <a:schemeClr val="dk1"/>
                </a:solidFill>
              </a:rPr>
              <a:t>Дизайн робота</a:t>
            </a:r>
            <a:r>
              <a:rPr b="1" i="1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b="1" i="1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 всеукраїнському змаганні з FLL</a:t>
            </a:r>
            <a:endParaRPr/>
          </a:p>
        </p:txBody>
      </p:sp>
      <p:pic>
        <p:nvPicPr>
          <p:cNvPr id="393" name="Google Shape;39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8625" y="1700212"/>
            <a:ext cx="3492501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700" y="2852725"/>
            <a:ext cx="4964125" cy="372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76825" y="4178300"/>
            <a:ext cx="3455987" cy="2506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91a24722814b76f_4"/>
          <p:cNvSpPr txBox="1"/>
          <p:nvPr>
            <p:ph type="title"/>
          </p:nvPr>
        </p:nvSpPr>
        <p:spPr>
          <a:xfrm>
            <a:off x="743475" y="994300"/>
            <a:ext cx="7867200" cy="170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highlight>
                  <a:srgbClr val="0072BB"/>
                </a:highlight>
                <a:latin typeface="Tahoma"/>
                <a:ea typeface="Tahoma"/>
                <a:cs typeface="Tahoma"/>
                <a:sym typeface="Tahoma"/>
              </a:rPr>
              <a:t>Платина та дві бронзи: гімназисти вибороли нагороди Міжнародного конкурсу комп’ютерних проєктів INFOMATRIX</a:t>
            </a:r>
            <a:endParaRPr sz="3600"/>
          </a:p>
        </p:txBody>
      </p:sp>
      <p:pic>
        <p:nvPicPr>
          <p:cNvPr id="402" name="Google Shape;402;g591a24722814b76f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9575" y="2473675"/>
            <a:ext cx="5354426" cy="32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591a24722814b76f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918400"/>
            <a:ext cx="5879201" cy="29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591a24722814b76f_4"/>
          <p:cNvSpPr/>
          <p:nvPr/>
        </p:nvSpPr>
        <p:spPr>
          <a:xfrm>
            <a:off x="36512" y="115887"/>
            <a:ext cx="8928000" cy="9540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STEM – освіта та Робототехніка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537" y="23812"/>
            <a:ext cx="8961437" cy="66262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2051050" y="2852737"/>
            <a:ext cx="5184775" cy="936625"/>
          </a:xfrm>
          <a:prstGeom prst="foldedCorner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rgbClr val="C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attrocento Sans"/>
              <a:buNone/>
            </a:pPr>
            <a:r>
              <a:rPr b="1" i="0" lang="en-US" sz="2800" u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ГОЛОВНА МЕТА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attrocento Sans"/>
              <a:buNone/>
            </a:pPr>
            <a:r>
              <a:rPr b="1" i="0" lang="en-US" sz="2800" u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ДІЯЛЬНОСТІ ЗАКЛАДУ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287337" y="1060450"/>
            <a:ext cx="8388350" cy="639762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ahoma"/>
              <a:buNone/>
            </a:pPr>
            <a:r>
              <a:rPr b="1" i="1" lang="en-US" sz="24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Міжгалузеві проєкти 5-6 х класів гімназії</a:t>
            </a:r>
            <a:endParaRPr/>
          </a:p>
        </p:txBody>
      </p:sp>
      <p:sp>
        <p:nvSpPr>
          <p:cNvPr id="411" name="Google Shape;411;p30"/>
          <p:cNvSpPr/>
          <p:nvPr/>
        </p:nvSpPr>
        <p:spPr>
          <a:xfrm>
            <a:off x="36512" y="115887"/>
            <a:ext cx="8928100" cy="95408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STEM – освіта</a:t>
            </a:r>
            <a:endParaRPr/>
          </a:p>
        </p:txBody>
      </p:sp>
      <p:pic>
        <p:nvPicPr>
          <p:cNvPr descr="https://www.gym9.ck.ua/wp-content/uploads/2023/05/348976476_271187265303235_3062402668288480547_n-880x440.jpg" id="412" name="Google Shape;41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37" y="1735137"/>
            <a:ext cx="5024437" cy="2511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content.fkbp1-1.fna.fbcdn.net/v/t39.30808-6/344555852_127485916990281_871816979353877151_n.jpg?_nc_cat=105&amp;cb=99be929b-59f725be&amp;ccb=1-7&amp;_nc_sid=8631f5&amp;_nc_ohc=aOrdWi5I6ksAX9dfmlt&amp;_nc_ht=scontent.fkbp1-1.fna&amp;oh=00_AfAENIHU0zFMuEcr3QiLJYFtdcIB8yWQA0xQGeTekstbFg&amp;oe=649EDDF3" id="413" name="Google Shape;41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7775" y="1687512"/>
            <a:ext cx="3263900" cy="222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312" y="4243387"/>
            <a:ext cx="4373562" cy="261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57775" y="3906837"/>
            <a:ext cx="2763837" cy="281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1"/>
          <p:cNvSpPr/>
          <p:nvPr/>
        </p:nvSpPr>
        <p:spPr>
          <a:xfrm>
            <a:off x="107950" y="4981575"/>
            <a:ext cx="8640762" cy="1449387"/>
          </a:xfrm>
          <a:prstGeom prst="foldedCorner">
            <a:avLst>
              <a:gd fmla="val 18000" name="adj"/>
            </a:avLst>
          </a:prstGeom>
          <a:gradFill>
            <a:gsLst>
              <a:gs pos="0">
                <a:srgbClr val="5E9EFF"/>
              </a:gs>
              <a:gs pos="19999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Пріоритетними напрямками виховної роботи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у 202</a:t>
            </a:r>
            <a:r>
              <a:rPr b="1" lang="en-US" sz="2400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-202</a:t>
            </a:r>
            <a:r>
              <a:rPr b="1" lang="en-US" sz="2400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н. р. були національно-патріотичне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виховання та волонтерська діяльність</a:t>
            </a:r>
            <a:endParaRPr/>
          </a:p>
        </p:txBody>
      </p:sp>
      <p:sp>
        <p:nvSpPr>
          <p:cNvPr id="422" name="Google Shape;422;p31"/>
          <p:cNvSpPr/>
          <p:nvPr/>
        </p:nvSpPr>
        <p:spPr>
          <a:xfrm>
            <a:off x="74612" y="2995612"/>
            <a:ext cx="8786812" cy="1590675"/>
          </a:xfrm>
          <a:custGeom>
            <a:rect b="b" l="l" r="r" t="t"/>
            <a:pathLst>
              <a:path extrusionOk="0" h="1590675" w="8786812">
                <a:moveTo>
                  <a:pt x="0" y="0"/>
                </a:moveTo>
                <a:lnTo>
                  <a:pt x="8786812" y="0"/>
                </a:lnTo>
                <a:lnTo>
                  <a:pt x="8786812" y="1590675"/>
                </a:lnTo>
                <a:lnTo>
                  <a:pt x="0" y="1590675"/>
                </a:lnTo>
                <a:lnTo>
                  <a:pt x="0" y="0"/>
                </a:lnTo>
                <a:close/>
                <a:moveTo>
                  <a:pt x="198834" y="198834"/>
                </a:moveTo>
                <a:lnTo>
                  <a:pt x="198834" y="1391841"/>
                </a:lnTo>
                <a:lnTo>
                  <a:pt x="8587978" y="1391841"/>
                </a:lnTo>
                <a:lnTo>
                  <a:pt x="8587978" y="198834"/>
                </a:lnTo>
                <a:lnTo>
                  <a:pt x="198834" y="198834"/>
                </a:lnTo>
                <a:close/>
              </a:path>
            </a:pathLst>
          </a:custGeom>
          <a:solidFill>
            <a:srgbClr val="003366"/>
          </a:soli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«Формування компетентної особистості в умовах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сучасної школи через вивчення системи духовно-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моральних та культурних цінностей українського народу».</a:t>
            </a:r>
            <a:endParaRPr/>
          </a:p>
        </p:txBody>
      </p:sp>
      <p:sp>
        <p:nvSpPr>
          <p:cNvPr id="423" name="Google Shape;423;p31"/>
          <p:cNvSpPr/>
          <p:nvPr/>
        </p:nvSpPr>
        <p:spPr>
          <a:xfrm>
            <a:off x="74600" y="0"/>
            <a:ext cx="8829600" cy="11571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en-US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ВИХОВНА РОБОТА ТОЛЯ СПРЯМОВАНА НА</a:t>
            </a:r>
            <a:endParaRPr/>
          </a:p>
        </p:txBody>
      </p:sp>
      <p:sp>
        <p:nvSpPr>
          <p:cNvPr id="424" name="Google Shape;424;p31"/>
          <p:cNvSpPr/>
          <p:nvPr/>
        </p:nvSpPr>
        <p:spPr>
          <a:xfrm>
            <a:off x="107950" y="1157200"/>
            <a:ext cx="8786700" cy="1790700"/>
          </a:xfrm>
          <a:prstGeom prst="foldedCorner">
            <a:avLst>
              <a:gd fmla="val 16667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ahoma"/>
              <a:buNone/>
            </a:pPr>
            <a:r>
              <a:rPr b="1" i="0" lang="en-US" sz="27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посилення патріотичного виховання  молоді – </a:t>
            </a:r>
            <a:endParaRPr sz="13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ahoma"/>
              <a:buNone/>
            </a:pPr>
            <a:r>
              <a:rPr b="1" i="0" lang="en-US" sz="27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формування нового українця, що діє на основі </a:t>
            </a:r>
            <a:endParaRPr sz="13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ahoma"/>
              <a:buNone/>
            </a:pPr>
            <a:r>
              <a:rPr b="1" i="0" lang="en-US" sz="27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національних та європейських цінностей</a:t>
            </a:r>
            <a:endParaRPr sz="1300"/>
          </a:p>
        </p:txBody>
      </p:sp>
      <p:sp>
        <p:nvSpPr>
          <p:cNvPr id="425" name="Google Shape;425;p31"/>
          <p:cNvSpPr/>
          <p:nvPr/>
        </p:nvSpPr>
        <p:spPr>
          <a:xfrm rot="5400000">
            <a:off x="4182268" y="2817018"/>
            <a:ext cx="649287" cy="215900"/>
          </a:xfrm>
          <a:prstGeom prst="rightArrow">
            <a:avLst>
              <a:gd fmla="val 8709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1"/>
          <p:cNvSpPr/>
          <p:nvPr/>
        </p:nvSpPr>
        <p:spPr>
          <a:xfrm rot="5400000">
            <a:off x="4180681" y="4655343"/>
            <a:ext cx="649287" cy="215900"/>
          </a:xfrm>
          <a:prstGeom prst="rightArrow">
            <a:avLst>
              <a:gd fmla="val 8709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2"/>
          <p:cNvSpPr/>
          <p:nvPr/>
        </p:nvSpPr>
        <p:spPr>
          <a:xfrm rot="-5400000">
            <a:off x="417512" y="819150"/>
            <a:ext cx="2559050" cy="3502025"/>
          </a:xfrm>
          <a:prstGeom prst="horizontalScroll">
            <a:avLst>
              <a:gd fmla="val 12500" name="adj"/>
            </a:avLst>
          </a:prstGeom>
          <a:solidFill>
            <a:srgbClr val="E9E7E7"/>
          </a:soli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2"/>
          <p:cNvSpPr txBox="1"/>
          <p:nvPr/>
        </p:nvSpPr>
        <p:spPr>
          <a:xfrm>
            <a:off x="265894" y="1450578"/>
            <a:ext cx="2862263" cy="2079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фізичне здоров'я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дитини - здоров'я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нації;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виховання та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розвиток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особистості;</a:t>
            </a:r>
            <a:endParaRPr/>
          </a:p>
        </p:txBody>
      </p:sp>
      <p:sp>
        <p:nvSpPr>
          <p:cNvPr id="434" name="Google Shape;434;p32"/>
          <p:cNvSpPr/>
          <p:nvPr/>
        </p:nvSpPr>
        <p:spPr>
          <a:xfrm rot="-5400000">
            <a:off x="3584575" y="1073150"/>
            <a:ext cx="2498725" cy="2994025"/>
          </a:xfrm>
          <a:prstGeom prst="horizontalScroll">
            <a:avLst>
              <a:gd fmla="val 12500" name="adj"/>
            </a:avLst>
          </a:prstGeom>
          <a:gradFill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27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2"/>
          <p:cNvSpPr txBox="1"/>
          <p:nvPr/>
        </p:nvSpPr>
        <p:spPr>
          <a:xfrm>
            <a:off x="3649266" y="1476970"/>
            <a:ext cx="2369344" cy="203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громадянське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виховання;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родинно-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сімейне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виховання;</a:t>
            </a:r>
            <a:endParaRPr/>
          </a:p>
        </p:txBody>
      </p:sp>
      <p:sp>
        <p:nvSpPr>
          <p:cNvPr id="436" name="Google Shape;436;p32"/>
          <p:cNvSpPr/>
          <p:nvPr/>
        </p:nvSpPr>
        <p:spPr>
          <a:xfrm rot="-5400000">
            <a:off x="6409531" y="1089818"/>
            <a:ext cx="2581275" cy="2960687"/>
          </a:xfrm>
          <a:prstGeom prst="horizontalScroll">
            <a:avLst>
              <a:gd fmla="val 12500" name="adj"/>
            </a:avLst>
          </a:prstGeom>
          <a:gradFill>
            <a:gsLst>
              <a:gs pos="0">
                <a:srgbClr val="FFFF66"/>
              </a:gs>
              <a:gs pos="50000">
                <a:srgbClr val="FFFFFF"/>
              </a:gs>
              <a:gs pos="100000">
                <a:srgbClr val="FFFF66"/>
              </a:gs>
            </a:gsLst>
            <a:lin ang="27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2"/>
          <p:cNvSpPr txBox="1"/>
          <p:nvPr/>
        </p:nvSpPr>
        <p:spPr>
          <a:xfrm>
            <a:off x="6542478" y="1440836"/>
            <a:ext cx="2315368" cy="2097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трудове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виховання;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родинно-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сімейне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виховання;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екологічне;</a:t>
            </a:r>
            <a:endParaRPr/>
          </a:p>
        </p:txBody>
      </p:sp>
      <p:sp>
        <p:nvSpPr>
          <p:cNvPr id="438" name="Google Shape;438;p32"/>
          <p:cNvSpPr txBox="1"/>
          <p:nvPr/>
        </p:nvSpPr>
        <p:spPr>
          <a:xfrm>
            <a:off x="0" y="4303712"/>
            <a:ext cx="5688012" cy="2122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«Якщо ми будемо сьогодні навчати так, як навчали вчора, ми вкрадемо в наших дітей завтра..»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1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Джон Дьюї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1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американський філософ</a:t>
            </a:r>
            <a:endParaRPr/>
          </a:p>
        </p:txBody>
      </p:sp>
      <p:sp>
        <p:nvSpPr>
          <p:cNvPr id="439" name="Google Shape;439;p32"/>
          <p:cNvSpPr/>
          <p:nvPr/>
        </p:nvSpPr>
        <p:spPr>
          <a:xfrm rot="-5400000">
            <a:off x="5886450" y="3935412"/>
            <a:ext cx="2559050" cy="2987675"/>
          </a:xfrm>
          <a:prstGeom prst="horizontalScroll">
            <a:avLst>
              <a:gd fmla="val 12500" name="adj"/>
            </a:avLst>
          </a:prstGeom>
          <a:gradFill>
            <a:gsLst>
              <a:gs pos="0">
                <a:srgbClr val="FFFFFF"/>
              </a:gs>
              <a:gs pos="50000">
                <a:srgbClr val="FBFBFB"/>
              </a:gs>
              <a:gs pos="100000">
                <a:srgbClr val="D0D0D0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2"/>
          <p:cNvSpPr txBox="1"/>
          <p:nvPr/>
        </p:nvSpPr>
        <p:spPr>
          <a:xfrm>
            <a:off x="5992019" y="4309653"/>
            <a:ext cx="2347913" cy="2079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художньо-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естетичне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виховання;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морально-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правове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виховання</a:t>
            </a: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63500" y="182562"/>
            <a:ext cx="8901112" cy="904875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1" i="0" lang="en-US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ОРІЄНТИРИ ВИХОВНОЇ РОБОТИ</a:t>
            </a:r>
            <a:endParaRPr/>
          </a:p>
        </p:txBody>
      </p:sp>
      <p:sp>
        <p:nvSpPr>
          <p:cNvPr id="442" name="Google Shape;442;p32"/>
          <p:cNvSpPr/>
          <p:nvPr/>
        </p:nvSpPr>
        <p:spPr>
          <a:xfrm rot="6780000">
            <a:off x="1829593" y="1075531"/>
            <a:ext cx="649287" cy="219075"/>
          </a:xfrm>
          <a:prstGeom prst="rightArrow">
            <a:avLst>
              <a:gd fmla="val 8519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2"/>
          <p:cNvSpPr/>
          <p:nvPr/>
        </p:nvSpPr>
        <p:spPr>
          <a:xfrm>
            <a:off x="3176587" y="2133600"/>
            <a:ext cx="649287" cy="219075"/>
          </a:xfrm>
          <a:prstGeom prst="rightArrow">
            <a:avLst>
              <a:gd fmla="val 8519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2"/>
          <p:cNvSpPr/>
          <p:nvPr/>
        </p:nvSpPr>
        <p:spPr>
          <a:xfrm>
            <a:off x="5881687" y="2524125"/>
            <a:ext cx="649287" cy="219075"/>
          </a:xfrm>
          <a:prstGeom prst="rightArrow">
            <a:avLst>
              <a:gd fmla="val 8519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2"/>
          <p:cNvSpPr/>
          <p:nvPr/>
        </p:nvSpPr>
        <p:spPr>
          <a:xfrm rot="7200000">
            <a:off x="7265193" y="3869531"/>
            <a:ext cx="649287" cy="219075"/>
          </a:xfrm>
          <a:prstGeom prst="rightArrow">
            <a:avLst>
              <a:gd fmla="val 8519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3"/>
          <p:cNvSpPr/>
          <p:nvPr/>
        </p:nvSpPr>
        <p:spPr>
          <a:xfrm>
            <a:off x="0" y="7937"/>
            <a:ext cx="9144000" cy="54133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Волонтерська робота закладу освіти</a:t>
            </a:r>
            <a:endParaRPr/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2925" y="533400"/>
            <a:ext cx="4348162" cy="32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1050" y="3575050"/>
            <a:ext cx="6480175" cy="2916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7500" y="549275"/>
            <a:ext cx="4035425" cy="30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8312" y="3600450"/>
            <a:ext cx="1582737" cy="29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4"/>
          <p:cNvSpPr/>
          <p:nvPr/>
        </p:nvSpPr>
        <p:spPr>
          <a:xfrm>
            <a:off x="0" y="7937"/>
            <a:ext cx="9144000" cy="54133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Волонтерська робота закладу освіти</a:t>
            </a:r>
            <a:endParaRPr/>
          </a:p>
        </p:txBody>
      </p:sp>
      <p:pic>
        <p:nvPicPr>
          <p:cNvPr id="462" name="Google Shape;46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7250" y="549275"/>
            <a:ext cx="4032250" cy="307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2" y="585787"/>
            <a:ext cx="3887787" cy="305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99012" y="3638550"/>
            <a:ext cx="3768725" cy="282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8012" y="3675062"/>
            <a:ext cx="4059237" cy="28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5"/>
          <p:cNvSpPr/>
          <p:nvPr/>
        </p:nvSpPr>
        <p:spPr>
          <a:xfrm>
            <a:off x="0" y="7937"/>
            <a:ext cx="9144000" cy="54133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Волонтерська робота закладу освіти</a:t>
            </a:r>
            <a:endParaRPr/>
          </a:p>
        </p:txBody>
      </p:sp>
      <p:pic>
        <p:nvPicPr>
          <p:cNvPr id="472" name="Google Shape;47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7762" y="2495550"/>
            <a:ext cx="2447925" cy="406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2" y="3082925"/>
            <a:ext cx="2590800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28850" y="549275"/>
            <a:ext cx="4902200" cy="2776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7"/>
          <p:cNvSpPr/>
          <p:nvPr/>
        </p:nvSpPr>
        <p:spPr>
          <a:xfrm>
            <a:off x="684212" y="1238250"/>
            <a:ext cx="7954962" cy="1422400"/>
          </a:xfrm>
          <a:prstGeom prst="foldedCorner">
            <a:avLst>
              <a:gd fmla="val 16667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Реалізація моделі випускника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авторської школи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«Гімназія успішного Українця»</a:t>
            </a:r>
            <a:endParaRPr/>
          </a:p>
        </p:txBody>
      </p:sp>
      <p:sp>
        <p:nvSpPr>
          <p:cNvPr id="481" name="Google Shape;481;p37"/>
          <p:cNvSpPr/>
          <p:nvPr/>
        </p:nvSpPr>
        <p:spPr>
          <a:xfrm>
            <a:off x="785812" y="2876550"/>
            <a:ext cx="2724150" cy="1258887"/>
          </a:xfrm>
          <a:prstGeom prst="rightArrowCallout">
            <a:avLst>
              <a:gd fmla="val 14035" name="adj1"/>
              <a:gd fmla="val 25000" name="adj2"/>
              <a:gd fmla="val 19105" name="adj3"/>
              <a:gd fmla="val 64977" name="adj4"/>
            </a:avLst>
          </a:prstGeom>
          <a:gradFill>
            <a:gsLst>
              <a:gs pos="0">
                <a:srgbClr val="FFFFFF"/>
              </a:gs>
              <a:gs pos="50000">
                <a:srgbClr val="FBFBFB"/>
              </a:gs>
              <a:gs pos="100000">
                <a:srgbClr val="D0D0D0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самостійно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навчаються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протягом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всього життя</a:t>
            </a:r>
            <a:endParaRPr/>
          </a:p>
        </p:txBody>
      </p:sp>
      <p:sp>
        <p:nvSpPr>
          <p:cNvPr id="482" name="Google Shape;482;p37"/>
          <p:cNvSpPr/>
          <p:nvPr/>
        </p:nvSpPr>
        <p:spPr>
          <a:xfrm>
            <a:off x="2733675" y="4324350"/>
            <a:ext cx="2927350" cy="1271587"/>
          </a:xfrm>
          <a:prstGeom prst="leftArrowCallout">
            <a:avLst>
              <a:gd fmla="val 7565" name="adj1"/>
              <a:gd fmla="val 25000" name="adj2"/>
              <a:gd fmla="val 2346" name="adj3"/>
              <a:gd fmla="val 64977" name="adj4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r>
              <a:t/>
            </a:r>
            <a:endParaRPr b="1" i="0" sz="1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мислять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рефлексивно,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творчо та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цілісно</a:t>
            </a:r>
            <a:endParaRPr/>
          </a:p>
        </p:txBody>
      </p:sp>
      <p:sp>
        <p:nvSpPr>
          <p:cNvPr id="483" name="Google Shape;483;p37"/>
          <p:cNvSpPr/>
          <p:nvPr/>
        </p:nvSpPr>
        <p:spPr>
          <a:xfrm>
            <a:off x="5692775" y="4219575"/>
            <a:ext cx="2736850" cy="1554162"/>
          </a:xfrm>
          <a:prstGeom prst="leftArrowCallout">
            <a:avLst>
              <a:gd fmla="val 7565" name="adj1"/>
              <a:gd fmla="val 25000" name="adj2"/>
              <a:gd fmla="val 3066" name="adj3"/>
              <a:gd fmla="val 64977" name="adj4"/>
            </a:avLst>
          </a:prstGeom>
          <a:gradFill>
            <a:gsLst>
              <a:gs pos="0">
                <a:srgbClr val="FFFFFF"/>
              </a:gs>
              <a:gs pos="50000">
                <a:srgbClr val="FBFBFB"/>
              </a:gs>
              <a:gs pos="100000">
                <a:srgbClr val="D0D0D0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1" i="0" sz="7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вміють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вирішувати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проблеми,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приймати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рішення</a:t>
            </a:r>
            <a:endParaRPr/>
          </a:p>
        </p:txBody>
      </p:sp>
      <p:sp>
        <p:nvSpPr>
          <p:cNvPr id="484" name="Google Shape;484;p37"/>
          <p:cNvSpPr/>
          <p:nvPr/>
        </p:nvSpPr>
        <p:spPr>
          <a:xfrm>
            <a:off x="3708400" y="2836862"/>
            <a:ext cx="2655887" cy="1304925"/>
          </a:xfrm>
          <a:prstGeom prst="rightArrowCallout">
            <a:avLst>
              <a:gd fmla="val 14035" name="adj1"/>
              <a:gd fmla="val 25000" name="adj2"/>
              <a:gd fmla="val 18947" name="adj3"/>
              <a:gd fmla="val 64977" name="adj4"/>
            </a:avLst>
          </a:prstGeom>
          <a:solidFill>
            <a:schemeClr val="lt2"/>
          </a:solidFill>
          <a:ln cap="flat" cmpd="sng" w="19050">
            <a:solidFill>
              <a:srgbClr val="0618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знають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свої сильні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сторони</a:t>
            </a:r>
            <a:endParaRPr/>
          </a:p>
        </p:txBody>
      </p:sp>
      <p:sp>
        <p:nvSpPr>
          <p:cNvPr id="485" name="Google Shape;485;p37"/>
          <p:cNvSpPr/>
          <p:nvPr/>
        </p:nvSpPr>
        <p:spPr>
          <a:xfrm>
            <a:off x="6492875" y="2660550"/>
            <a:ext cx="2081100" cy="1663800"/>
          </a:xfrm>
          <a:prstGeom prst="downArrowCallout">
            <a:avLst>
              <a:gd fmla="val 14035" name="adj1"/>
              <a:gd fmla="val 6805" name="adj2"/>
              <a:gd fmla="val 16200" name="adj3"/>
              <a:gd fmla="val 8803" name="adj4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12" scaled="0"/>
          </a:gradFill>
          <a:ln cap="flat" cmpd="sng" w="19050">
            <a:solidFill>
              <a:srgbClr val="0618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1" i="0" sz="7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t/>
            </a:r>
            <a:endParaRPr b="1" sz="1800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t/>
            </a:r>
            <a:endParaRPr b="1" sz="1800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t/>
            </a:r>
            <a:endParaRPr b="1" sz="1800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гнучкі та легко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адаптуються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до змін</a:t>
            </a:r>
            <a:endParaRPr/>
          </a:p>
        </p:txBody>
      </p:sp>
      <p:sp>
        <p:nvSpPr>
          <p:cNvPr id="486" name="Google Shape;486;p37"/>
          <p:cNvSpPr/>
          <p:nvPr/>
        </p:nvSpPr>
        <p:spPr>
          <a:xfrm>
            <a:off x="620712" y="4357687"/>
            <a:ext cx="2081212" cy="1401762"/>
          </a:xfrm>
          <a:prstGeom prst="downArrowCallout">
            <a:avLst>
              <a:gd fmla="val 14035" name="adj1"/>
              <a:gd fmla="val 7165" name="adj2"/>
              <a:gd fmla="val 16200" name="adj3"/>
              <a:gd fmla="val 8982" name="adj4"/>
            </a:avLst>
          </a:prstGeom>
          <a:gradFill>
            <a:gsLst>
              <a:gs pos="0">
                <a:srgbClr val="FFFFFF"/>
              </a:gs>
              <a:gs pos="50000">
                <a:srgbClr val="FBFBFB"/>
              </a:gs>
              <a:gs pos="100000">
                <a:srgbClr val="D0D0D0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t/>
            </a:r>
            <a:endParaRPr b="1" sz="1800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t/>
            </a:r>
            <a:endParaRPr b="1" sz="1800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t/>
            </a:r>
            <a:endParaRPr b="1" sz="1800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t/>
            </a:r>
            <a:endParaRPr b="1" sz="1800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піклуються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про інших</a:t>
            </a:r>
            <a:endParaRPr/>
          </a:p>
        </p:txBody>
      </p:sp>
      <p:sp>
        <p:nvSpPr>
          <p:cNvPr id="487" name="Google Shape;487;p37"/>
          <p:cNvSpPr/>
          <p:nvPr/>
        </p:nvSpPr>
        <p:spPr>
          <a:xfrm>
            <a:off x="1254125" y="5773737"/>
            <a:ext cx="2717700" cy="955800"/>
          </a:xfrm>
          <a:prstGeom prst="rightArrowCallout">
            <a:avLst>
              <a:gd fmla="val 14035" name="adj1"/>
              <a:gd fmla="val 25000" name="adj2"/>
              <a:gd fmla="val 19702" name="adj3"/>
              <a:gd fmla="val 64977" name="adj4"/>
            </a:avLst>
          </a:prstGeom>
          <a:solidFill>
            <a:srgbClr val="E9E7E7"/>
          </a:solidFill>
          <a:ln cap="flat" cmpd="sng" w="19050">
            <a:solidFill>
              <a:srgbClr val="0618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відповідальні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громадяни </a:t>
            </a:r>
            <a:endParaRPr/>
          </a:p>
        </p:txBody>
      </p:sp>
      <p:sp>
        <p:nvSpPr>
          <p:cNvPr id="488" name="Google Shape;488;p37"/>
          <p:cNvSpPr/>
          <p:nvPr/>
        </p:nvSpPr>
        <p:spPr>
          <a:xfrm>
            <a:off x="4067175" y="5826125"/>
            <a:ext cx="2743200" cy="903287"/>
          </a:xfrm>
          <a:prstGeom prst="flowChartProcess">
            <a:avLst/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бачать у своїй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справі сенс, гідність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та покликання</a:t>
            </a:r>
            <a:endParaRPr/>
          </a:p>
        </p:txBody>
      </p:sp>
      <p:sp>
        <p:nvSpPr>
          <p:cNvPr id="489" name="Google Shape;489;p37"/>
          <p:cNvSpPr/>
          <p:nvPr/>
        </p:nvSpPr>
        <p:spPr>
          <a:xfrm rot="7260000">
            <a:off x="929481" y="2626518"/>
            <a:ext cx="649287" cy="215900"/>
          </a:xfrm>
          <a:prstGeom prst="rightArrow">
            <a:avLst>
              <a:gd fmla="val 8709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7"/>
          <p:cNvSpPr/>
          <p:nvPr/>
        </p:nvSpPr>
        <p:spPr>
          <a:xfrm>
            <a:off x="107950" y="133350"/>
            <a:ext cx="8928100" cy="9525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1" i="0" lang="en-US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ОСВІТНЯ ДІЯЛЬНІСТЬ ЗАКЛАДУ</a:t>
            </a:r>
            <a:endParaRPr/>
          </a:p>
        </p:txBody>
      </p:sp>
      <p:sp>
        <p:nvSpPr>
          <p:cNvPr id="491" name="Google Shape;491;p37"/>
          <p:cNvSpPr/>
          <p:nvPr/>
        </p:nvSpPr>
        <p:spPr>
          <a:xfrm rot="7260000">
            <a:off x="3353593" y="977106"/>
            <a:ext cx="649287" cy="215900"/>
          </a:xfrm>
          <a:prstGeom prst="rightArrow">
            <a:avLst>
              <a:gd fmla="val 8709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8"/>
          <p:cNvSpPr/>
          <p:nvPr/>
        </p:nvSpPr>
        <p:spPr>
          <a:xfrm>
            <a:off x="50800" y="6350"/>
            <a:ext cx="9050337" cy="792162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ОЦІНКА ПЕДАГОГІЧНОЇ ДІЯЛЬНОСТІ</a:t>
            </a:r>
            <a:endParaRPr/>
          </a:p>
        </p:txBody>
      </p:sp>
      <p:sp>
        <p:nvSpPr>
          <p:cNvPr id="498" name="Google Shape;498;p38"/>
          <p:cNvSpPr/>
          <p:nvPr/>
        </p:nvSpPr>
        <p:spPr>
          <a:xfrm>
            <a:off x="474662" y="2205037"/>
            <a:ext cx="8221662" cy="503237"/>
          </a:xfrm>
          <a:prstGeom prst="foldedCorner">
            <a:avLst>
              <a:gd fmla="val 16667" name="adj"/>
            </a:avLst>
          </a:prstGeom>
          <a:gradFill>
            <a:gsLst>
              <a:gs pos="0">
                <a:srgbClr val="FFFFFF"/>
              </a:gs>
              <a:gs pos="50000">
                <a:srgbClr val="FBFBFB"/>
              </a:gs>
              <a:gs pos="100000">
                <a:srgbClr val="D0D0D0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ПРОФЕСІЙНІ СПІЛЬНОТИ ВЧИТЕЛІВ</a:t>
            </a:r>
            <a:endParaRPr/>
          </a:p>
        </p:txBody>
      </p:sp>
      <p:sp>
        <p:nvSpPr>
          <p:cNvPr id="499" name="Google Shape;499;p38"/>
          <p:cNvSpPr/>
          <p:nvPr/>
        </p:nvSpPr>
        <p:spPr>
          <a:xfrm>
            <a:off x="455612" y="836612"/>
            <a:ext cx="8437562" cy="1368425"/>
          </a:xfrm>
          <a:prstGeom prst="foldedCorner">
            <a:avLst>
              <a:gd fmla="val 16667" name="adj"/>
            </a:avLst>
          </a:prstGeom>
          <a:gradFill>
            <a:gsLst>
              <a:gs pos="0">
                <a:srgbClr val="FFFFFF"/>
              </a:gs>
              <a:gs pos="50000">
                <a:srgbClr val="FBFBFB"/>
              </a:gs>
              <a:gs pos="100000">
                <a:srgbClr val="D0D0D0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«Від творчо працюючого вчителя до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конкурентоздатного компетентного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випускника через впровадження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інноваційних методів навчання і виховання»</a:t>
            </a: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500" name="Google Shape;500;p38"/>
          <p:cNvSpPr txBox="1"/>
          <p:nvPr/>
        </p:nvSpPr>
        <p:spPr>
          <a:xfrm>
            <a:off x="474662" y="2708275"/>
            <a:ext cx="8240712" cy="5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Професійна спільнота вчителів початкових класів – голова Оксана Волочай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Професійна спільнота вчителів математики – голова Людмила Канарська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Професійна спільнота вчителів мовно-літературної та мистецької галузі – голова Юлія Голінько 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Професійна спільнота вчителів мовно-літературної (іншомовної)– голова Наталія Захаричева-Убоженко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Професійна спільнота вчителів природничої, соціальної і здоров’язбережувальної галузі – голова Тетяна Лаврік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Професійна спільнота вчителів громадянської та історичної освіти – голова Ірина Завіновська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Професійна спільнота вчителів фізичної культури – голова Наталія Гулюкіна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професійна спільнота вчителів інформатичної та технологічної галузі – голова Дмитро Луб’янський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Професійна спільнота класних керівників – голова Валовенко Тетяна</a:t>
            </a:r>
            <a:endParaRPr/>
          </a:p>
          <a:p>
            <a:pPr indent="-2413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9"/>
          <p:cNvSpPr/>
          <p:nvPr/>
        </p:nvSpPr>
        <p:spPr>
          <a:xfrm>
            <a:off x="22225" y="115887"/>
            <a:ext cx="8977312" cy="9525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ahoma"/>
              <a:buNone/>
            </a:pPr>
            <a:r>
              <a:rPr b="1" i="0" lang="en-US" sz="3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ПЕДАГОГІЧНІ ПРАЦІВНИКИ ЗАКЛАДУ</a:t>
            </a:r>
            <a:endParaRPr/>
          </a:p>
        </p:txBody>
      </p:sp>
      <p:sp>
        <p:nvSpPr>
          <p:cNvPr id="506" name="Google Shape;506;p39"/>
          <p:cNvSpPr/>
          <p:nvPr/>
        </p:nvSpPr>
        <p:spPr>
          <a:xfrm>
            <a:off x="233362" y="1504950"/>
            <a:ext cx="4222750" cy="1638300"/>
          </a:xfrm>
          <a:prstGeom prst="foldedCorner">
            <a:avLst>
              <a:gd fmla="val 18000" name="adj"/>
            </a:avLst>
          </a:prstGeom>
          <a:gradFill>
            <a:gsLst>
              <a:gs pos="0">
                <a:srgbClr val="5E9EFF"/>
              </a:gs>
              <a:gs pos="19999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АКТИВНІ УЧАСНИКИ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ВЕБСПІЛЬНОТИ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ОСВІТЯН</a:t>
            </a:r>
            <a:endParaRPr/>
          </a:p>
        </p:txBody>
      </p:sp>
      <p:sp>
        <p:nvSpPr>
          <p:cNvPr id="507" name="Google Shape;507;p39"/>
          <p:cNvSpPr/>
          <p:nvPr/>
        </p:nvSpPr>
        <p:spPr>
          <a:xfrm>
            <a:off x="4945062" y="1470025"/>
            <a:ext cx="3563937" cy="1631950"/>
          </a:xfrm>
          <a:prstGeom prst="foldedCorner">
            <a:avLst>
              <a:gd fmla="val 18000" name="adj"/>
            </a:avLst>
          </a:prstGeom>
          <a:gradFill>
            <a:gsLst>
              <a:gs pos="0">
                <a:srgbClr val="5E9EFF"/>
              </a:gs>
              <a:gs pos="19999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ПРАЦЮЮТЬ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НА ОСВІТНІХ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ПЛАТФОРМАХ</a:t>
            </a:r>
            <a:endParaRPr/>
          </a:p>
        </p:txBody>
      </p:sp>
      <p:sp>
        <p:nvSpPr>
          <p:cNvPr id="508" name="Google Shape;508;p39"/>
          <p:cNvSpPr/>
          <p:nvPr/>
        </p:nvSpPr>
        <p:spPr>
          <a:xfrm rot="3420000">
            <a:off x="6142831" y="1159668"/>
            <a:ext cx="649287" cy="219075"/>
          </a:xfrm>
          <a:prstGeom prst="rightArrow">
            <a:avLst>
              <a:gd fmla="val 8519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9"/>
          <p:cNvSpPr/>
          <p:nvPr/>
        </p:nvSpPr>
        <p:spPr>
          <a:xfrm rot="7740000">
            <a:off x="1730375" y="1196975"/>
            <a:ext cx="647700" cy="219075"/>
          </a:xfrm>
          <a:prstGeom prst="rightArrow">
            <a:avLst>
              <a:gd fmla="val 8487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ometheus – Найкращі онлайн-курси України та світу" id="510" name="Google Shape;510;p39"/>
          <p:cNvPicPr preferRelativeResize="0"/>
          <p:nvPr/>
        </p:nvPicPr>
        <p:blipFill rotWithShape="1">
          <a:blip r:embed="rId3">
            <a:alphaModFix/>
          </a:blip>
          <a:srcRect b="29890" l="3190" r="5900" t="24385"/>
          <a:stretch/>
        </p:blipFill>
        <p:spPr>
          <a:xfrm>
            <a:off x="539750" y="3286125"/>
            <a:ext cx="4103687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Як зареєструватися на «Всеосвіті». Детальна інструкція | Стаття. Різне" id="511" name="Google Shape;51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100" y="4156075"/>
            <a:ext cx="3767137" cy="120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6750" y="5445125"/>
            <a:ext cx="3941762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9"/>
          <p:cNvPicPr preferRelativeResize="0"/>
          <p:nvPr/>
        </p:nvPicPr>
        <p:blipFill rotWithShape="1">
          <a:blip r:embed="rId6">
            <a:alphaModFix/>
          </a:blip>
          <a:srcRect b="5919" l="0" r="0" t="0"/>
          <a:stretch/>
        </p:blipFill>
        <p:spPr>
          <a:xfrm>
            <a:off x="5394325" y="3265487"/>
            <a:ext cx="2686050" cy="16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78487" y="4902200"/>
            <a:ext cx="2095500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1700" y="30162"/>
            <a:ext cx="3036887" cy="2163762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0"/>
          <p:cNvSpPr txBox="1"/>
          <p:nvPr/>
        </p:nvSpPr>
        <p:spPr>
          <a:xfrm>
            <a:off x="1390650" y="2528887"/>
            <a:ext cx="1925637" cy="137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76200" lIns="76200" spcFirstLastPara="1" rIns="76200" wrap="square" tIns="762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attrocento Sans"/>
              <a:buNone/>
            </a:pPr>
            <a:r>
              <a:rPr b="1" i="0" lang="en-US" sz="2400" u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Учитель XXI століття</a:t>
            </a:r>
            <a:endParaRPr/>
          </a:p>
        </p:txBody>
      </p:sp>
      <p:grpSp>
        <p:nvGrpSpPr>
          <p:cNvPr id="522" name="Google Shape;522;p40"/>
          <p:cNvGrpSpPr/>
          <p:nvPr/>
        </p:nvGrpSpPr>
        <p:grpSpPr>
          <a:xfrm>
            <a:off x="4248150" y="74612"/>
            <a:ext cx="2808287" cy="1795462"/>
            <a:chOff x="409128" y="1848913"/>
            <a:chExt cx="2906531" cy="1796112"/>
          </a:xfrm>
        </p:grpSpPr>
        <p:sp>
          <p:nvSpPr>
            <p:cNvPr id="523" name="Google Shape;523;p40"/>
            <p:cNvSpPr/>
            <p:nvPr/>
          </p:nvSpPr>
          <p:spPr>
            <a:xfrm>
              <a:off x="409128" y="1848913"/>
              <a:ext cx="2906531" cy="1796112"/>
            </a:xfrm>
            <a:prstGeom prst="ellipse">
              <a:avLst/>
            </a:prstGeom>
            <a:solidFill>
              <a:srgbClr val="123156"/>
            </a:solidFill>
            <a:ln cap="flat" cmpd="sng" w="19050">
              <a:solidFill>
                <a:srgbClr val="00CC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0"/>
            <p:cNvSpPr txBox="1"/>
            <p:nvPr/>
          </p:nvSpPr>
          <p:spPr>
            <a:xfrm>
              <a:off x="834675" y="2112533"/>
              <a:ext cx="2055437" cy="1268871"/>
            </a:xfrm>
            <a:prstGeom prst="rect">
              <a:avLst/>
            </a:prstGeom>
            <a:solidFill>
              <a:srgbClr val="123156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ahoma"/>
                <a:buNone/>
              </a:pPr>
              <a:r>
                <a:rPr b="1" i="0" lang="en-US" sz="1800" u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Мобільно перебудовується, ставить і вирішує нові професійні завдання</a:t>
              </a:r>
              <a:endParaRPr/>
            </a:p>
          </p:txBody>
        </p:sp>
      </p:grpSp>
      <p:pic>
        <p:nvPicPr>
          <p:cNvPr id="525" name="Google Shape;5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2212" y="1365250"/>
            <a:ext cx="2828925" cy="2176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6162" y="3633787"/>
            <a:ext cx="2878137" cy="176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65525" y="4638675"/>
            <a:ext cx="2951162" cy="204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0850" y="4846637"/>
            <a:ext cx="2828925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0"/>
          <p:cNvSpPr/>
          <p:nvPr/>
        </p:nvSpPr>
        <p:spPr>
          <a:xfrm>
            <a:off x="441325" y="2378075"/>
            <a:ext cx="288925" cy="290512"/>
          </a:xfrm>
          <a:prstGeom prst="ellipse">
            <a:avLst/>
          </a:prstGeom>
          <a:solidFill>
            <a:srgbClr val="00336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40"/>
          <p:cNvSpPr/>
          <p:nvPr/>
        </p:nvSpPr>
        <p:spPr>
          <a:xfrm>
            <a:off x="644525" y="1973262"/>
            <a:ext cx="288925" cy="288925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00CC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40"/>
          <p:cNvSpPr/>
          <p:nvPr/>
        </p:nvSpPr>
        <p:spPr>
          <a:xfrm>
            <a:off x="1130300" y="2054225"/>
            <a:ext cx="455612" cy="455612"/>
          </a:xfrm>
          <a:prstGeom prst="ellipse">
            <a:avLst/>
          </a:prstGeom>
          <a:solidFill>
            <a:srgbClr val="00336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40"/>
          <p:cNvSpPr/>
          <p:nvPr/>
        </p:nvSpPr>
        <p:spPr>
          <a:xfrm>
            <a:off x="1574800" y="2370137"/>
            <a:ext cx="288925" cy="288925"/>
          </a:xfrm>
          <a:prstGeom prst="ellipse">
            <a:avLst/>
          </a:prstGeom>
          <a:solidFill>
            <a:srgbClr val="12315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0"/>
          <p:cNvSpPr/>
          <p:nvPr/>
        </p:nvSpPr>
        <p:spPr>
          <a:xfrm>
            <a:off x="2611437" y="2286000"/>
            <a:ext cx="290512" cy="290512"/>
          </a:xfrm>
          <a:prstGeom prst="ellipse">
            <a:avLst/>
          </a:prstGeom>
          <a:solidFill>
            <a:srgbClr val="0B133B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0"/>
          <p:cNvSpPr/>
          <p:nvPr/>
        </p:nvSpPr>
        <p:spPr>
          <a:xfrm>
            <a:off x="2713037" y="1774825"/>
            <a:ext cx="290512" cy="288925"/>
          </a:xfrm>
          <a:prstGeom prst="ellipse">
            <a:avLst/>
          </a:prstGeom>
          <a:solidFill>
            <a:srgbClr val="4472C4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40"/>
          <p:cNvSpPr/>
          <p:nvPr/>
        </p:nvSpPr>
        <p:spPr>
          <a:xfrm>
            <a:off x="3119437" y="1931987"/>
            <a:ext cx="455612" cy="455612"/>
          </a:xfrm>
          <a:prstGeom prst="ellipse">
            <a:avLst/>
          </a:prstGeom>
          <a:solidFill>
            <a:srgbClr val="00336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40"/>
          <p:cNvSpPr/>
          <p:nvPr/>
        </p:nvSpPr>
        <p:spPr>
          <a:xfrm>
            <a:off x="3670300" y="2271712"/>
            <a:ext cx="288925" cy="288925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0"/>
          <p:cNvSpPr/>
          <p:nvPr/>
        </p:nvSpPr>
        <p:spPr>
          <a:xfrm>
            <a:off x="1792287" y="1757362"/>
            <a:ext cx="744537" cy="744537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0"/>
          <p:cNvSpPr/>
          <p:nvPr/>
        </p:nvSpPr>
        <p:spPr>
          <a:xfrm>
            <a:off x="233362" y="3440112"/>
            <a:ext cx="290512" cy="290512"/>
          </a:xfrm>
          <a:prstGeom prst="ellipse">
            <a:avLst/>
          </a:prstGeom>
          <a:solidFill>
            <a:srgbClr val="0B133B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40"/>
          <p:cNvSpPr/>
          <p:nvPr/>
        </p:nvSpPr>
        <p:spPr>
          <a:xfrm>
            <a:off x="481012" y="3843337"/>
            <a:ext cx="455612" cy="455612"/>
          </a:xfrm>
          <a:prstGeom prst="ellipse">
            <a:avLst/>
          </a:prstGeom>
          <a:solidFill>
            <a:srgbClr val="00B0F0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40"/>
          <p:cNvSpPr/>
          <p:nvPr/>
        </p:nvSpPr>
        <p:spPr>
          <a:xfrm>
            <a:off x="1209675" y="4110037"/>
            <a:ext cx="661987" cy="663575"/>
          </a:xfrm>
          <a:prstGeom prst="ellipse">
            <a:avLst/>
          </a:prstGeom>
          <a:solidFill>
            <a:srgbClr val="12315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40"/>
          <p:cNvSpPr/>
          <p:nvPr/>
        </p:nvSpPr>
        <p:spPr>
          <a:xfrm>
            <a:off x="1941512" y="4695825"/>
            <a:ext cx="290512" cy="288925"/>
          </a:xfrm>
          <a:prstGeom prst="ellipse">
            <a:avLst/>
          </a:prstGeom>
          <a:solidFill>
            <a:srgbClr val="245A7E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40"/>
          <p:cNvSpPr/>
          <p:nvPr/>
        </p:nvSpPr>
        <p:spPr>
          <a:xfrm>
            <a:off x="2105025" y="4167187"/>
            <a:ext cx="455612" cy="455612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0"/>
          <p:cNvSpPr/>
          <p:nvPr/>
        </p:nvSpPr>
        <p:spPr>
          <a:xfrm>
            <a:off x="2509837" y="4735512"/>
            <a:ext cx="290512" cy="290512"/>
          </a:xfrm>
          <a:prstGeom prst="ellipse">
            <a:avLst/>
          </a:prstGeom>
          <a:solidFill>
            <a:srgbClr val="0B133B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0"/>
          <p:cNvSpPr/>
          <p:nvPr/>
        </p:nvSpPr>
        <p:spPr>
          <a:xfrm>
            <a:off x="2874962" y="4086225"/>
            <a:ext cx="663575" cy="663575"/>
          </a:xfrm>
          <a:prstGeom prst="ellipse">
            <a:avLst/>
          </a:prstGeom>
          <a:solidFill>
            <a:srgbClr val="12315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40"/>
          <p:cNvSpPr/>
          <p:nvPr/>
        </p:nvSpPr>
        <p:spPr>
          <a:xfrm>
            <a:off x="3768725" y="3924300"/>
            <a:ext cx="455612" cy="455612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0"/>
          <p:cNvSpPr/>
          <p:nvPr/>
        </p:nvSpPr>
        <p:spPr>
          <a:xfrm>
            <a:off x="5146675" y="1914525"/>
            <a:ext cx="1338262" cy="2552700"/>
          </a:xfrm>
          <a:prstGeom prst="chevron">
            <a:avLst>
              <a:gd fmla="val 8141" name="adj"/>
            </a:avLst>
          </a:prstGeom>
          <a:solidFill>
            <a:srgbClr val="003366"/>
          </a:solidFill>
          <a:ln cap="flat" cmpd="sng" w="19050">
            <a:solidFill>
              <a:srgbClr val="00CC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0"/>
          <p:cNvSpPr/>
          <p:nvPr/>
        </p:nvSpPr>
        <p:spPr>
          <a:xfrm>
            <a:off x="4473575" y="1927225"/>
            <a:ext cx="1338262" cy="2554287"/>
          </a:xfrm>
          <a:prstGeom prst="chevron">
            <a:avLst>
              <a:gd fmla="val 8141" name="adj"/>
            </a:avLst>
          </a:prstGeom>
          <a:solidFill>
            <a:srgbClr val="00B0F0"/>
          </a:soli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0"/>
          <p:cNvSpPr/>
          <p:nvPr/>
        </p:nvSpPr>
        <p:spPr>
          <a:xfrm>
            <a:off x="6596062" y="5822950"/>
            <a:ext cx="455612" cy="449262"/>
          </a:xfrm>
          <a:prstGeom prst="ellipse">
            <a:avLst/>
          </a:prstGeom>
          <a:solidFill>
            <a:srgbClr val="12315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0"/>
          <p:cNvSpPr/>
          <p:nvPr/>
        </p:nvSpPr>
        <p:spPr>
          <a:xfrm>
            <a:off x="7038975" y="6137275"/>
            <a:ext cx="288925" cy="284162"/>
          </a:xfrm>
          <a:prstGeom prst="ellipse">
            <a:avLst/>
          </a:prstGeom>
          <a:solidFill>
            <a:srgbClr val="0066CC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0"/>
          <p:cNvSpPr/>
          <p:nvPr/>
        </p:nvSpPr>
        <p:spPr>
          <a:xfrm>
            <a:off x="8043862" y="6043612"/>
            <a:ext cx="290512" cy="285750"/>
          </a:xfrm>
          <a:prstGeom prst="ellipse">
            <a:avLst/>
          </a:prstGeom>
          <a:solidFill>
            <a:srgbClr val="12315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40"/>
          <p:cNvSpPr/>
          <p:nvPr/>
        </p:nvSpPr>
        <p:spPr>
          <a:xfrm>
            <a:off x="8178800" y="5541962"/>
            <a:ext cx="290512" cy="284162"/>
          </a:xfrm>
          <a:prstGeom prst="ellipse">
            <a:avLst/>
          </a:prstGeom>
          <a:solidFill>
            <a:srgbClr val="4472C4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40"/>
          <p:cNvSpPr/>
          <p:nvPr/>
        </p:nvSpPr>
        <p:spPr>
          <a:xfrm>
            <a:off x="8605837" y="5822950"/>
            <a:ext cx="288925" cy="285750"/>
          </a:xfrm>
          <a:prstGeom prst="ellipse">
            <a:avLst/>
          </a:prstGeom>
          <a:solidFill>
            <a:srgbClr val="00336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40"/>
          <p:cNvSpPr/>
          <p:nvPr/>
        </p:nvSpPr>
        <p:spPr>
          <a:xfrm>
            <a:off x="7258050" y="5530850"/>
            <a:ext cx="744537" cy="733425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40"/>
          <p:cNvSpPr/>
          <p:nvPr/>
        </p:nvSpPr>
        <p:spPr>
          <a:xfrm>
            <a:off x="609600" y="2681287"/>
            <a:ext cx="4216400" cy="1222375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rgbClr val="00CC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1" i="0" lang="en-US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УЧИТЕЛЬ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1" i="0" lang="en-US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ХХІ СТОЛІТТЯ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/>
          <p:nvPr/>
        </p:nvSpPr>
        <p:spPr>
          <a:xfrm>
            <a:off x="93662" y="25400"/>
            <a:ext cx="8780462" cy="962025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НАПРЯМКИ ВНУТРІШНЬОЇ СИСТЕМИ ЗАБЕЗПЕЧЕННЯ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ЯКОСТІ ОСВІТНЬОЇ ДІЯЛЬНОСТІ ЗАКЛАДУ ОСВІТИ</a:t>
            </a:r>
            <a:endParaRPr/>
          </a:p>
        </p:txBody>
      </p:sp>
      <p:sp>
        <p:nvSpPr>
          <p:cNvPr id="104" name="Google Shape;104;p4"/>
          <p:cNvSpPr/>
          <p:nvPr/>
        </p:nvSpPr>
        <p:spPr>
          <a:xfrm rot="-5400000">
            <a:off x="557212" y="1143000"/>
            <a:ext cx="428625" cy="16192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6699"/>
          </a:solidFill>
          <a:ln>
            <a:noFill/>
          </a:ln>
          <a:effectLst>
            <a:outerShdw blurRad="63500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727600" y="1462950"/>
            <a:ext cx="2256600" cy="1568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79ED7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Система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педагогічної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діяльності</a:t>
            </a:r>
            <a:endParaRPr/>
          </a:p>
        </p:txBody>
      </p:sp>
      <p:sp>
        <p:nvSpPr>
          <p:cNvPr id="106" name="Google Shape;106;p4"/>
          <p:cNvSpPr/>
          <p:nvPr/>
        </p:nvSpPr>
        <p:spPr>
          <a:xfrm>
            <a:off x="69850" y="1446200"/>
            <a:ext cx="2009700" cy="1546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79ED7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Освітнє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середовище</a:t>
            </a: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1979612" y="1435100"/>
            <a:ext cx="2747962" cy="154305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79ED7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Система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оцінювання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освітньої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діяльності учнів</a:t>
            </a:r>
            <a:endParaRPr/>
          </a:p>
        </p:txBody>
      </p:sp>
      <p:sp>
        <p:nvSpPr>
          <p:cNvPr id="108" name="Google Shape;108;p4"/>
          <p:cNvSpPr/>
          <p:nvPr/>
        </p:nvSpPr>
        <p:spPr>
          <a:xfrm rot="-5400000">
            <a:off x="3040062" y="1141412"/>
            <a:ext cx="428625" cy="16192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6699"/>
          </a:solidFill>
          <a:ln>
            <a:noFill/>
          </a:ln>
          <a:effectLst>
            <a:outerShdw blurRad="63500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"/>
          <p:cNvSpPr/>
          <p:nvPr/>
        </p:nvSpPr>
        <p:spPr>
          <a:xfrm rot="-5400000">
            <a:off x="5672137" y="1092200"/>
            <a:ext cx="428625" cy="16192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6699"/>
          </a:solidFill>
          <a:ln>
            <a:noFill/>
          </a:ln>
          <a:effectLst>
            <a:outerShdw blurRad="63500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/>
          <p:nvPr/>
        </p:nvSpPr>
        <p:spPr>
          <a:xfrm rot="5400000">
            <a:off x="807025" y="3083950"/>
            <a:ext cx="482400" cy="178800"/>
          </a:xfrm>
          <a:prstGeom prst="rightArrow">
            <a:avLst>
              <a:gd fmla="val 4792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/>
          <p:nvPr/>
        </p:nvSpPr>
        <p:spPr>
          <a:xfrm rot="5400000">
            <a:off x="3135025" y="3112275"/>
            <a:ext cx="432600" cy="203700"/>
          </a:xfrm>
          <a:prstGeom prst="rightArrow">
            <a:avLst>
              <a:gd fmla="val 8709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 rot="5400000">
            <a:off x="5635400" y="3104850"/>
            <a:ext cx="397200" cy="216000"/>
          </a:xfrm>
          <a:prstGeom prst="rightArrow">
            <a:avLst>
              <a:gd fmla="val 8709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6907125" y="1423975"/>
            <a:ext cx="2171700" cy="1568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79ED7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Система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управлінської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діяльності</a:t>
            </a:r>
            <a:endParaRPr/>
          </a:p>
        </p:txBody>
      </p:sp>
      <p:sp>
        <p:nvSpPr>
          <p:cNvPr id="114" name="Google Shape;114;p4"/>
          <p:cNvSpPr/>
          <p:nvPr/>
        </p:nvSpPr>
        <p:spPr>
          <a:xfrm rot="-5400000">
            <a:off x="7843837" y="1120775"/>
            <a:ext cx="428625" cy="16192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6699"/>
          </a:solidFill>
          <a:ln>
            <a:noFill/>
          </a:ln>
          <a:effectLst>
            <a:outerShdw blurRad="63500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 rot="5400000">
            <a:off x="7818550" y="3083050"/>
            <a:ext cx="465600" cy="229500"/>
          </a:xfrm>
          <a:prstGeom prst="rightArrow">
            <a:avLst>
              <a:gd fmla="val 0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6948487" y="3508375"/>
            <a:ext cx="1936750" cy="2922587"/>
          </a:xfrm>
          <a:prstGeom prst="roundRect">
            <a:avLst>
              <a:gd fmla="val 2160" name="adj"/>
            </a:avLst>
          </a:prstGeom>
          <a:solidFill>
            <a:srgbClr val="5B9BD5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4"/>
          <p:cNvGrpSpPr/>
          <p:nvPr/>
        </p:nvGrpSpPr>
        <p:grpSpPr>
          <a:xfrm>
            <a:off x="7158037" y="3706812"/>
            <a:ext cx="1936750" cy="2922587"/>
            <a:chOff x="9524603" y="3637880"/>
            <a:chExt cx="2579602" cy="2922701"/>
          </a:xfrm>
        </p:grpSpPr>
        <p:sp>
          <p:nvSpPr>
            <p:cNvPr id="118" name="Google Shape;118;p4"/>
            <p:cNvSpPr/>
            <p:nvPr/>
          </p:nvSpPr>
          <p:spPr>
            <a:xfrm>
              <a:off x="9524603" y="3637880"/>
              <a:ext cx="2579602" cy="2922701"/>
            </a:xfrm>
            <a:prstGeom prst="roundRect">
              <a:avLst>
                <a:gd fmla="val 2160" name="adj"/>
              </a:avLst>
            </a:prstGeom>
            <a:solidFill>
              <a:srgbClr val="FFFFFF"/>
            </a:solidFill>
            <a:ln cap="flat" cmpd="sng" w="12700">
              <a:solidFill>
                <a:srgbClr val="5B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 txBox="1"/>
            <p:nvPr/>
          </p:nvSpPr>
          <p:spPr>
            <a:xfrm>
              <a:off x="9600722" y="3714083"/>
              <a:ext cx="2427363" cy="2770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t/>
              </a:r>
              <a:endParaRPr b="1" i="0" sz="1000" u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Робота над стратегією розвитку закладу на 2023-2028 р. р.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Річний план роботи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Положення про внутрішню систему забезпечення якості освіти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Номенклатура справ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Положення про кадрову політику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t/>
              </a:r>
              <a:endParaRPr b="1" i="0" sz="900" u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15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900" u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20" name="Google Shape;120;p4"/>
          <p:cNvSpPr/>
          <p:nvPr/>
        </p:nvSpPr>
        <p:spPr>
          <a:xfrm>
            <a:off x="4727575" y="3506787"/>
            <a:ext cx="1792287" cy="2828925"/>
          </a:xfrm>
          <a:prstGeom prst="roundRect">
            <a:avLst>
              <a:gd fmla="val 2160" name="adj"/>
            </a:avLst>
          </a:prstGeom>
          <a:solidFill>
            <a:srgbClr val="5B9BD5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" name="Google Shape;121;p4"/>
          <p:cNvGrpSpPr/>
          <p:nvPr/>
        </p:nvGrpSpPr>
        <p:grpSpPr>
          <a:xfrm>
            <a:off x="4937125" y="3705225"/>
            <a:ext cx="1792287" cy="2828925"/>
            <a:chOff x="6881628" y="3637880"/>
            <a:chExt cx="2223874" cy="1943621"/>
          </a:xfrm>
        </p:grpSpPr>
        <p:sp>
          <p:nvSpPr>
            <p:cNvPr id="122" name="Google Shape;122;p4"/>
            <p:cNvSpPr/>
            <p:nvPr/>
          </p:nvSpPr>
          <p:spPr>
            <a:xfrm>
              <a:off x="6881628" y="3637880"/>
              <a:ext cx="2223874" cy="1943621"/>
            </a:xfrm>
            <a:prstGeom prst="roundRect">
              <a:avLst>
                <a:gd fmla="val 2160" name="adj"/>
              </a:avLst>
            </a:prstGeom>
            <a:solidFill>
              <a:srgbClr val="FFFFFF"/>
            </a:solidFill>
            <a:ln cap="flat" cmpd="sng" w="12700">
              <a:solidFill>
                <a:srgbClr val="5B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 txBox="1"/>
            <p:nvPr/>
          </p:nvSpPr>
          <p:spPr>
            <a:xfrm>
              <a:off x="6938752" y="3694596"/>
              <a:ext cx="2109626" cy="18301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Quattrocento Sans"/>
                <a:buNone/>
              </a:pPr>
              <a:r>
                <a:rPr b="1" i="0" lang="en-US" sz="13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Положення про академічну доброчесність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Quattrocento Sans"/>
                <a:buNone/>
              </a:pPr>
              <a:r>
                <a:rPr b="1" i="0" lang="en-US" sz="13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План роботи методичних об’єднань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Quattrocento Sans"/>
                <a:buNone/>
              </a:pPr>
              <a:r>
                <a:rPr b="1" i="0" lang="en-US" sz="13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План підвищення кваліфікації на рік</a:t>
              </a:r>
              <a:endParaRPr/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2439987" y="3459162"/>
            <a:ext cx="1889125" cy="2925762"/>
          </a:xfrm>
          <a:prstGeom prst="roundRect">
            <a:avLst>
              <a:gd fmla="val 2160" name="adj"/>
            </a:avLst>
          </a:prstGeom>
          <a:solidFill>
            <a:srgbClr val="5B9BD5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" name="Google Shape;125;p4"/>
          <p:cNvGrpSpPr/>
          <p:nvPr/>
        </p:nvGrpSpPr>
        <p:grpSpPr>
          <a:xfrm>
            <a:off x="2649537" y="3659187"/>
            <a:ext cx="1889125" cy="2924175"/>
            <a:chOff x="3541155" y="3645928"/>
            <a:chExt cx="2933181" cy="2494531"/>
          </a:xfrm>
        </p:grpSpPr>
        <p:sp>
          <p:nvSpPr>
            <p:cNvPr id="126" name="Google Shape;126;p4"/>
            <p:cNvSpPr/>
            <p:nvPr/>
          </p:nvSpPr>
          <p:spPr>
            <a:xfrm>
              <a:off x="3541155" y="3645928"/>
              <a:ext cx="2933181" cy="2494531"/>
            </a:xfrm>
            <a:prstGeom prst="roundRect">
              <a:avLst>
                <a:gd fmla="val 2160" name="adj"/>
              </a:avLst>
            </a:prstGeom>
            <a:solidFill>
              <a:srgbClr val="FFFFFF"/>
            </a:solidFill>
            <a:ln cap="flat" cmpd="sng" w="12700">
              <a:solidFill>
                <a:srgbClr val="5B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3615101" y="3719058"/>
              <a:ext cx="2785290" cy="2348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План заходів щодо створення відкритої, прозорої і зрозумілої для здобувачів освіти системи оцінювання їх навчальних досягнень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Перспективний план внутрішньошкільного контролю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Моніторинг якості освіти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Положення про шкільний щоденник учнів</a:t>
              </a:r>
              <a:endParaRPr/>
            </a:p>
          </p:txBody>
        </p:sp>
      </p:grpSp>
      <p:sp>
        <p:nvSpPr>
          <p:cNvPr id="128" name="Google Shape;128;p4"/>
          <p:cNvSpPr/>
          <p:nvPr/>
        </p:nvSpPr>
        <p:spPr>
          <a:xfrm>
            <a:off x="20637" y="3414712"/>
            <a:ext cx="2009775" cy="3122612"/>
          </a:xfrm>
          <a:prstGeom prst="roundRect">
            <a:avLst>
              <a:gd fmla="val 2160" name="adj"/>
            </a:avLst>
          </a:prstGeom>
          <a:solidFill>
            <a:srgbClr val="5B9BD5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9" name="Google Shape;129;p4"/>
          <p:cNvGrpSpPr/>
          <p:nvPr/>
        </p:nvGrpSpPr>
        <p:grpSpPr>
          <a:xfrm>
            <a:off x="230187" y="3613150"/>
            <a:ext cx="2009775" cy="3122612"/>
            <a:chOff x="311913" y="3323168"/>
            <a:chExt cx="2814233" cy="3122625"/>
          </a:xfrm>
        </p:grpSpPr>
        <p:sp>
          <p:nvSpPr>
            <p:cNvPr id="130" name="Google Shape;130;p4"/>
            <p:cNvSpPr/>
            <p:nvPr/>
          </p:nvSpPr>
          <p:spPr>
            <a:xfrm>
              <a:off x="311913" y="3323168"/>
              <a:ext cx="2814233" cy="3122625"/>
            </a:xfrm>
            <a:prstGeom prst="roundRect">
              <a:avLst>
                <a:gd fmla="val 2160" name="adj"/>
              </a:avLst>
            </a:prstGeom>
            <a:solidFill>
              <a:srgbClr val="FFFFFF"/>
            </a:solidFill>
            <a:ln cap="flat" cmpd="sng" w="12700">
              <a:solidFill>
                <a:srgbClr val="5B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 txBox="1"/>
            <p:nvPr/>
          </p:nvSpPr>
          <p:spPr>
            <a:xfrm>
              <a:off x="394161" y="3405718"/>
              <a:ext cx="2649736" cy="29575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Робота над створенням нового освітнього середовища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Створення безпечних умов під час освітнього процесу відповідно до Нового Санітарного регламенту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Положення про порядок розгляду випадків булінгу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Положення про команду психолого-педагогічного супроводу дітей з ООП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Quattrocento Sans"/>
                <a:buNone/>
              </a:pPr>
              <a:r>
                <a:rPr b="1" i="0" lang="en-US" sz="1100" u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Наказ про організацію харчування здобувачів освіти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1"/>
          <p:cNvSpPr/>
          <p:nvPr/>
        </p:nvSpPr>
        <p:spPr>
          <a:xfrm>
            <a:off x="719137" y="4973637"/>
            <a:ext cx="3492500" cy="1550987"/>
          </a:xfrm>
          <a:prstGeom prst="foldedCorner">
            <a:avLst>
              <a:gd fmla="val 18000" name="adj"/>
            </a:avLst>
          </a:prstGeom>
          <a:gradFill>
            <a:gsLst>
              <a:gs pos="0">
                <a:srgbClr val="5E9EFF"/>
              </a:gs>
              <a:gs pos="19999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УДОСКОНАЛЮЄ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ЯКІСТЬ ОСВІТНІХ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ПОСЛУГ, ЯКІ НАДАЄ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ЗАКЛАД</a:t>
            </a:r>
            <a:endParaRPr/>
          </a:p>
        </p:txBody>
      </p:sp>
      <p:sp>
        <p:nvSpPr>
          <p:cNvPr id="561" name="Google Shape;561;p41"/>
          <p:cNvSpPr/>
          <p:nvPr/>
        </p:nvSpPr>
        <p:spPr>
          <a:xfrm>
            <a:off x="468312" y="3300412"/>
            <a:ext cx="8280400" cy="1208087"/>
          </a:xfrm>
          <a:custGeom>
            <a:rect b="b" l="l" r="r" t="t"/>
            <a:pathLst>
              <a:path extrusionOk="0" h="1208087" w="8280400">
                <a:moveTo>
                  <a:pt x="0" y="0"/>
                </a:moveTo>
                <a:lnTo>
                  <a:pt x="8280400" y="0"/>
                </a:lnTo>
                <a:lnTo>
                  <a:pt x="8280400" y="1208087"/>
                </a:lnTo>
                <a:lnTo>
                  <a:pt x="0" y="1208087"/>
                </a:lnTo>
                <a:lnTo>
                  <a:pt x="0" y="0"/>
                </a:lnTo>
                <a:close/>
                <a:moveTo>
                  <a:pt x="151011" y="151011"/>
                </a:moveTo>
                <a:lnTo>
                  <a:pt x="151011" y="1057076"/>
                </a:lnTo>
                <a:lnTo>
                  <a:pt x="8129389" y="1057076"/>
                </a:lnTo>
                <a:lnTo>
                  <a:pt x="8129389" y="151011"/>
                </a:lnTo>
                <a:lnTo>
                  <a:pt x="151011" y="151011"/>
                </a:lnTo>
                <a:close/>
              </a:path>
            </a:pathLst>
          </a:custGeom>
          <a:solidFill>
            <a:srgbClr val="003366"/>
          </a:soli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РЕАЛІЗАЦІЯ </a:t>
            </a:r>
            <a:r>
              <a:rPr b="1" i="0" lang="en-US" sz="3200" u="non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СТРАТЕГІЇ РОЗВИТКУ</a:t>
            </a:r>
            <a:endParaRPr/>
          </a:p>
        </p:txBody>
      </p:sp>
      <p:sp>
        <p:nvSpPr>
          <p:cNvPr id="562" name="Google Shape;562;p41"/>
          <p:cNvSpPr/>
          <p:nvPr/>
        </p:nvSpPr>
        <p:spPr>
          <a:xfrm>
            <a:off x="69850" y="153987"/>
            <a:ext cx="9112250" cy="95408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</a:pPr>
            <a:r>
              <a:rPr b="1" i="0" lang="en-US" sz="3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УПРАВЛІНСЬКІ ПРОЦЕСИ ЗАКЛАДУ ОСВІТИ</a:t>
            </a:r>
            <a:endParaRPr/>
          </a:p>
        </p:txBody>
      </p:sp>
      <p:sp>
        <p:nvSpPr>
          <p:cNvPr id="563" name="Google Shape;563;p41"/>
          <p:cNvSpPr/>
          <p:nvPr/>
        </p:nvSpPr>
        <p:spPr>
          <a:xfrm>
            <a:off x="69850" y="1514475"/>
            <a:ext cx="8894762" cy="1587500"/>
          </a:xfrm>
          <a:prstGeom prst="foldedCorner">
            <a:avLst>
              <a:gd fmla="val 16667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Реалізація стратегії розвитку закладу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на 2021-2025 рр. авторської школі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«Гімназія успішного українця»</a:t>
            </a:r>
            <a:endParaRPr/>
          </a:p>
        </p:txBody>
      </p:sp>
      <p:sp>
        <p:nvSpPr>
          <p:cNvPr id="564" name="Google Shape;564;p41"/>
          <p:cNvSpPr/>
          <p:nvPr/>
        </p:nvSpPr>
        <p:spPr>
          <a:xfrm rot="5400000">
            <a:off x="4264818" y="1035843"/>
            <a:ext cx="649287" cy="215900"/>
          </a:xfrm>
          <a:prstGeom prst="rightArrow">
            <a:avLst>
              <a:gd fmla="val 8709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41"/>
          <p:cNvSpPr/>
          <p:nvPr/>
        </p:nvSpPr>
        <p:spPr>
          <a:xfrm>
            <a:off x="4697412" y="4941887"/>
            <a:ext cx="4051300" cy="1916112"/>
          </a:xfrm>
          <a:prstGeom prst="foldedCorner">
            <a:avLst>
              <a:gd fmla="val 18000" name="adj"/>
            </a:avLst>
          </a:prstGeom>
          <a:gradFill>
            <a:gsLst>
              <a:gs pos="0">
                <a:srgbClr val="5E9EFF"/>
              </a:gs>
              <a:gs pos="19999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ДАЄ ЗМОГУ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ВРАХОВУВАТИ ЯКІСНІ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ЗМІНИ В ДЕРЖАВІ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ПІД ЧАС ОСВІТНЬОГО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ПРОЦЕСУ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6" name="Google Shape;566;p41"/>
          <p:cNvSpPr/>
          <p:nvPr/>
        </p:nvSpPr>
        <p:spPr>
          <a:xfrm rot="4200000">
            <a:off x="6487318" y="4599781"/>
            <a:ext cx="649287" cy="215900"/>
          </a:xfrm>
          <a:prstGeom prst="rightArrow">
            <a:avLst>
              <a:gd fmla="val 8709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41"/>
          <p:cNvSpPr/>
          <p:nvPr/>
        </p:nvSpPr>
        <p:spPr>
          <a:xfrm rot="7380000">
            <a:off x="2283618" y="4534693"/>
            <a:ext cx="649287" cy="215900"/>
          </a:xfrm>
          <a:prstGeom prst="rightArrow">
            <a:avLst>
              <a:gd fmla="val 8709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2"/>
          <p:cNvSpPr txBox="1"/>
          <p:nvPr/>
        </p:nvSpPr>
        <p:spPr>
          <a:xfrm rot="3360000">
            <a:off x="622300" y="5043487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2"/>
          <p:cNvSpPr txBox="1"/>
          <p:nvPr/>
        </p:nvSpPr>
        <p:spPr>
          <a:xfrm rot="3360000">
            <a:off x="603250" y="3660775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42"/>
          <p:cNvSpPr txBox="1"/>
          <p:nvPr/>
        </p:nvSpPr>
        <p:spPr>
          <a:xfrm rot="3360000">
            <a:off x="639762" y="2638425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2"/>
          <p:cNvSpPr txBox="1"/>
          <p:nvPr/>
        </p:nvSpPr>
        <p:spPr>
          <a:xfrm rot="3360000">
            <a:off x="647700" y="1330325"/>
            <a:ext cx="479425" cy="5334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42"/>
          <p:cNvSpPr/>
          <p:nvPr/>
        </p:nvSpPr>
        <p:spPr>
          <a:xfrm>
            <a:off x="73025" y="177800"/>
            <a:ext cx="8977312" cy="9525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ФІНАНСОВЕ ТА МАТЕРІАЛЬНО-ТЕХНІЧНЕ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ЗАБЕЗПЕЧЕННЯ ЗАКЛАДУ У  202</a:t>
            </a:r>
            <a:r>
              <a:rPr b="1" lang="en-US" sz="2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-202</a:t>
            </a:r>
            <a:r>
              <a:rPr b="1" lang="en-US" sz="2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Н. Р.</a:t>
            </a:r>
            <a:endParaRPr/>
          </a:p>
        </p:txBody>
      </p:sp>
      <p:grpSp>
        <p:nvGrpSpPr>
          <p:cNvPr id="577" name="Google Shape;577;p42"/>
          <p:cNvGrpSpPr/>
          <p:nvPr/>
        </p:nvGrpSpPr>
        <p:grpSpPr>
          <a:xfrm>
            <a:off x="625475" y="3554412"/>
            <a:ext cx="7978775" cy="1384300"/>
            <a:chOff x="1269" y="1401"/>
            <a:chExt cx="4404" cy="872"/>
          </a:xfrm>
        </p:grpSpPr>
        <p:sp>
          <p:nvSpPr>
            <p:cNvPr id="578" name="Google Shape;578;p42"/>
            <p:cNvSpPr txBox="1"/>
            <p:nvPr/>
          </p:nvSpPr>
          <p:spPr>
            <a:xfrm>
              <a:off x="1753" y="1401"/>
              <a:ext cx="3920" cy="8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Виділено кошти для придбання будівельних матеріалів для ремонтних робіт у закладі</a:t>
              </a:r>
              <a:endParaRPr/>
            </a:p>
          </p:txBody>
        </p:sp>
        <p:sp>
          <p:nvSpPr>
            <p:cNvPr id="579" name="Google Shape;579;p42"/>
            <p:cNvSpPr txBox="1"/>
            <p:nvPr/>
          </p:nvSpPr>
          <p:spPr>
            <a:xfrm>
              <a:off x="1269" y="1458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/>
            </a:p>
          </p:txBody>
        </p:sp>
      </p:grpSp>
      <p:grpSp>
        <p:nvGrpSpPr>
          <p:cNvPr id="580" name="Google Shape;580;p42"/>
          <p:cNvGrpSpPr/>
          <p:nvPr/>
        </p:nvGrpSpPr>
        <p:grpSpPr>
          <a:xfrm>
            <a:off x="684212" y="1235075"/>
            <a:ext cx="7742868" cy="1428750"/>
            <a:chOff x="1296" y="1967"/>
            <a:chExt cx="3711" cy="900"/>
          </a:xfrm>
        </p:grpSpPr>
        <p:sp>
          <p:nvSpPr>
            <p:cNvPr id="581" name="Google Shape;581;p42"/>
            <p:cNvSpPr txBox="1"/>
            <p:nvPr/>
          </p:nvSpPr>
          <p:spPr>
            <a:xfrm>
              <a:off x="1707" y="1967"/>
              <a:ext cx="3300" cy="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В рамках реформи НУШ придбано</a:t>
              </a:r>
              <a:r>
                <a:rPr b="1" lang="en-US" sz="2800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: три мультимедійні панелі та</a:t>
              </a:r>
              <a:r>
                <a:rPr b="1" i="0" lang="en-US" sz="28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 комп’ютерну техніку</a:t>
              </a:r>
              <a:endParaRPr/>
            </a:p>
          </p:txBody>
        </p:sp>
        <p:sp>
          <p:nvSpPr>
            <p:cNvPr id="582" name="Google Shape;582;p42"/>
            <p:cNvSpPr txBox="1"/>
            <p:nvPr/>
          </p:nvSpPr>
          <p:spPr>
            <a:xfrm>
              <a:off x="1296" y="204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/>
            </a:p>
          </p:txBody>
        </p:sp>
      </p:grpSp>
      <p:grpSp>
        <p:nvGrpSpPr>
          <p:cNvPr id="583" name="Google Shape;583;p42"/>
          <p:cNvGrpSpPr/>
          <p:nvPr/>
        </p:nvGrpSpPr>
        <p:grpSpPr>
          <a:xfrm>
            <a:off x="625475" y="2578100"/>
            <a:ext cx="8043862" cy="952500"/>
            <a:chOff x="1281" y="3210"/>
            <a:chExt cx="5067" cy="600"/>
          </a:xfrm>
        </p:grpSpPr>
        <p:sp>
          <p:nvSpPr>
            <p:cNvPr id="584" name="Google Shape;584;p42"/>
            <p:cNvSpPr txBox="1"/>
            <p:nvPr/>
          </p:nvSpPr>
          <p:spPr>
            <a:xfrm>
              <a:off x="1848" y="3210"/>
              <a:ext cx="45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Індивідуальні засоби захисту, дезінфікуючі засоби, рідке мило</a:t>
              </a:r>
              <a:endParaRPr/>
            </a:p>
          </p:txBody>
        </p:sp>
        <p:sp>
          <p:nvSpPr>
            <p:cNvPr id="585" name="Google Shape;585;p42"/>
            <p:cNvSpPr txBox="1"/>
            <p:nvPr/>
          </p:nvSpPr>
          <p:spPr>
            <a:xfrm>
              <a:off x="1281" y="3216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/>
            </a:p>
          </p:txBody>
        </p:sp>
      </p:grpSp>
      <p:grpSp>
        <p:nvGrpSpPr>
          <p:cNvPr id="586" name="Google Shape;586;p42"/>
          <p:cNvGrpSpPr/>
          <p:nvPr/>
        </p:nvGrpSpPr>
        <p:grpSpPr>
          <a:xfrm>
            <a:off x="722312" y="4854575"/>
            <a:ext cx="8103445" cy="1428749"/>
            <a:chOff x="1296" y="3136"/>
            <a:chExt cx="4660" cy="900"/>
          </a:xfrm>
        </p:grpSpPr>
        <p:sp>
          <p:nvSpPr>
            <p:cNvPr id="587" name="Google Shape;587;p42"/>
            <p:cNvSpPr txBox="1"/>
            <p:nvPr/>
          </p:nvSpPr>
          <p:spPr>
            <a:xfrm>
              <a:off x="1756" y="3136"/>
              <a:ext cx="4200" cy="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800"/>
                <a:buFont typeface="Tahoma"/>
                <a:buNone/>
              </a:pPr>
              <a:r>
                <a:rPr b="1" lang="en-US" sz="2800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Триває капітальний ремонт харчоблоку і їдальні, завершено ремонт укриттів</a:t>
              </a:r>
              <a:endParaRPr/>
            </a:p>
          </p:txBody>
        </p:sp>
        <p:sp>
          <p:nvSpPr>
            <p:cNvPr id="588" name="Google Shape;588;p42"/>
            <p:cNvSpPr txBox="1"/>
            <p:nvPr/>
          </p:nvSpPr>
          <p:spPr>
            <a:xfrm>
              <a:off x="1296" y="3244"/>
              <a:ext cx="238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3"/>
          <p:cNvSpPr/>
          <p:nvPr/>
        </p:nvSpPr>
        <p:spPr>
          <a:xfrm>
            <a:off x="142875" y="195262"/>
            <a:ext cx="8893175" cy="1052512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ВИСВІТЛЕННЯ ПУБЛІЧНОЇ ІНФОРМАЦІЇ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НА  САЙТІ ГІМНАЗІЇ ОСВІТИ ТА ЇЇ СОЦІАЛЬНИХ МЕРЕЖАХ</a:t>
            </a:r>
            <a:endParaRPr/>
          </a:p>
        </p:txBody>
      </p:sp>
      <p:pic>
        <p:nvPicPr>
          <p:cNvPr id="595" name="Google Shape;59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62" y="1811337"/>
            <a:ext cx="4373562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375" y="4614862"/>
            <a:ext cx="6516687" cy="1893887"/>
          </a:xfrm>
          <a:prstGeom prst="rect">
            <a:avLst/>
          </a:prstGeom>
          <a:noFill/>
          <a:ln>
            <a:noFill/>
          </a:ln>
        </p:spPr>
      </p:pic>
      <p:sp>
        <p:nvSpPr>
          <p:cNvPr descr="YouTube" id="597" name="Google Shape;597;p43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YouTube" id="598" name="Google Shape;598;p43"/>
          <p:cNvSpPr txBox="1"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5950" y="43656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5025" y="2163762"/>
            <a:ext cx="4391025" cy="232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91712" y="1381850"/>
            <a:ext cx="1882775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3"/>
          <p:cNvSpPr txBox="1"/>
          <p:nvPr/>
        </p:nvSpPr>
        <p:spPr>
          <a:xfrm>
            <a:off x="493712" y="1344612"/>
            <a:ext cx="32242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ОФІЦІЙНИЙ САЙТ ГІМНАЗІЇ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4"/>
          <p:cNvSpPr/>
          <p:nvPr/>
        </p:nvSpPr>
        <p:spPr>
          <a:xfrm>
            <a:off x="93662" y="195262"/>
            <a:ext cx="8780462" cy="1217612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ahoma"/>
              <a:buNone/>
            </a:pPr>
            <a:r>
              <a:rPr b="1" i="0" lang="en-US" sz="33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ВНУТРІШНЯ СИСТЕМА ЗАБЕЗПЕЧЕННЯ</a:t>
            </a:r>
            <a:endParaRPr sz="13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ahoma"/>
              <a:buNone/>
            </a:pPr>
            <a:r>
              <a:rPr b="1" i="0" lang="en-US" sz="33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ЯКОСТІ ОСВІТИ</a:t>
            </a:r>
            <a:endParaRPr sz="1300"/>
          </a:p>
        </p:txBody>
      </p:sp>
      <p:pic>
        <p:nvPicPr>
          <p:cNvPr id="608" name="Google Shape;60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1628775"/>
            <a:ext cx="7378700" cy="50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5"/>
          <p:cNvSpPr txBox="1"/>
          <p:nvPr/>
        </p:nvSpPr>
        <p:spPr>
          <a:xfrm rot="3360000">
            <a:off x="1000125" y="2032000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45"/>
          <p:cNvSpPr txBox="1"/>
          <p:nvPr/>
        </p:nvSpPr>
        <p:spPr>
          <a:xfrm rot="3360000">
            <a:off x="936625" y="6156325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45"/>
          <p:cNvSpPr txBox="1"/>
          <p:nvPr/>
        </p:nvSpPr>
        <p:spPr>
          <a:xfrm rot="3360000">
            <a:off x="936625" y="5391150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45"/>
          <p:cNvSpPr txBox="1"/>
          <p:nvPr/>
        </p:nvSpPr>
        <p:spPr>
          <a:xfrm rot="3360000">
            <a:off x="990600" y="4567237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45"/>
          <p:cNvSpPr txBox="1"/>
          <p:nvPr/>
        </p:nvSpPr>
        <p:spPr>
          <a:xfrm rot="3360000">
            <a:off x="1038225" y="3735387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45"/>
          <p:cNvSpPr txBox="1"/>
          <p:nvPr/>
        </p:nvSpPr>
        <p:spPr>
          <a:xfrm rot="3360000">
            <a:off x="1023937" y="2855912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45"/>
          <p:cNvSpPr txBox="1"/>
          <p:nvPr/>
        </p:nvSpPr>
        <p:spPr>
          <a:xfrm rot="3360000">
            <a:off x="1020762" y="1230312"/>
            <a:ext cx="479425" cy="52070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45"/>
          <p:cNvSpPr/>
          <p:nvPr/>
        </p:nvSpPr>
        <p:spPr>
          <a:xfrm>
            <a:off x="73025" y="177800"/>
            <a:ext cx="8977312" cy="9525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</a:pPr>
            <a:r>
              <a:rPr b="1" i="0" lang="en-US" sz="3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ПРІОРИТЕТНІ НАПРЯМИ РОБОТИ ЗАКЛАДУ</a:t>
            </a:r>
            <a:endParaRPr/>
          </a:p>
        </p:txBody>
      </p:sp>
      <p:grpSp>
        <p:nvGrpSpPr>
          <p:cNvPr id="621" name="Google Shape;621;p45"/>
          <p:cNvGrpSpPr/>
          <p:nvPr/>
        </p:nvGrpSpPr>
        <p:grpSpPr>
          <a:xfrm>
            <a:off x="1090612" y="3719512"/>
            <a:ext cx="6991350" cy="585787"/>
            <a:chOff x="1288" y="1458"/>
            <a:chExt cx="4404" cy="369"/>
          </a:xfrm>
        </p:grpSpPr>
        <p:cxnSp>
          <p:nvCxnSpPr>
            <p:cNvPr id="622" name="Google Shape;622;p45"/>
            <p:cNvCxnSpPr/>
            <p:nvPr/>
          </p:nvCxnSpPr>
          <p:spPr>
            <a:xfrm>
              <a:off x="1440" y="179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623" name="Google Shape;623;p45"/>
            <p:cNvSpPr txBox="1"/>
            <p:nvPr/>
          </p:nvSpPr>
          <p:spPr>
            <a:xfrm>
              <a:off x="1772" y="1459"/>
              <a:ext cx="3920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сучасне освітнє середовище</a:t>
              </a:r>
              <a:endParaRPr/>
            </a:p>
          </p:txBody>
        </p:sp>
        <p:sp>
          <p:nvSpPr>
            <p:cNvPr id="624" name="Google Shape;624;p45"/>
            <p:cNvSpPr txBox="1"/>
            <p:nvPr/>
          </p:nvSpPr>
          <p:spPr>
            <a:xfrm>
              <a:off x="1288" y="1458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4</a:t>
              </a:r>
              <a:endParaRPr/>
            </a:p>
          </p:txBody>
        </p:sp>
      </p:grpSp>
      <p:grpSp>
        <p:nvGrpSpPr>
          <p:cNvPr id="625" name="Google Shape;625;p45"/>
          <p:cNvGrpSpPr/>
          <p:nvPr/>
        </p:nvGrpSpPr>
        <p:grpSpPr>
          <a:xfrm>
            <a:off x="1049337" y="1255712"/>
            <a:ext cx="6238875" cy="628650"/>
            <a:chOff x="1296" y="2044"/>
            <a:chExt cx="3930" cy="396"/>
          </a:xfrm>
        </p:grpSpPr>
        <p:cxnSp>
          <p:nvCxnSpPr>
            <p:cNvPr id="626" name="Google Shape;626;p45"/>
            <p:cNvCxnSpPr/>
            <p:nvPr/>
          </p:nvCxnSpPr>
          <p:spPr>
            <a:xfrm>
              <a:off x="1440" y="238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627" name="Google Shape;627;p45"/>
            <p:cNvSpPr txBox="1"/>
            <p:nvPr/>
          </p:nvSpPr>
          <p:spPr>
            <a:xfrm>
              <a:off x="1800" y="2072"/>
              <a:ext cx="3426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оновлення змісту освіти</a:t>
              </a:r>
              <a:endParaRPr/>
            </a:p>
          </p:txBody>
        </p:sp>
        <p:sp>
          <p:nvSpPr>
            <p:cNvPr id="628" name="Google Shape;628;p45"/>
            <p:cNvSpPr txBox="1"/>
            <p:nvPr/>
          </p:nvSpPr>
          <p:spPr>
            <a:xfrm>
              <a:off x="1296" y="204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/>
            </a:p>
          </p:txBody>
        </p:sp>
      </p:grpSp>
      <p:grpSp>
        <p:nvGrpSpPr>
          <p:cNvPr id="629" name="Google Shape;629;p45"/>
          <p:cNvGrpSpPr/>
          <p:nvPr/>
        </p:nvGrpSpPr>
        <p:grpSpPr>
          <a:xfrm>
            <a:off x="1087437" y="1995487"/>
            <a:ext cx="8181975" cy="608012"/>
            <a:chOff x="1296" y="2607"/>
            <a:chExt cx="5154" cy="383"/>
          </a:xfrm>
        </p:grpSpPr>
        <p:cxnSp>
          <p:nvCxnSpPr>
            <p:cNvPr id="630" name="Google Shape;630;p45"/>
            <p:cNvCxnSpPr/>
            <p:nvPr/>
          </p:nvCxnSpPr>
          <p:spPr>
            <a:xfrm>
              <a:off x="1440" y="299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631" name="Google Shape;631;p45"/>
            <p:cNvSpPr txBox="1"/>
            <p:nvPr/>
          </p:nvSpPr>
          <p:spPr>
            <a:xfrm>
              <a:off x="1774" y="2607"/>
              <a:ext cx="4676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професійний розвиток педагогів</a:t>
              </a:r>
              <a:endParaRPr/>
            </a:p>
          </p:txBody>
        </p:sp>
        <p:sp>
          <p:nvSpPr>
            <p:cNvPr id="632" name="Google Shape;632;p45"/>
            <p:cNvSpPr txBox="1"/>
            <p:nvPr/>
          </p:nvSpPr>
          <p:spPr>
            <a:xfrm>
              <a:off x="1296" y="265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/>
            </a:p>
          </p:txBody>
        </p:sp>
      </p:grpSp>
      <p:grpSp>
        <p:nvGrpSpPr>
          <p:cNvPr id="633" name="Google Shape;633;p45"/>
          <p:cNvGrpSpPr/>
          <p:nvPr/>
        </p:nvGrpSpPr>
        <p:grpSpPr>
          <a:xfrm>
            <a:off x="1063625" y="2857500"/>
            <a:ext cx="6929437" cy="592137"/>
            <a:chOff x="1296" y="3244"/>
            <a:chExt cx="4365" cy="373"/>
          </a:xfrm>
        </p:grpSpPr>
        <p:cxnSp>
          <p:nvCxnSpPr>
            <p:cNvPr id="634" name="Google Shape;634;p45"/>
            <p:cNvCxnSpPr/>
            <p:nvPr/>
          </p:nvCxnSpPr>
          <p:spPr>
            <a:xfrm>
              <a:off x="1441" y="3579"/>
              <a:ext cx="3023" cy="1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635" name="Google Shape;635;p45"/>
            <p:cNvSpPr txBox="1"/>
            <p:nvPr/>
          </p:nvSpPr>
          <p:spPr>
            <a:xfrm>
              <a:off x="1817" y="3249"/>
              <a:ext cx="3844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орієнтація на потреби учня</a:t>
              </a:r>
              <a:endParaRPr/>
            </a:p>
          </p:txBody>
        </p:sp>
        <p:sp>
          <p:nvSpPr>
            <p:cNvPr id="636" name="Google Shape;636;p45"/>
            <p:cNvSpPr txBox="1"/>
            <p:nvPr/>
          </p:nvSpPr>
          <p:spPr>
            <a:xfrm>
              <a:off x="1296" y="324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/>
            </a:p>
          </p:txBody>
        </p:sp>
      </p:grpSp>
      <p:grpSp>
        <p:nvGrpSpPr>
          <p:cNvPr id="637" name="Google Shape;637;p45"/>
          <p:cNvGrpSpPr/>
          <p:nvPr/>
        </p:nvGrpSpPr>
        <p:grpSpPr>
          <a:xfrm>
            <a:off x="1090612" y="4491037"/>
            <a:ext cx="6119812" cy="592137"/>
            <a:chOff x="1296" y="3207"/>
            <a:chExt cx="3519" cy="373"/>
          </a:xfrm>
        </p:grpSpPr>
        <p:cxnSp>
          <p:nvCxnSpPr>
            <p:cNvPr id="638" name="Google Shape;638;p45"/>
            <p:cNvCxnSpPr/>
            <p:nvPr/>
          </p:nvCxnSpPr>
          <p:spPr>
            <a:xfrm>
              <a:off x="1440" y="358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639" name="Google Shape;639;p45"/>
            <p:cNvSpPr txBox="1"/>
            <p:nvPr/>
          </p:nvSpPr>
          <p:spPr>
            <a:xfrm>
              <a:off x="1778" y="3207"/>
              <a:ext cx="3037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педагогіка партнерства</a:t>
              </a:r>
              <a:endParaRPr/>
            </a:p>
          </p:txBody>
        </p:sp>
        <p:sp>
          <p:nvSpPr>
            <p:cNvPr id="640" name="Google Shape;640;p45"/>
            <p:cNvSpPr txBox="1"/>
            <p:nvPr/>
          </p:nvSpPr>
          <p:spPr>
            <a:xfrm>
              <a:off x="1296" y="3244"/>
              <a:ext cx="238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/>
            </a:p>
          </p:txBody>
        </p:sp>
      </p:grpSp>
      <p:grpSp>
        <p:nvGrpSpPr>
          <p:cNvPr id="641" name="Google Shape;641;p45"/>
          <p:cNvGrpSpPr/>
          <p:nvPr/>
        </p:nvGrpSpPr>
        <p:grpSpPr>
          <a:xfrm>
            <a:off x="1011237" y="5402262"/>
            <a:ext cx="7377112" cy="628650"/>
            <a:chOff x="1296" y="2044"/>
            <a:chExt cx="4647" cy="396"/>
          </a:xfrm>
        </p:grpSpPr>
        <p:cxnSp>
          <p:nvCxnSpPr>
            <p:cNvPr id="642" name="Google Shape;642;p45"/>
            <p:cNvCxnSpPr/>
            <p:nvPr/>
          </p:nvCxnSpPr>
          <p:spPr>
            <a:xfrm>
              <a:off x="1440" y="238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643" name="Google Shape;643;p45"/>
            <p:cNvSpPr txBox="1"/>
            <p:nvPr/>
          </p:nvSpPr>
          <p:spPr>
            <a:xfrm>
              <a:off x="1800" y="2072"/>
              <a:ext cx="4143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наскрізний процес виховання</a:t>
              </a:r>
              <a:endParaRPr/>
            </a:p>
          </p:txBody>
        </p:sp>
        <p:sp>
          <p:nvSpPr>
            <p:cNvPr id="644" name="Google Shape;644;p45"/>
            <p:cNvSpPr txBox="1"/>
            <p:nvPr/>
          </p:nvSpPr>
          <p:spPr>
            <a:xfrm>
              <a:off x="1296" y="204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6</a:t>
              </a:r>
              <a:endParaRPr/>
            </a:p>
          </p:txBody>
        </p:sp>
      </p:grpSp>
      <p:grpSp>
        <p:nvGrpSpPr>
          <p:cNvPr id="645" name="Google Shape;645;p45"/>
          <p:cNvGrpSpPr/>
          <p:nvPr/>
        </p:nvGrpSpPr>
        <p:grpSpPr>
          <a:xfrm>
            <a:off x="1022350" y="6156325"/>
            <a:ext cx="6970712" cy="606425"/>
            <a:chOff x="1275" y="2624"/>
            <a:chExt cx="4391" cy="382"/>
          </a:xfrm>
        </p:grpSpPr>
        <p:cxnSp>
          <p:nvCxnSpPr>
            <p:cNvPr id="646" name="Google Shape;646;p45"/>
            <p:cNvCxnSpPr/>
            <p:nvPr/>
          </p:nvCxnSpPr>
          <p:spPr>
            <a:xfrm>
              <a:off x="1440" y="299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647" name="Google Shape;647;p45"/>
            <p:cNvSpPr txBox="1"/>
            <p:nvPr/>
          </p:nvSpPr>
          <p:spPr>
            <a:xfrm>
              <a:off x="1834" y="2638"/>
              <a:ext cx="3832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ефективне управління</a:t>
              </a:r>
              <a:endParaRPr/>
            </a:p>
          </p:txBody>
        </p:sp>
        <p:sp>
          <p:nvSpPr>
            <p:cNvPr id="648" name="Google Shape;648;p45"/>
            <p:cNvSpPr txBox="1"/>
            <p:nvPr/>
          </p:nvSpPr>
          <p:spPr>
            <a:xfrm>
              <a:off x="1275" y="262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7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6"/>
          <p:cNvSpPr/>
          <p:nvPr/>
        </p:nvSpPr>
        <p:spPr>
          <a:xfrm>
            <a:off x="107950" y="115887"/>
            <a:ext cx="8977312" cy="9525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Tahoma"/>
              <a:buNone/>
            </a:pPr>
            <a:r>
              <a:rPr b="1" i="0" lang="en-US" sz="31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ФІНАНСОВО-ГОСПОДАРСЬКА ДІЯЛЬНІСТЬ</a:t>
            </a:r>
            <a:endParaRPr/>
          </a:p>
        </p:txBody>
      </p:sp>
      <p:grpSp>
        <p:nvGrpSpPr>
          <p:cNvPr id="654" name="Google Shape;654;p46"/>
          <p:cNvGrpSpPr/>
          <p:nvPr/>
        </p:nvGrpSpPr>
        <p:grpSpPr>
          <a:xfrm>
            <a:off x="809625" y="1898650"/>
            <a:ext cx="7700962" cy="998537"/>
            <a:chOff x="1296" y="2044"/>
            <a:chExt cx="4520" cy="629"/>
          </a:xfrm>
        </p:grpSpPr>
        <p:cxnSp>
          <p:nvCxnSpPr>
            <p:cNvPr id="655" name="Google Shape;655;p46"/>
            <p:cNvCxnSpPr/>
            <p:nvPr/>
          </p:nvCxnSpPr>
          <p:spPr>
            <a:xfrm>
              <a:off x="1440" y="238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656" name="Google Shape;656;p46"/>
            <p:cNvSpPr txBox="1"/>
            <p:nvPr/>
          </p:nvSpPr>
          <p:spPr>
            <a:xfrm>
              <a:off x="1800" y="2072"/>
              <a:ext cx="4016" cy="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Залучення різних фінансових джерел для розвитку закладу</a:t>
              </a:r>
              <a:endParaRPr/>
            </a:p>
          </p:txBody>
        </p:sp>
        <p:sp>
          <p:nvSpPr>
            <p:cNvPr id="657" name="Google Shape;657;p46"/>
            <p:cNvSpPr txBox="1"/>
            <p:nvPr/>
          </p:nvSpPr>
          <p:spPr>
            <a:xfrm>
              <a:off x="1296" y="204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/>
            </a:p>
          </p:txBody>
        </p:sp>
      </p:grpSp>
      <p:grpSp>
        <p:nvGrpSpPr>
          <p:cNvPr id="658" name="Google Shape;658;p46"/>
          <p:cNvGrpSpPr/>
          <p:nvPr/>
        </p:nvGrpSpPr>
        <p:grpSpPr>
          <a:xfrm>
            <a:off x="809625" y="2903537"/>
            <a:ext cx="8008937" cy="954087"/>
            <a:chOff x="1289" y="2072"/>
            <a:chExt cx="4663" cy="601"/>
          </a:xfrm>
        </p:grpSpPr>
        <p:cxnSp>
          <p:nvCxnSpPr>
            <p:cNvPr id="659" name="Google Shape;659;p46"/>
            <p:cNvCxnSpPr/>
            <p:nvPr/>
          </p:nvCxnSpPr>
          <p:spPr>
            <a:xfrm>
              <a:off x="1440" y="238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660" name="Google Shape;660;p46"/>
            <p:cNvSpPr txBox="1"/>
            <p:nvPr/>
          </p:nvSpPr>
          <p:spPr>
            <a:xfrm>
              <a:off x="1800" y="2072"/>
              <a:ext cx="4152" cy="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Щоквартальна фінансова звітність на офіційному сайті гімназії</a:t>
              </a:r>
              <a:endParaRPr/>
            </a:p>
          </p:txBody>
        </p:sp>
        <p:sp>
          <p:nvSpPr>
            <p:cNvPr id="661" name="Google Shape;661;p46"/>
            <p:cNvSpPr txBox="1"/>
            <p:nvPr/>
          </p:nvSpPr>
          <p:spPr>
            <a:xfrm>
              <a:off x="1289" y="2106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/>
            </a:p>
          </p:txBody>
        </p:sp>
      </p:grpSp>
      <p:grpSp>
        <p:nvGrpSpPr>
          <p:cNvPr id="662" name="Google Shape;662;p46"/>
          <p:cNvGrpSpPr/>
          <p:nvPr/>
        </p:nvGrpSpPr>
        <p:grpSpPr>
          <a:xfrm>
            <a:off x="747712" y="3827462"/>
            <a:ext cx="8070850" cy="1498600"/>
            <a:chOff x="1296" y="2044"/>
            <a:chExt cx="3852" cy="960"/>
          </a:xfrm>
        </p:grpSpPr>
        <p:cxnSp>
          <p:nvCxnSpPr>
            <p:cNvPr id="663" name="Google Shape;663;p46"/>
            <p:cNvCxnSpPr/>
            <p:nvPr/>
          </p:nvCxnSpPr>
          <p:spPr>
            <a:xfrm>
              <a:off x="1440" y="238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664" name="Google Shape;664;p46"/>
            <p:cNvSpPr txBox="1"/>
            <p:nvPr/>
          </p:nvSpPr>
          <p:spPr>
            <a:xfrm>
              <a:off x="1722" y="2073"/>
              <a:ext cx="3426" cy="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000"/>
                <a:buFont typeface="Tahoma"/>
                <a:buNone/>
              </a:pPr>
              <a:r>
                <a:rPr b="1" i="0" lang="en-US" sz="30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Отримання матеріальних цінностей завдяки грантам та участі у конкурсах</a:t>
              </a:r>
              <a:endParaRPr/>
            </a:p>
          </p:txBody>
        </p:sp>
        <p:sp>
          <p:nvSpPr>
            <p:cNvPr id="665" name="Google Shape;665;p46"/>
            <p:cNvSpPr txBox="1"/>
            <p:nvPr/>
          </p:nvSpPr>
          <p:spPr>
            <a:xfrm>
              <a:off x="1296" y="2044"/>
              <a:ext cx="261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/>
            </a:p>
          </p:txBody>
        </p:sp>
      </p:grpSp>
      <p:grpSp>
        <p:nvGrpSpPr>
          <p:cNvPr id="666" name="Google Shape;666;p46"/>
          <p:cNvGrpSpPr/>
          <p:nvPr/>
        </p:nvGrpSpPr>
        <p:grpSpPr>
          <a:xfrm>
            <a:off x="485775" y="5227637"/>
            <a:ext cx="8407400" cy="1617662"/>
            <a:chOff x="1440" y="2072"/>
            <a:chExt cx="3907" cy="989"/>
          </a:xfrm>
        </p:grpSpPr>
        <p:cxnSp>
          <p:nvCxnSpPr>
            <p:cNvPr id="667" name="Google Shape;667;p46"/>
            <p:cNvCxnSpPr/>
            <p:nvPr/>
          </p:nvCxnSpPr>
          <p:spPr>
            <a:xfrm>
              <a:off x="1440" y="2380"/>
              <a:ext cx="3024" cy="0"/>
            </a:xfrm>
            <a:prstGeom prst="straightConnector1">
              <a:avLst/>
            </a:prstGeom>
            <a:noFill/>
            <a:ln cap="flat" cmpd="sng" w="25400">
              <a:solidFill>
                <a:srgbClr val="969696"/>
              </a:solidFill>
              <a:prstDash val="solid"/>
              <a:miter lim="800000"/>
              <a:headEnd len="med" w="med" type="none"/>
              <a:tailEnd len="med" w="med" type="oval"/>
            </a:ln>
          </p:spPr>
        </p:cxnSp>
        <p:sp>
          <p:nvSpPr>
            <p:cNvPr id="668" name="Google Shape;668;p46"/>
            <p:cNvSpPr txBox="1"/>
            <p:nvPr/>
          </p:nvSpPr>
          <p:spPr>
            <a:xfrm>
              <a:off x="1921" y="2072"/>
              <a:ext cx="3426" cy="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83C"/>
                </a:buClr>
                <a:buSzPts val="3200"/>
                <a:buFont typeface="Tahoma"/>
                <a:buNone/>
              </a:pPr>
              <a:r>
                <a:rPr b="1" i="0" lang="en-US" sz="3200" u="none">
                  <a:solidFill>
                    <a:srgbClr val="06183C"/>
                  </a:solidFill>
                  <a:latin typeface="Tahoma"/>
                  <a:ea typeface="Tahoma"/>
                  <a:cs typeface="Tahoma"/>
                  <a:sym typeface="Tahoma"/>
                </a:rPr>
                <a:t>Благодійні внески, безоплатно отримані матеріальні цінності</a:t>
              </a:r>
              <a:endParaRPr/>
            </a:p>
          </p:txBody>
        </p:sp>
        <p:sp>
          <p:nvSpPr>
            <p:cNvPr id="669" name="Google Shape;669;p46"/>
            <p:cNvSpPr txBox="1"/>
            <p:nvPr/>
          </p:nvSpPr>
          <p:spPr>
            <a:xfrm>
              <a:off x="1558" y="2100"/>
              <a:ext cx="226" cy="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1431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051431"/>
                  </a:solidFill>
                  <a:latin typeface="Tahoma"/>
                  <a:ea typeface="Tahoma"/>
                  <a:cs typeface="Tahoma"/>
                  <a:sym typeface="Tahoma"/>
                </a:rPr>
                <a:t>4</a:t>
              </a:r>
              <a:endParaRPr/>
            </a:p>
          </p:txBody>
        </p:sp>
      </p:grpSp>
      <p:sp>
        <p:nvSpPr>
          <p:cNvPr id="670" name="Google Shape;670;p46"/>
          <p:cNvSpPr/>
          <p:nvPr/>
        </p:nvSpPr>
        <p:spPr>
          <a:xfrm>
            <a:off x="747712" y="1090612"/>
            <a:ext cx="7826375" cy="698500"/>
          </a:xfrm>
          <a:prstGeom prst="foldedCorner">
            <a:avLst>
              <a:gd fmla="val 16667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ЗАЛУЧЕННЯ ДОДАТКОВИХ КОШТІВ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7"/>
          <p:cNvSpPr/>
          <p:nvPr/>
        </p:nvSpPr>
        <p:spPr>
          <a:xfrm>
            <a:off x="395536" y="1233440"/>
            <a:ext cx="4748603" cy="1627894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F6F9FC"/>
              </a:gs>
              <a:gs pos="25000">
                <a:srgbClr val="F6F9FC"/>
              </a:gs>
              <a:gs pos="100000">
                <a:srgbClr val="B3D1EC"/>
              </a:gs>
            </a:gsLst>
            <a:lin ang="2700000" scaled="0"/>
          </a:gradFill>
          <a:ln cap="flat" cmpd="sng" w="19050">
            <a:solidFill>
              <a:srgbClr val="000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Розширення співробітництва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між школою та громадськістю,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вихід на всеукраїнський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та міжнародний рівні</a:t>
            </a:r>
            <a:endParaRPr b="1" i="0" sz="2200" u="none" cap="none" strike="noStrik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77" name="Google Shape;677;p47"/>
          <p:cNvSpPr/>
          <p:nvPr/>
        </p:nvSpPr>
        <p:spPr>
          <a:xfrm>
            <a:off x="71437" y="0"/>
            <a:ext cx="8893175" cy="111125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Авторська школа «Гімназія успішного українця» -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успішний сучасний заклад загальної середньої освіти</a:t>
            </a:r>
            <a:endParaRPr/>
          </a:p>
        </p:txBody>
      </p:sp>
      <p:sp>
        <p:nvSpPr>
          <p:cNvPr id="678" name="Google Shape;678;p47"/>
          <p:cNvSpPr/>
          <p:nvPr/>
        </p:nvSpPr>
        <p:spPr>
          <a:xfrm>
            <a:off x="4407915" y="4491417"/>
            <a:ext cx="4556573" cy="1097823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F6F9FC"/>
              </a:gs>
              <a:gs pos="25000">
                <a:srgbClr val="F6F9FC"/>
              </a:gs>
              <a:gs pos="100000">
                <a:srgbClr val="B3D1EC"/>
              </a:gs>
            </a:gsLst>
            <a:lin ang="2700000" scaled="0"/>
          </a:gradFill>
          <a:ln cap="flat" cmpd="sng" w="19050">
            <a:solidFill>
              <a:srgbClr val="000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Прогресивна команда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адміністрації, високий рівень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професіоналізму вчителів</a:t>
            </a:r>
            <a:endParaRPr/>
          </a:p>
        </p:txBody>
      </p:sp>
      <p:sp>
        <p:nvSpPr>
          <p:cNvPr id="679" name="Google Shape;679;p47"/>
          <p:cNvSpPr/>
          <p:nvPr/>
        </p:nvSpPr>
        <p:spPr>
          <a:xfrm>
            <a:off x="136664" y="3080986"/>
            <a:ext cx="4120709" cy="1153246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F6F9FC"/>
              </a:gs>
              <a:gs pos="25000">
                <a:srgbClr val="F6F9FC"/>
              </a:gs>
              <a:gs pos="100000">
                <a:srgbClr val="B3D1EC"/>
              </a:gs>
            </a:gsLst>
            <a:lin ang="2700000" scaled="0"/>
          </a:gradFill>
          <a:ln cap="flat" cmpd="sng" w="19050">
            <a:solidFill>
              <a:srgbClr val="000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Сучасна матеріально-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технічна база та сучасний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естетичний вигляд</a:t>
            </a:r>
            <a:endParaRPr/>
          </a:p>
        </p:txBody>
      </p:sp>
      <p:sp>
        <p:nvSpPr>
          <p:cNvPr id="680" name="Google Shape;680;p47"/>
          <p:cNvSpPr/>
          <p:nvPr/>
        </p:nvSpPr>
        <p:spPr>
          <a:xfrm>
            <a:off x="136664" y="4491417"/>
            <a:ext cx="4075295" cy="1097823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F6F9FC"/>
              </a:gs>
              <a:gs pos="25000">
                <a:srgbClr val="F6F9FC"/>
              </a:gs>
              <a:gs pos="100000">
                <a:srgbClr val="B3D1EC"/>
              </a:gs>
            </a:gsLst>
            <a:lin ang="2700000" scaled="0"/>
          </a:gradFill>
          <a:ln cap="flat" cmpd="sng" w="19050">
            <a:solidFill>
              <a:srgbClr val="000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Висока результативність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ЗНО, вступу випускників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до ВНЗ</a:t>
            </a:r>
            <a:endParaRPr/>
          </a:p>
        </p:txBody>
      </p:sp>
      <p:sp>
        <p:nvSpPr>
          <p:cNvPr id="681" name="Google Shape;681;p47"/>
          <p:cNvSpPr/>
          <p:nvPr/>
        </p:nvSpPr>
        <p:spPr>
          <a:xfrm>
            <a:off x="1619672" y="5809741"/>
            <a:ext cx="2160240" cy="949853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F6F9FC"/>
              </a:gs>
              <a:gs pos="25000">
                <a:srgbClr val="F6F9FC"/>
              </a:gs>
              <a:gs pos="100000">
                <a:srgbClr val="B3D1EC"/>
              </a:gs>
            </a:gsLst>
            <a:lin ang="2700000" scaled="0"/>
          </a:gradFill>
          <a:ln cap="flat" cmpd="sng" w="19050">
            <a:solidFill>
              <a:srgbClr val="000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Підвищення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іміджу школи</a:t>
            </a:r>
            <a:endParaRPr/>
          </a:p>
        </p:txBody>
      </p:sp>
      <p:sp>
        <p:nvSpPr>
          <p:cNvPr id="682" name="Google Shape;682;p47"/>
          <p:cNvSpPr/>
          <p:nvPr/>
        </p:nvSpPr>
        <p:spPr>
          <a:xfrm>
            <a:off x="6931596" y="3074625"/>
            <a:ext cx="2133399" cy="1159607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F6F9FC"/>
              </a:gs>
              <a:gs pos="25000">
                <a:srgbClr val="F6F9FC"/>
              </a:gs>
              <a:gs pos="100000">
                <a:srgbClr val="B3D1EC"/>
              </a:gs>
            </a:gsLst>
            <a:lin ang="2700000" scaled="0"/>
          </a:gradFill>
          <a:ln cap="flat" cmpd="sng" w="19050">
            <a:solidFill>
              <a:srgbClr val="000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Здійснення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інноваційної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діяльності</a:t>
            </a:r>
            <a:endParaRPr/>
          </a:p>
        </p:txBody>
      </p:sp>
      <p:sp>
        <p:nvSpPr>
          <p:cNvPr id="683" name="Google Shape;683;p47"/>
          <p:cNvSpPr/>
          <p:nvPr/>
        </p:nvSpPr>
        <p:spPr>
          <a:xfrm>
            <a:off x="4407915" y="3080986"/>
            <a:ext cx="2373139" cy="1159607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F6F9FC"/>
              </a:gs>
              <a:gs pos="25000">
                <a:srgbClr val="F6F9FC"/>
              </a:gs>
              <a:gs pos="100000">
                <a:srgbClr val="B3D1EC"/>
              </a:gs>
            </a:gsLst>
            <a:lin ang="2700000" scaled="0"/>
          </a:gradFill>
          <a:ln cap="flat" cmpd="sng" w="19050">
            <a:solidFill>
              <a:srgbClr val="000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Забезпечення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якісного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рівня знань</a:t>
            </a:r>
            <a:endParaRPr/>
          </a:p>
        </p:txBody>
      </p:sp>
      <p:sp>
        <p:nvSpPr>
          <p:cNvPr id="684" name="Google Shape;684;p47"/>
          <p:cNvSpPr/>
          <p:nvPr/>
        </p:nvSpPr>
        <p:spPr>
          <a:xfrm>
            <a:off x="4211959" y="5795028"/>
            <a:ext cx="4032448" cy="925807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F6F9FC"/>
              </a:gs>
              <a:gs pos="25000">
                <a:srgbClr val="F6F9FC"/>
              </a:gs>
              <a:gs pos="100000">
                <a:srgbClr val="B3D1EC"/>
              </a:gs>
            </a:gsLst>
            <a:lin ang="2700000" scaled="0"/>
          </a:gradFill>
          <a:ln cap="flat" cmpd="sng" w="19050">
            <a:solidFill>
              <a:srgbClr val="000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Позитивний мікроклімат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у колективі, спільна ідея</a:t>
            </a:r>
            <a:endParaRPr/>
          </a:p>
        </p:txBody>
      </p:sp>
      <p:sp>
        <p:nvSpPr>
          <p:cNvPr id="685" name="Google Shape;685;p47"/>
          <p:cNvSpPr/>
          <p:nvPr/>
        </p:nvSpPr>
        <p:spPr>
          <a:xfrm>
            <a:off x="5464841" y="1111859"/>
            <a:ext cx="3024336" cy="181041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F6F9FC"/>
              </a:gs>
              <a:gs pos="25000">
                <a:srgbClr val="F6F9FC"/>
              </a:gs>
              <a:gs pos="100000">
                <a:srgbClr val="B3D1EC"/>
              </a:gs>
            </a:gsLst>
            <a:lin ang="2700000" scaled="0"/>
          </a:gradFill>
          <a:ln cap="flat" cmpd="sng" w="19050">
            <a:solidFill>
              <a:srgbClr val="000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Висока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результативність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участі в обласних,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Всеукраїнських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200"/>
              <a:buFont typeface="Tahoma"/>
              <a:buNone/>
            </a:pPr>
            <a:r>
              <a:rPr b="1" i="0" lang="en-US" sz="2200" u="none" cap="none" strike="noStrik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конкурсах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8"/>
          <p:cNvSpPr/>
          <p:nvPr/>
        </p:nvSpPr>
        <p:spPr>
          <a:xfrm>
            <a:off x="71437" y="98425"/>
            <a:ext cx="8893175" cy="84455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ahoma"/>
              <a:buNone/>
            </a:pPr>
            <a:r>
              <a:rPr b="1" i="0" lang="en-US" sz="4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КАДРОВА ПОЛІТИКА ЗАКЛАДУ</a:t>
            </a:r>
            <a:endParaRPr/>
          </a:p>
        </p:txBody>
      </p:sp>
      <p:sp>
        <p:nvSpPr>
          <p:cNvPr id="692" name="Google Shape;692;p48"/>
          <p:cNvSpPr/>
          <p:nvPr/>
        </p:nvSpPr>
        <p:spPr>
          <a:xfrm>
            <a:off x="1187450" y="1111250"/>
            <a:ext cx="6708775" cy="698500"/>
          </a:xfrm>
          <a:prstGeom prst="foldedCorner">
            <a:avLst>
              <a:gd fmla="val 16667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3600"/>
              <a:buFont typeface="Tahoma"/>
              <a:buNone/>
            </a:pPr>
            <a:r>
              <a:rPr b="1" i="0" lang="en-US" sz="35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ПЕРШОЧЕРГОВІ ЗАВДАННЯ</a:t>
            </a:r>
            <a:endParaRPr sz="1300"/>
          </a:p>
        </p:txBody>
      </p:sp>
      <p:sp>
        <p:nvSpPr>
          <p:cNvPr id="693" name="Google Shape;693;p48"/>
          <p:cNvSpPr/>
          <p:nvPr/>
        </p:nvSpPr>
        <p:spPr>
          <a:xfrm>
            <a:off x="657225" y="1924050"/>
            <a:ext cx="7848600" cy="1104900"/>
          </a:xfrm>
          <a:prstGeom prst="bevel">
            <a:avLst>
              <a:gd fmla="val 12500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E42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E1E42"/>
                </a:solidFill>
                <a:latin typeface="Tahoma"/>
                <a:ea typeface="Tahoma"/>
                <a:cs typeface="Tahoma"/>
                <a:sym typeface="Tahoma"/>
              </a:rPr>
              <a:t>Створення умов для зростання професійної компетентності педагогів</a:t>
            </a:r>
            <a:endParaRPr/>
          </a:p>
        </p:txBody>
      </p:sp>
      <p:sp>
        <p:nvSpPr>
          <p:cNvPr id="694" name="Google Shape;694;p48"/>
          <p:cNvSpPr/>
          <p:nvPr/>
        </p:nvSpPr>
        <p:spPr>
          <a:xfrm>
            <a:off x="657225" y="5567362"/>
            <a:ext cx="8235950" cy="1104900"/>
          </a:xfrm>
          <a:prstGeom prst="bevel">
            <a:avLst>
              <a:gd fmla="val 12500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E42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E1E42"/>
                </a:solidFill>
                <a:latin typeface="Tahoma"/>
                <a:ea typeface="Tahoma"/>
                <a:cs typeface="Tahoma"/>
                <a:sym typeface="Tahoma"/>
              </a:rPr>
              <a:t>Створення атмосфери спільної відповідальності за результати освітньої діяльності </a:t>
            </a:r>
            <a:endParaRPr/>
          </a:p>
        </p:txBody>
      </p:sp>
      <p:sp>
        <p:nvSpPr>
          <p:cNvPr id="695" name="Google Shape;695;p48"/>
          <p:cNvSpPr/>
          <p:nvPr/>
        </p:nvSpPr>
        <p:spPr>
          <a:xfrm>
            <a:off x="71437" y="2146300"/>
            <a:ext cx="820737" cy="458787"/>
          </a:xfrm>
          <a:prstGeom prst="rightArrow">
            <a:avLst>
              <a:gd fmla="val 15563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48"/>
          <p:cNvSpPr/>
          <p:nvPr/>
        </p:nvSpPr>
        <p:spPr>
          <a:xfrm>
            <a:off x="657225" y="4357687"/>
            <a:ext cx="7848600" cy="1104900"/>
          </a:xfrm>
          <a:prstGeom prst="bevel">
            <a:avLst>
              <a:gd fmla="val 12500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E42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E1E42"/>
                </a:solidFill>
                <a:latin typeface="Tahoma"/>
                <a:ea typeface="Tahoma"/>
                <a:cs typeface="Tahoma"/>
                <a:sym typeface="Tahoma"/>
              </a:rPr>
              <a:t>Покращення соціально-психологічного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E42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E1E42"/>
                </a:solidFill>
                <a:latin typeface="Tahoma"/>
                <a:ea typeface="Tahoma"/>
                <a:cs typeface="Tahoma"/>
                <a:sym typeface="Tahoma"/>
              </a:rPr>
              <a:t>клімату в педагогічному колективі</a:t>
            </a:r>
            <a:endParaRPr/>
          </a:p>
        </p:txBody>
      </p:sp>
      <p:sp>
        <p:nvSpPr>
          <p:cNvPr id="697" name="Google Shape;697;p48"/>
          <p:cNvSpPr/>
          <p:nvPr/>
        </p:nvSpPr>
        <p:spPr>
          <a:xfrm>
            <a:off x="71437" y="5721350"/>
            <a:ext cx="820737" cy="458787"/>
          </a:xfrm>
          <a:prstGeom prst="rightArrow">
            <a:avLst>
              <a:gd fmla="val 15563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48"/>
          <p:cNvSpPr/>
          <p:nvPr/>
        </p:nvSpPr>
        <p:spPr>
          <a:xfrm>
            <a:off x="657225" y="3154362"/>
            <a:ext cx="7848600" cy="1103312"/>
          </a:xfrm>
          <a:prstGeom prst="bevel">
            <a:avLst>
              <a:gd fmla="val 12500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E42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E1E42"/>
                </a:solidFill>
                <a:latin typeface="Tahoma"/>
                <a:ea typeface="Tahoma"/>
                <a:cs typeface="Tahoma"/>
                <a:sym typeface="Tahoma"/>
              </a:rPr>
              <a:t>Заохочення до професійного зростання працівників</a:t>
            </a:r>
            <a:endParaRPr/>
          </a:p>
        </p:txBody>
      </p:sp>
      <p:sp>
        <p:nvSpPr>
          <p:cNvPr id="699" name="Google Shape;699;p48"/>
          <p:cNvSpPr/>
          <p:nvPr/>
        </p:nvSpPr>
        <p:spPr>
          <a:xfrm>
            <a:off x="71437" y="4489450"/>
            <a:ext cx="820737" cy="458787"/>
          </a:xfrm>
          <a:prstGeom prst="rightArrow">
            <a:avLst>
              <a:gd fmla="val 15563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48"/>
          <p:cNvSpPr/>
          <p:nvPr/>
        </p:nvSpPr>
        <p:spPr>
          <a:xfrm>
            <a:off x="71437" y="3287712"/>
            <a:ext cx="820737" cy="458787"/>
          </a:xfrm>
          <a:prstGeom prst="rightArrow">
            <a:avLst>
              <a:gd fmla="val 15563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9"/>
          <p:cNvSpPr txBox="1"/>
          <p:nvPr/>
        </p:nvSpPr>
        <p:spPr>
          <a:xfrm>
            <a:off x="755650" y="1300162"/>
            <a:ext cx="7704137" cy="3786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E42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rgbClr val="0E1E42"/>
                </a:solidFill>
                <a:latin typeface="Tahoma"/>
                <a:ea typeface="Tahoma"/>
                <a:cs typeface="Tahoma"/>
                <a:sym typeface="Tahoma"/>
              </a:rPr>
              <a:t>«МИ ПІДГОТУЄМО ДІТЕЙ ДО РОБОЧИХ МІСЦЬ, ЯКИХ ЩЕ НЕМАЄ, ДО ВИКОРИСТАННЯ ІНФОРМАЦІЙНИХ РЕСУРСІВ, ЯКИХ ПОКИ НЕ ІСНУЄ, ДО ВИРІШЕННЯ ПРОБЛЕМ, ПРО ІСНУВАННЯ ЯКИХ МИ ЩЕ НЕ ЗНАЄМО.»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                   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en-US" sz="2400" u="non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Концепція «Нова українська школа»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725" y="85725"/>
            <a:ext cx="3889375" cy="24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50"/>
          <p:cNvSpPr txBox="1"/>
          <p:nvPr/>
        </p:nvSpPr>
        <p:spPr>
          <a:xfrm>
            <a:off x="1390650" y="2528887"/>
            <a:ext cx="1925637" cy="137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76200" lIns="76200" spcFirstLastPara="1" rIns="76200" wrap="square" tIns="762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attrocento Sans"/>
              <a:buNone/>
            </a:pPr>
            <a:r>
              <a:rPr b="1" i="0" lang="en-US" sz="2400" u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Учитель XXI століття</a:t>
            </a:r>
            <a:endParaRPr/>
          </a:p>
        </p:txBody>
      </p:sp>
      <p:grpSp>
        <p:nvGrpSpPr>
          <p:cNvPr id="713" name="Google Shape;713;p50"/>
          <p:cNvGrpSpPr/>
          <p:nvPr/>
        </p:nvGrpSpPr>
        <p:grpSpPr>
          <a:xfrm>
            <a:off x="4249737" y="-23812"/>
            <a:ext cx="3949700" cy="3098800"/>
            <a:chOff x="409127" y="1819858"/>
            <a:chExt cx="2906531" cy="1796112"/>
          </a:xfrm>
        </p:grpSpPr>
        <p:sp>
          <p:nvSpPr>
            <p:cNvPr id="714" name="Google Shape;714;p50"/>
            <p:cNvSpPr/>
            <p:nvPr/>
          </p:nvSpPr>
          <p:spPr>
            <a:xfrm>
              <a:off x="409127" y="1819858"/>
              <a:ext cx="2906531" cy="1796112"/>
            </a:xfrm>
            <a:prstGeom prst="ellipse">
              <a:avLst/>
            </a:prstGeom>
            <a:solidFill>
              <a:srgbClr val="123156"/>
            </a:solidFill>
            <a:ln cap="flat" cmpd="sng" w="19050">
              <a:solidFill>
                <a:srgbClr val="00CC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50"/>
            <p:cNvSpPr txBox="1"/>
            <p:nvPr/>
          </p:nvSpPr>
          <p:spPr>
            <a:xfrm>
              <a:off x="872910" y="2112463"/>
              <a:ext cx="2071254" cy="1182378"/>
            </a:xfrm>
            <a:prstGeom prst="rect">
              <a:avLst/>
            </a:prstGeom>
            <a:solidFill>
              <a:srgbClr val="123156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800"/>
                <a:buFont typeface="Tahoma"/>
                <a:buNone/>
              </a:pPr>
              <a:r>
                <a:rPr b="1" i="0" lang="en-US" sz="2800" u="none">
                  <a:solidFill>
                    <a:srgbClr val="FF0000"/>
                  </a:solidFill>
                  <a:latin typeface="Tahoma"/>
                  <a:ea typeface="Tahoma"/>
                  <a:cs typeface="Tahoma"/>
                  <a:sym typeface="Tahoma"/>
                </a:rPr>
                <a:t>ПАТРІОТ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Tahoma"/>
                <a:buNone/>
              </a:pPr>
              <a:r>
                <a:rPr b="1" i="0" lang="en-US" sz="2000" u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Патріот з активною позицією, який діє згідно морально-етичними принципами і здатний приймати відповідальні рішення</a:t>
              </a:r>
              <a:endParaRPr/>
            </a:p>
          </p:txBody>
        </p:sp>
      </p:grpSp>
      <p:pic>
        <p:nvPicPr>
          <p:cNvPr id="716" name="Google Shape;71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6725" y="2944812"/>
            <a:ext cx="3706812" cy="36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50"/>
          <p:cNvSpPr/>
          <p:nvPr/>
        </p:nvSpPr>
        <p:spPr>
          <a:xfrm>
            <a:off x="274637" y="2943225"/>
            <a:ext cx="288925" cy="290512"/>
          </a:xfrm>
          <a:prstGeom prst="ellipse">
            <a:avLst/>
          </a:prstGeom>
          <a:solidFill>
            <a:srgbClr val="00336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50"/>
          <p:cNvSpPr/>
          <p:nvPr/>
        </p:nvSpPr>
        <p:spPr>
          <a:xfrm>
            <a:off x="477837" y="2538412"/>
            <a:ext cx="288925" cy="288925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00CC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50"/>
          <p:cNvSpPr/>
          <p:nvPr/>
        </p:nvSpPr>
        <p:spPr>
          <a:xfrm>
            <a:off x="963612" y="2619375"/>
            <a:ext cx="455612" cy="455612"/>
          </a:xfrm>
          <a:prstGeom prst="ellipse">
            <a:avLst/>
          </a:prstGeom>
          <a:solidFill>
            <a:srgbClr val="00336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50"/>
          <p:cNvSpPr/>
          <p:nvPr/>
        </p:nvSpPr>
        <p:spPr>
          <a:xfrm>
            <a:off x="1408112" y="2935287"/>
            <a:ext cx="288925" cy="288925"/>
          </a:xfrm>
          <a:prstGeom prst="ellipse">
            <a:avLst/>
          </a:prstGeom>
          <a:solidFill>
            <a:srgbClr val="12315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50"/>
          <p:cNvSpPr/>
          <p:nvPr/>
        </p:nvSpPr>
        <p:spPr>
          <a:xfrm>
            <a:off x="2422525" y="2851150"/>
            <a:ext cx="290512" cy="290512"/>
          </a:xfrm>
          <a:prstGeom prst="ellipse">
            <a:avLst/>
          </a:prstGeom>
          <a:solidFill>
            <a:srgbClr val="0B133B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50"/>
          <p:cNvSpPr/>
          <p:nvPr/>
        </p:nvSpPr>
        <p:spPr>
          <a:xfrm>
            <a:off x="2524125" y="2339975"/>
            <a:ext cx="290512" cy="288925"/>
          </a:xfrm>
          <a:prstGeom prst="ellipse">
            <a:avLst/>
          </a:prstGeom>
          <a:solidFill>
            <a:srgbClr val="4472C4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50"/>
          <p:cNvSpPr/>
          <p:nvPr/>
        </p:nvSpPr>
        <p:spPr>
          <a:xfrm>
            <a:off x="2930525" y="2497137"/>
            <a:ext cx="455612" cy="455612"/>
          </a:xfrm>
          <a:prstGeom prst="ellipse">
            <a:avLst/>
          </a:prstGeom>
          <a:solidFill>
            <a:srgbClr val="00336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50"/>
          <p:cNvSpPr/>
          <p:nvPr/>
        </p:nvSpPr>
        <p:spPr>
          <a:xfrm>
            <a:off x="3481387" y="2836862"/>
            <a:ext cx="288925" cy="288925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50"/>
          <p:cNvSpPr/>
          <p:nvPr/>
        </p:nvSpPr>
        <p:spPr>
          <a:xfrm>
            <a:off x="1625600" y="2322512"/>
            <a:ext cx="744537" cy="744537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50"/>
          <p:cNvSpPr/>
          <p:nvPr/>
        </p:nvSpPr>
        <p:spPr>
          <a:xfrm>
            <a:off x="288925" y="6254750"/>
            <a:ext cx="290512" cy="290512"/>
          </a:xfrm>
          <a:prstGeom prst="ellipse">
            <a:avLst/>
          </a:prstGeom>
          <a:solidFill>
            <a:srgbClr val="0B133B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50"/>
          <p:cNvSpPr/>
          <p:nvPr/>
        </p:nvSpPr>
        <p:spPr>
          <a:xfrm>
            <a:off x="176212" y="5680075"/>
            <a:ext cx="455612" cy="455612"/>
          </a:xfrm>
          <a:prstGeom prst="ellipse">
            <a:avLst/>
          </a:prstGeom>
          <a:solidFill>
            <a:srgbClr val="00B0F0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50"/>
          <p:cNvSpPr/>
          <p:nvPr/>
        </p:nvSpPr>
        <p:spPr>
          <a:xfrm>
            <a:off x="904875" y="5946775"/>
            <a:ext cx="661987" cy="663575"/>
          </a:xfrm>
          <a:prstGeom prst="ellipse">
            <a:avLst/>
          </a:prstGeom>
          <a:solidFill>
            <a:srgbClr val="12315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50"/>
          <p:cNvSpPr/>
          <p:nvPr/>
        </p:nvSpPr>
        <p:spPr>
          <a:xfrm>
            <a:off x="1636712" y="6532562"/>
            <a:ext cx="290512" cy="288925"/>
          </a:xfrm>
          <a:prstGeom prst="ellipse">
            <a:avLst/>
          </a:prstGeom>
          <a:solidFill>
            <a:srgbClr val="245A7E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50"/>
          <p:cNvSpPr/>
          <p:nvPr/>
        </p:nvSpPr>
        <p:spPr>
          <a:xfrm>
            <a:off x="1800225" y="6003925"/>
            <a:ext cx="455612" cy="455612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50"/>
          <p:cNvSpPr/>
          <p:nvPr/>
        </p:nvSpPr>
        <p:spPr>
          <a:xfrm>
            <a:off x="2205037" y="6572250"/>
            <a:ext cx="290512" cy="290512"/>
          </a:xfrm>
          <a:prstGeom prst="ellipse">
            <a:avLst/>
          </a:prstGeom>
          <a:solidFill>
            <a:srgbClr val="0B133B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50"/>
          <p:cNvSpPr/>
          <p:nvPr/>
        </p:nvSpPr>
        <p:spPr>
          <a:xfrm>
            <a:off x="2570162" y="5922962"/>
            <a:ext cx="663575" cy="663575"/>
          </a:xfrm>
          <a:prstGeom prst="ellipse">
            <a:avLst/>
          </a:prstGeom>
          <a:solidFill>
            <a:srgbClr val="12315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50"/>
          <p:cNvSpPr/>
          <p:nvPr/>
        </p:nvSpPr>
        <p:spPr>
          <a:xfrm>
            <a:off x="3463925" y="5761037"/>
            <a:ext cx="455612" cy="455612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50"/>
          <p:cNvSpPr/>
          <p:nvPr/>
        </p:nvSpPr>
        <p:spPr>
          <a:xfrm>
            <a:off x="4875212" y="3114675"/>
            <a:ext cx="1338262" cy="2552700"/>
          </a:xfrm>
          <a:prstGeom prst="chevron">
            <a:avLst>
              <a:gd fmla="val 8141" name="adj"/>
            </a:avLst>
          </a:prstGeom>
          <a:solidFill>
            <a:srgbClr val="003366"/>
          </a:solidFill>
          <a:ln cap="flat" cmpd="sng" w="19050">
            <a:solidFill>
              <a:srgbClr val="00CC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50"/>
          <p:cNvSpPr/>
          <p:nvPr/>
        </p:nvSpPr>
        <p:spPr>
          <a:xfrm>
            <a:off x="4202112" y="3127375"/>
            <a:ext cx="1338262" cy="2554287"/>
          </a:xfrm>
          <a:prstGeom prst="chevron">
            <a:avLst>
              <a:gd fmla="val 8141" name="adj"/>
            </a:avLst>
          </a:prstGeom>
          <a:solidFill>
            <a:srgbClr val="00B0F0"/>
          </a:soli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50"/>
          <p:cNvSpPr/>
          <p:nvPr/>
        </p:nvSpPr>
        <p:spPr>
          <a:xfrm>
            <a:off x="4097337" y="6189662"/>
            <a:ext cx="455612" cy="449262"/>
          </a:xfrm>
          <a:prstGeom prst="ellipse">
            <a:avLst/>
          </a:prstGeom>
          <a:solidFill>
            <a:srgbClr val="12315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50"/>
          <p:cNvSpPr/>
          <p:nvPr/>
        </p:nvSpPr>
        <p:spPr>
          <a:xfrm>
            <a:off x="4540250" y="6503987"/>
            <a:ext cx="288925" cy="284162"/>
          </a:xfrm>
          <a:prstGeom prst="ellipse">
            <a:avLst/>
          </a:prstGeom>
          <a:solidFill>
            <a:srgbClr val="0066CC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50"/>
          <p:cNvSpPr/>
          <p:nvPr/>
        </p:nvSpPr>
        <p:spPr>
          <a:xfrm>
            <a:off x="5505450" y="6410325"/>
            <a:ext cx="290512" cy="285750"/>
          </a:xfrm>
          <a:prstGeom prst="ellipse">
            <a:avLst/>
          </a:prstGeom>
          <a:solidFill>
            <a:srgbClr val="12315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50"/>
          <p:cNvSpPr/>
          <p:nvPr/>
        </p:nvSpPr>
        <p:spPr>
          <a:xfrm>
            <a:off x="5640387" y="5908675"/>
            <a:ext cx="290512" cy="284162"/>
          </a:xfrm>
          <a:prstGeom prst="ellipse">
            <a:avLst/>
          </a:prstGeom>
          <a:solidFill>
            <a:srgbClr val="4472C4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50"/>
          <p:cNvSpPr/>
          <p:nvPr/>
        </p:nvSpPr>
        <p:spPr>
          <a:xfrm>
            <a:off x="6067425" y="6189662"/>
            <a:ext cx="288925" cy="285750"/>
          </a:xfrm>
          <a:prstGeom prst="ellipse">
            <a:avLst/>
          </a:prstGeom>
          <a:solidFill>
            <a:srgbClr val="00336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50"/>
          <p:cNvSpPr/>
          <p:nvPr/>
        </p:nvSpPr>
        <p:spPr>
          <a:xfrm>
            <a:off x="4759325" y="5897562"/>
            <a:ext cx="744537" cy="733425"/>
          </a:xfrm>
          <a:prstGeom prst="ellipse">
            <a:avLst/>
          </a:prstGeom>
          <a:solidFill>
            <a:srgbClr val="00CCFF"/>
          </a:solidFill>
          <a:ln cap="flat" cmpd="sng" w="12700">
            <a:solidFill>
              <a:srgbClr val="12315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50"/>
          <p:cNvSpPr/>
          <p:nvPr/>
        </p:nvSpPr>
        <p:spPr>
          <a:xfrm>
            <a:off x="107950" y="3382962"/>
            <a:ext cx="4216400" cy="2117725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rgbClr val="00CC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b="1" i="0" lang="en-US" sz="4400" u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Випускник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b="1" i="0" lang="en-US" sz="4400" u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авторської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b="1" i="0" lang="en-US" sz="4400" u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школи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/>
          <p:nvPr/>
        </p:nvSpPr>
        <p:spPr>
          <a:xfrm>
            <a:off x="107950" y="115887"/>
            <a:ext cx="8780462" cy="107473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ahoma"/>
              <a:buNone/>
            </a:pPr>
            <a:r>
              <a:rPr b="1" i="0" lang="en-US" sz="3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РЕЖИМ РОБОТИ ЗАКЛАДУ ОСВІТИ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ahoma"/>
              <a:buNone/>
            </a:pPr>
            <a:r>
              <a:rPr b="1" i="0" lang="en-US" sz="3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202</a:t>
            </a:r>
            <a:r>
              <a:rPr b="1" lang="en-US" sz="3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b="1" i="0" lang="en-US" sz="3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-202</a:t>
            </a:r>
            <a:r>
              <a:rPr b="1" lang="en-US" sz="3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b="1" i="0" lang="en-US" sz="3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Н. Р.</a:t>
            </a:r>
            <a:endParaRPr/>
          </a:p>
        </p:txBody>
      </p:sp>
      <p:sp>
        <p:nvSpPr>
          <p:cNvPr id="137" name="Google Shape;137;p5"/>
          <p:cNvSpPr txBox="1"/>
          <p:nvPr/>
        </p:nvSpPr>
        <p:spPr>
          <a:xfrm>
            <a:off x="539750" y="1125537"/>
            <a:ext cx="4537200" cy="56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b="0" i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 семестр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 01.09.20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р. по 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.12.202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р.</a:t>
            </a:r>
            <a:b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 семестр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 0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.01.202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р. по 3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.05.202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р. </a:t>
            </a:r>
            <a:endParaRPr b="0" i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Вручення документів про освіту:</a:t>
            </a:r>
            <a:endParaRPr b="0" i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9-й клас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червня 202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року; </a:t>
            </a:r>
            <a:endParaRPr b="0" i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11-й клас 1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червня 202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року.                                                                                                                                              </a:t>
            </a:r>
            <a:endParaRPr b="0" i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b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осінні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з 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.10.202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р. по 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29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.10.202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р.</a:t>
            </a:r>
            <a:b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зимові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з 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.12.202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р. по 0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.01.202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р.</a:t>
            </a:r>
            <a:b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весняні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з 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.03.202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р. по 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31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.0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.202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р.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9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денний робочий тиждень</a:t>
            </a:r>
            <a:endParaRPr b="0" i="0" sz="16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5121275" y="1268412"/>
            <a:ext cx="3827400" cy="4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клас – 35 хвилин;</a:t>
            </a:r>
            <a:b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2-4 класи – 40 хвилин;</a:t>
            </a:r>
            <a:b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5-9 класи – 3 по 30 хвилин.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Заклад освіти працює в 2 зміни</a:t>
            </a:r>
            <a:endParaRPr b="0" i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139" name="Google Shape;139;p5"/>
          <p:cNvSpPr/>
          <p:nvPr/>
        </p:nvSpPr>
        <p:spPr>
          <a:xfrm>
            <a:off x="547687" y="1287462"/>
            <a:ext cx="4197350" cy="511175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Структура навчального року:</a:t>
            </a: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5058800" y="3699087"/>
            <a:ext cx="3741600" cy="5112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Змінність занять:</a:t>
            </a:r>
            <a:endParaRPr/>
          </a:p>
        </p:txBody>
      </p:sp>
      <p:sp>
        <p:nvSpPr>
          <p:cNvPr id="141" name="Google Shape;141;p5"/>
          <p:cNvSpPr/>
          <p:nvPr/>
        </p:nvSpPr>
        <p:spPr>
          <a:xfrm>
            <a:off x="5076962" y="2773512"/>
            <a:ext cx="3705300" cy="6555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Кількість класів – 57,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 них учнів – 1804</a:t>
            </a:r>
            <a:endParaRPr/>
          </a:p>
        </p:txBody>
      </p:sp>
      <p:sp>
        <p:nvSpPr>
          <p:cNvPr id="142" name="Google Shape;142;p5"/>
          <p:cNvSpPr/>
          <p:nvPr/>
        </p:nvSpPr>
        <p:spPr>
          <a:xfrm>
            <a:off x="5131712" y="1276362"/>
            <a:ext cx="3595800" cy="5334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Тривалість уроку:</a:t>
            </a:r>
            <a:endParaRPr/>
          </a:p>
        </p:txBody>
      </p:sp>
      <p:sp>
        <p:nvSpPr>
          <p:cNvPr id="143" name="Google Shape;143;p5"/>
          <p:cNvSpPr/>
          <p:nvPr/>
        </p:nvSpPr>
        <p:spPr>
          <a:xfrm>
            <a:off x="547675" y="5652475"/>
            <a:ext cx="4321200" cy="5097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b="1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Тривалість навчального тижня:</a:t>
            </a:r>
            <a:b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sp>
        <p:nvSpPr>
          <p:cNvPr id="144" name="Google Shape;144;p5"/>
          <p:cNvSpPr/>
          <p:nvPr/>
        </p:nvSpPr>
        <p:spPr>
          <a:xfrm>
            <a:off x="412750" y="4159250"/>
            <a:ext cx="4195762" cy="511175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Строки канікул: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/>
          <p:nvPr/>
        </p:nvSpPr>
        <p:spPr>
          <a:xfrm>
            <a:off x="93650" y="0"/>
            <a:ext cx="8958300" cy="11424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1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ОСВІТНЄ СЕРЕДОВИЩЕ ЗАКЛАДУ ОСВІТИ</a:t>
            </a:r>
            <a:endParaRPr/>
          </a:p>
        </p:txBody>
      </p:sp>
      <p:sp>
        <p:nvSpPr>
          <p:cNvPr id="150" name="Google Shape;150;p6"/>
          <p:cNvSpPr/>
          <p:nvPr/>
        </p:nvSpPr>
        <p:spPr>
          <a:xfrm>
            <a:off x="480725" y="1196975"/>
            <a:ext cx="8424600" cy="5594400"/>
          </a:xfrm>
          <a:prstGeom prst="foldedCorner">
            <a:avLst>
              <a:gd fmla="val 16667" name="adj"/>
            </a:avLst>
          </a:prstGeom>
          <a:gradFill>
            <a:gsLst>
              <a:gs pos="0">
                <a:srgbClr val="FFFFFF"/>
              </a:gs>
              <a:gs pos="50000">
                <a:srgbClr val="FBFBFB"/>
              </a:gs>
              <a:gs pos="100000">
                <a:srgbClr val="D0D0D0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Кількісний склад працівників закладу освіти становить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96 педагогічних працівників та 31 технічних.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Серед 96 учителів: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64                                                              ,    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                                                             - 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                                                                  </a:t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                                                           -    </a:t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1393825" y="2718650"/>
            <a:ext cx="4062900" cy="6849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«спеціаліст вищої категорії»</a:t>
            </a:r>
            <a:endParaRPr/>
          </a:p>
        </p:txBody>
      </p:sp>
      <p:sp>
        <p:nvSpPr>
          <p:cNvPr id="152" name="Google Shape;152;p6"/>
          <p:cNvSpPr/>
          <p:nvPr/>
        </p:nvSpPr>
        <p:spPr>
          <a:xfrm>
            <a:off x="1393825" y="3357547"/>
            <a:ext cx="4062900" cy="6849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«спеціаліст першої категорії»</a:t>
            </a: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1403350" y="3899737"/>
            <a:ext cx="4062900" cy="5853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«спеціаліст другої категорії»</a:t>
            </a:r>
            <a:endParaRPr/>
          </a:p>
        </p:txBody>
      </p:sp>
      <p:sp>
        <p:nvSpPr>
          <p:cNvPr id="154" name="Google Shape;154;p6"/>
          <p:cNvSpPr/>
          <p:nvPr/>
        </p:nvSpPr>
        <p:spPr>
          <a:xfrm>
            <a:off x="1403350" y="4485125"/>
            <a:ext cx="4062900" cy="3900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«спеціаліст»</a:t>
            </a:r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1403350" y="4979987"/>
            <a:ext cx="5832475" cy="50958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педагогічне звання «учитель-методист»</a:t>
            </a:r>
            <a:endParaRPr/>
          </a:p>
        </p:txBody>
      </p:sp>
      <p:sp>
        <p:nvSpPr>
          <p:cNvPr id="156" name="Google Shape;156;p6"/>
          <p:cNvSpPr/>
          <p:nvPr/>
        </p:nvSpPr>
        <p:spPr>
          <a:xfrm>
            <a:off x="1403350" y="5491162"/>
            <a:ext cx="5842000" cy="511175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педагогічне звання «старший вчитель»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/>
          <p:nvPr/>
        </p:nvSpPr>
        <p:spPr>
          <a:xfrm>
            <a:off x="612099" y="5422900"/>
            <a:ext cx="3528000" cy="1246200"/>
          </a:xfrm>
          <a:prstGeom prst="foldedCorner">
            <a:avLst>
              <a:gd fmla="val 18000" name="adj"/>
            </a:avLst>
          </a:prstGeom>
          <a:gradFill>
            <a:gsLst>
              <a:gs pos="0">
                <a:srgbClr val="5E9EFF"/>
              </a:gs>
              <a:gs pos="19999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Kahoot,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Learning Apps.org,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Quizizz та ін.</a:t>
            </a: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477837" y="2508250"/>
            <a:ext cx="2938462" cy="904875"/>
          </a:xfrm>
          <a:custGeom>
            <a:rect b="b" l="l" r="r" t="t"/>
            <a:pathLst>
              <a:path extrusionOk="0" h="904875" w="2938462">
                <a:moveTo>
                  <a:pt x="0" y="0"/>
                </a:moveTo>
                <a:lnTo>
                  <a:pt x="2938462" y="0"/>
                </a:lnTo>
                <a:lnTo>
                  <a:pt x="2938462" y="904875"/>
                </a:lnTo>
                <a:lnTo>
                  <a:pt x="0" y="904875"/>
                </a:lnTo>
                <a:lnTo>
                  <a:pt x="0" y="0"/>
                </a:lnTo>
                <a:close/>
                <a:moveTo>
                  <a:pt x="113109" y="113109"/>
                </a:moveTo>
                <a:lnTo>
                  <a:pt x="113109" y="791766"/>
                </a:lnTo>
                <a:lnTo>
                  <a:pt x="2825353" y="791766"/>
                </a:lnTo>
                <a:lnTo>
                  <a:pt x="2825353" y="113109"/>
                </a:lnTo>
                <a:lnTo>
                  <a:pt x="113109" y="113109"/>
                </a:lnTo>
                <a:close/>
              </a:path>
            </a:pathLst>
          </a:custGeom>
          <a:solidFill>
            <a:srgbClr val="003366"/>
          </a:soli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ДИСТАНЦІЙНИЙ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ФОРМАТ НАВЧАННЯ</a:t>
            </a:r>
            <a:endParaRPr/>
          </a:p>
        </p:txBody>
      </p:sp>
      <p:sp>
        <p:nvSpPr>
          <p:cNvPr id="164" name="Google Shape;164;p7"/>
          <p:cNvSpPr/>
          <p:nvPr/>
        </p:nvSpPr>
        <p:spPr>
          <a:xfrm>
            <a:off x="490537" y="3763962"/>
            <a:ext cx="8074025" cy="747712"/>
          </a:xfrm>
          <a:prstGeom prst="bevel">
            <a:avLst>
              <a:gd fmla="val 12500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Освітня платформа гімназії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Google workspace for education</a:t>
            </a: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107950" y="203200"/>
            <a:ext cx="8796337" cy="95408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ahoma"/>
              <a:buNone/>
            </a:pPr>
            <a:r>
              <a:rPr b="1" i="0" lang="en-US" sz="3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ВИКЛИКИ 202</a:t>
            </a:r>
            <a:r>
              <a:rPr b="1" lang="en-US" sz="3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b="1" i="0" lang="en-US" sz="3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-202</a:t>
            </a:r>
            <a:r>
              <a:rPr b="1" lang="en-US" sz="3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b="1" i="0" lang="en-US" sz="3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Н. Р.</a:t>
            </a: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2587575" y="1196925"/>
            <a:ext cx="3667200" cy="930300"/>
          </a:xfrm>
          <a:prstGeom prst="foldedCorner">
            <a:avLst>
              <a:gd fmla="val 16667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3600"/>
              <a:buFont typeface="Tahoma"/>
              <a:buNone/>
            </a:pPr>
            <a:r>
              <a:rPr b="1" i="0" lang="en-US" sz="36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ВІЙНА</a:t>
            </a:r>
            <a:endParaRPr/>
          </a:p>
        </p:txBody>
      </p:sp>
      <p:sp>
        <p:nvSpPr>
          <p:cNvPr id="167" name="Google Shape;167;p7"/>
          <p:cNvSpPr/>
          <p:nvPr/>
        </p:nvSpPr>
        <p:spPr>
          <a:xfrm rot="5400000">
            <a:off x="4219575" y="2271712"/>
            <a:ext cx="427037" cy="217487"/>
          </a:xfrm>
          <a:prstGeom prst="rightArrow">
            <a:avLst>
              <a:gd fmla="val 1856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/>
          <p:nvPr/>
        </p:nvSpPr>
        <p:spPr>
          <a:xfrm rot="5400000">
            <a:off x="4247356" y="3504406"/>
            <a:ext cx="347662" cy="168275"/>
          </a:xfrm>
          <a:prstGeom prst="rightArrow">
            <a:avLst>
              <a:gd fmla="val 2836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4505325" y="5313400"/>
            <a:ext cx="4500600" cy="1355700"/>
          </a:xfrm>
          <a:prstGeom prst="foldedCorner">
            <a:avLst>
              <a:gd fmla="val 18000" name="adj"/>
            </a:avLst>
          </a:prstGeom>
          <a:gradFill>
            <a:gsLst>
              <a:gs pos="0">
                <a:srgbClr val="5E9EFF"/>
              </a:gs>
              <a:gs pos="19999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«На урок», «Всеосвіта»,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«МійКлас», «Всеукраїнська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Школа онлайн».</a:t>
            </a:r>
            <a:endParaRPr/>
          </a:p>
        </p:txBody>
      </p:sp>
      <p:sp>
        <p:nvSpPr>
          <p:cNvPr id="170" name="Google Shape;170;p7"/>
          <p:cNvSpPr/>
          <p:nvPr/>
        </p:nvSpPr>
        <p:spPr>
          <a:xfrm rot="4200604">
            <a:off x="5633944" y="4996848"/>
            <a:ext cx="430007" cy="215811"/>
          </a:xfrm>
          <a:prstGeom prst="rightArrow">
            <a:avLst>
              <a:gd fmla="val 8709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 rot="7380000">
            <a:off x="2443956" y="5061743"/>
            <a:ext cx="649287" cy="215900"/>
          </a:xfrm>
          <a:prstGeom prst="rightArrow">
            <a:avLst>
              <a:gd fmla="val 8709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2F52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3419475" y="2522537"/>
            <a:ext cx="2674937" cy="890587"/>
          </a:xfrm>
          <a:custGeom>
            <a:rect b="b" l="l" r="r" t="t"/>
            <a:pathLst>
              <a:path extrusionOk="0" h="890587" w="2674938">
                <a:moveTo>
                  <a:pt x="0" y="0"/>
                </a:moveTo>
                <a:lnTo>
                  <a:pt x="2674938" y="0"/>
                </a:lnTo>
                <a:lnTo>
                  <a:pt x="2674938" y="890587"/>
                </a:lnTo>
                <a:lnTo>
                  <a:pt x="0" y="890587"/>
                </a:lnTo>
                <a:lnTo>
                  <a:pt x="0" y="0"/>
                </a:lnTo>
                <a:close/>
                <a:moveTo>
                  <a:pt x="111323" y="111323"/>
                </a:moveTo>
                <a:lnTo>
                  <a:pt x="111323" y="779264"/>
                </a:lnTo>
                <a:lnTo>
                  <a:pt x="2563615" y="779264"/>
                </a:lnTo>
                <a:lnTo>
                  <a:pt x="2563615" y="111323"/>
                </a:lnTo>
                <a:lnTo>
                  <a:pt x="111323" y="111323"/>
                </a:lnTo>
                <a:close/>
              </a:path>
            </a:pathLst>
          </a:custGeom>
          <a:solidFill>
            <a:srgbClr val="003366"/>
          </a:soli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ЗМІШАНЕ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НАВЧАННЯ</a:t>
            </a:r>
            <a:endParaRPr/>
          </a:p>
        </p:txBody>
      </p:sp>
      <p:sp>
        <p:nvSpPr>
          <p:cNvPr id="173" name="Google Shape;173;p7"/>
          <p:cNvSpPr/>
          <p:nvPr/>
        </p:nvSpPr>
        <p:spPr>
          <a:xfrm>
            <a:off x="6097587" y="2520950"/>
            <a:ext cx="2595562" cy="909637"/>
          </a:xfrm>
          <a:custGeom>
            <a:rect b="b" l="l" r="r" t="t"/>
            <a:pathLst>
              <a:path extrusionOk="0" h="909638" w="2595562">
                <a:moveTo>
                  <a:pt x="0" y="0"/>
                </a:moveTo>
                <a:lnTo>
                  <a:pt x="2595562" y="0"/>
                </a:lnTo>
                <a:lnTo>
                  <a:pt x="2595562" y="909638"/>
                </a:lnTo>
                <a:lnTo>
                  <a:pt x="0" y="909638"/>
                </a:lnTo>
                <a:lnTo>
                  <a:pt x="0" y="0"/>
                </a:lnTo>
                <a:close/>
                <a:moveTo>
                  <a:pt x="113705" y="113705"/>
                </a:moveTo>
                <a:lnTo>
                  <a:pt x="113705" y="795933"/>
                </a:lnTo>
                <a:lnTo>
                  <a:pt x="2481857" y="795933"/>
                </a:lnTo>
                <a:lnTo>
                  <a:pt x="2481857" y="113705"/>
                </a:lnTo>
                <a:lnTo>
                  <a:pt x="113705" y="113705"/>
                </a:lnTo>
                <a:close/>
              </a:path>
            </a:pathLst>
          </a:custGeom>
          <a:solidFill>
            <a:srgbClr val="003366"/>
          </a:soli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ДЕННЕ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4C"/>
              </a:buClr>
              <a:buSzPts val="2400"/>
              <a:buFont typeface="Tahoma"/>
              <a:buNone/>
            </a:pPr>
            <a:r>
              <a:rPr b="1" i="0" lang="en-US" sz="2400" u="none">
                <a:solidFill>
                  <a:srgbClr val="00264C"/>
                </a:solidFill>
                <a:latin typeface="Tahoma"/>
                <a:ea typeface="Tahoma"/>
                <a:cs typeface="Tahoma"/>
                <a:sym typeface="Tahoma"/>
              </a:rPr>
              <a:t>НАВЧАННЯ</a:t>
            </a: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954087" y="4492625"/>
            <a:ext cx="7002462" cy="479425"/>
          </a:xfrm>
          <a:prstGeom prst="bevel">
            <a:avLst>
              <a:gd fmla="val 12500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Освітні онлайн інструменти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/>
          <p:nvPr/>
        </p:nvSpPr>
        <p:spPr>
          <a:xfrm>
            <a:off x="22225" y="115887"/>
            <a:ext cx="8977312" cy="952500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1" i="0" lang="en-US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РУХ УЧНІВ ТА МЕРЕЖА КЛАСІВ</a:t>
            </a:r>
            <a:endParaRPr/>
          </a:p>
        </p:txBody>
      </p:sp>
      <p:sp>
        <p:nvSpPr>
          <p:cNvPr id="180" name="Google Shape;180;p8"/>
          <p:cNvSpPr/>
          <p:nvPr/>
        </p:nvSpPr>
        <p:spPr>
          <a:xfrm>
            <a:off x="241300" y="1590675"/>
            <a:ext cx="4407000" cy="1638300"/>
          </a:xfrm>
          <a:prstGeom prst="foldedCorner">
            <a:avLst>
              <a:gd fmla="val 18000" name="adj"/>
            </a:avLst>
          </a:prstGeom>
          <a:gradFill>
            <a:gsLst>
              <a:gs pos="0">
                <a:srgbClr val="5E9EFF"/>
              </a:gs>
              <a:gs pos="19999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СЕРЕДНЯ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НАПОВНЮВАНІСТЬ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УЧНІВ КЛАСУ У 202</a:t>
            </a:r>
            <a:r>
              <a:rPr b="1" lang="en-US" sz="2000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-202</a:t>
            </a:r>
            <a:r>
              <a:rPr b="1" lang="en-US" sz="2000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СТАНОВИТЬ 31,7 УЧНІВ</a:t>
            </a: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4643437" y="1590675"/>
            <a:ext cx="4060825" cy="1638300"/>
          </a:xfrm>
          <a:prstGeom prst="foldedCorner">
            <a:avLst>
              <a:gd fmla="val 18000" name="adj"/>
            </a:avLst>
          </a:prstGeom>
          <a:gradFill>
            <a:gsLst>
              <a:gs pos="0">
                <a:srgbClr val="5E9EFF"/>
              </a:gs>
              <a:gs pos="19999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НА ПОЧАТОК 202</a:t>
            </a:r>
            <a:r>
              <a:rPr b="1" lang="en-US" sz="2000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-202</a:t>
            </a:r>
            <a:r>
              <a:rPr b="1" lang="en-US" sz="2000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Н. Р.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У ЗАКЛАДІ ОСВІТИ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НАВЧАЛОСЯ 1804 УЧНІ.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ПРОТЯГОМ РОКУ ВИБУЛО 81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УЧНІВ, ПРИБУЛО 31 .</a:t>
            </a:r>
            <a:endParaRPr/>
          </a:p>
        </p:txBody>
      </p:sp>
      <p:sp>
        <p:nvSpPr>
          <p:cNvPr id="182" name="Google Shape;182;p8"/>
          <p:cNvSpPr/>
          <p:nvPr/>
        </p:nvSpPr>
        <p:spPr>
          <a:xfrm rot="5400000">
            <a:off x="4214018" y="3394868"/>
            <a:ext cx="649287" cy="219075"/>
          </a:xfrm>
          <a:prstGeom prst="rightArrow">
            <a:avLst>
              <a:gd fmla="val 8519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8"/>
          <p:cNvSpPr/>
          <p:nvPr/>
        </p:nvSpPr>
        <p:spPr>
          <a:xfrm rot="3420000">
            <a:off x="6088856" y="1226343"/>
            <a:ext cx="649287" cy="219075"/>
          </a:xfrm>
          <a:prstGeom prst="rightArrow">
            <a:avLst>
              <a:gd fmla="val 8519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8"/>
          <p:cNvSpPr/>
          <p:nvPr/>
        </p:nvSpPr>
        <p:spPr>
          <a:xfrm rot="7740000">
            <a:off x="2593181" y="1234281"/>
            <a:ext cx="649287" cy="219075"/>
          </a:xfrm>
          <a:prstGeom prst="rightArrow">
            <a:avLst>
              <a:gd fmla="val 8519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395287" y="3973512"/>
            <a:ext cx="3168650" cy="1695450"/>
          </a:xfrm>
          <a:prstGeom prst="bevel">
            <a:avLst>
              <a:gd fmla="val 12500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ПОЧАТКОВІ КЛАСИ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726 УЧНІВ 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24 КЛАСІВ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6" name="Google Shape;186;p8"/>
          <p:cNvSpPr/>
          <p:nvPr/>
        </p:nvSpPr>
        <p:spPr>
          <a:xfrm rot="7980000">
            <a:off x="6650831" y="3431381"/>
            <a:ext cx="649287" cy="219075"/>
          </a:xfrm>
          <a:prstGeom prst="rightArrow">
            <a:avLst>
              <a:gd fmla="val 8519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8"/>
          <p:cNvSpPr/>
          <p:nvPr/>
        </p:nvSpPr>
        <p:spPr>
          <a:xfrm rot="3060000">
            <a:off x="861218" y="3396456"/>
            <a:ext cx="649287" cy="219075"/>
          </a:xfrm>
          <a:prstGeom prst="rightArrow">
            <a:avLst>
              <a:gd fmla="val 8519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3708400" y="3946525"/>
            <a:ext cx="2519362" cy="1695450"/>
          </a:xfrm>
          <a:prstGeom prst="bevel">
            <a:avLst>
              <a:gd fmla="val 12500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5-9 КЛАСИ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815 УЧНІВ 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26 КЛАСІВ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6415087" y="3941762"/>
            <a:ext cx="2436812" cy="1697037"/>
          </a:xfrm>
          <a:prstGeom prst="bevel">
            <a:avLst>
              <a:gd fmla="val 12500" name="adj"/>
            </a:avLst>
          </a:prstGeom>
          <a:gradFill>
            <a:gsLst>
              <a:gs pos="0">
                <a:srgbClr val="EBEAEA"/>
              </a:gs>
              <a:gs pos="50000">
                <a:srgbClr val="E4E3E3"/>
              </a:gs>
              <a:gs pos="100000">
                <a:srgbClr val="BCBBBB"/>
              </a:gs>
            </a:gsLst>
            <a:lin ang="5400000" scaled="0"/>
          </a:gradFill>
          <a:ln cap="flat" cmpd="sng" w="19050">
            <a:solidFill>
              <a:srgbClr val="0026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10-11 КЛАСИ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211 УЧНІВ 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83C"/>
              </a:buClr>
              <a:buSzPts val="2000"/>
              <a:buFont typeface="Tahoma"/>
              <a:buNone/>
            </a:pPr>
            <a:r>
              <a:rPr b="1" lang="en-US" sz="2000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6</a:t>
            </a:r>
            <a:r>
              <a:rPr b="1" i="0" lang="en-US" sz="2000" u="none">
                <a:solidFill>
                  <a:srgbClr val="06183C"/>
                </a:solidFill>
                <a:latin typeface="Tahoma"/>
                <a:ea typeface="Tahoma"/>
                <a:cs typeface="Tahoma"/>
                <a:sym typeface="Tahoma"/>
              </a:rPr>
              <a:t> КЛАСІВ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rgbClr val="0618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/>
          <p:nvPr/>
        </p:nvSpPr>
        <p:spPr>
          <a:xfrm>
            <a:off x="107950" y="115887"/>
            <a:ext cx="8640762" cy="706437"/>
          </a:xfrm>
          <a:prstGeom prst="foldedCorner">
            <a:avLst>
              <a:gd fmla="val 16667" name="adj"/>
            </a:avLst>
          </a:prstGeom>
          <a:solidFill>
            <a:srgbClr val="00336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ОСВІТНЄ СЕРЕДОВИЩЕ ГІМНАЗІЇ</a:t>
            </a:r>
            <a:endParaRPr/>
          </a:p>
        </p:txBody>
      </p:sp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087" y="3305175"/>
            <a:ext cx="4308475" cy="32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5512" y="3759200"/>
            <a:ext cx="4013200" cy="27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075" y="1390650"/>
            <a:ext cx="4248150" cy="28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9637" y="1384300"/>
            <a:ext cx="4146550" cy="276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/>
          <p:nvPr/>
        </p:nvSpPr>
        <p:spPr>
          <a:xfrm>
            <a:off x="611187" y="822325"/>
            <a:ext cx="7632700" cy="617537"/>
          </a:xfrm>
          <a:prstGeom prst="plaque">
            <a:avLst>
              <a:gd fmla="val 16667" name="adj"/>
            </a:avLst>
          </a:prstGeom>
          <a:gradFill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0"/>
          </a:gradFill>
          <a:ln cap="flat" cmpd="sng" w="19050">
            <a:solidFill>
              <a:srgbClr val="06183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ahoma"/>
              <a:buNone/>
            </a:pPr>
            <a:r>
              <a:rPr b="1" i="1" lang="en-US" sz="28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STEAM - лабораторія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2012-01-26T06:51:40Z</dcterms:created>
  <dc:creator>aevr</dc:creator>
</cp:coreProperties>
</file>