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2" r:id="rId2"/>
    <p:sldId id="343" r:id="rId3"/>
    <p:sldId id="341" r:id="rId4"/>
    <p:sldId id="350" r:id="rId5"/>
    <p:sldId id="351" r:id="rId6"/>
    <p:sldId id="348" r:id="rId7"/>
    <p:sldId id="347" r:id="rId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>
    <p:extLst>
      <p:ext uri="{19B8F6BF-5375-455C-9EA6-DF929625EA0E}">
        <p15:presenceInfo xmlns:p15="http://schemas.microsoft.com/office/powerpoint/2012/main" userId="lenov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9900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DF1D71-1392-4A72-B162-5149C54C3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F014C-03D3-4F36-844E-67B1FA701B51}" type="datetimeFigureOut">
              <a:rPr lang="ru-RU"/>
              <a:pPr>
                <a:defRPr/>
              </a:pPr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D144C6-E0EF-4DA8-8FA5-4DFB30F82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E35225-4BFF-4684-88F3-BCB825A65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D7CBE-D902-42A3-8480-5F5BC99604B5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0728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508FDC-09EB-4032-8A13-BBB06FA95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483B5-51DD-4E8B-A401-F4F76FE481F5}" type="datetimeFigureOut">
              <a:rPr lang="ru-RU"/>
              <a:pPr>
                <a:defRPr/>
              </a:pPr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078BAD-907F-4D6D-AAE0-D5366212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C6017C-D9A7-417E-BFCB-5542A9116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E38A4-156B-48CB-8B49-0BC8CE3D6BAD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8724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A2A443-AF98-472D-846B-AA0ACA63A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B11F6-DE39-41F2-AC39-CBB4F72F1972}" type="datetimeFigureOut">
              <a:rPr lang="ru-RU"/>
              <a:pPr>
                <a:defRPr/>
              </a:pPr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8D0B89-AE43-414B-96C9-8C7717070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13591F-4988-4183-93B5-32A6FB402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5DE71-850C-4B2B-A7C4-7326BDAD86B6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6178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66861" y="3486151"/>
            <a:ext cx="4572040" cy="1609725"/>
          </a:xfrm>
        </p:spPr>
        <p:txBody>
          <a:bodyPr anchor="ctr"/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1841501" y="590551"/>
            <a:ext cx="9029699" cy="2828925"/>
          </a:xfrm>
        </p:spPr>
        <p:txBody>
          <a:bodyPr anchor="ctr"/>
          <a:lstStyle>
            <a:lvl1pPr marL="0" indent="0">
              <a:buNone/>
              <a:tabLst/>
              <a:defRPr sz="28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1966352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AD4B13-BAFD-4E2B-8AA9-4D8E1D7C8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A6D54-D019-4743-89D2-7A8BFAF05250}" type="datetimeFigureOut">
              <a:rPr lang="ru-RU"/>
              <a:pPr>
                <a:defRPr/>
              </a:pPr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1D636B-A855-4F83-B8BF-8947ABBD2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F2FD24-AA58-476B-A557-C7C737636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C7BCE-C6E9-4157-8D5E-553F56DA256F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6921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46F969-227D-40A1-8CC0-C1755F394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653F1-C198-43DA-A05B-92831485C043}" type="datetimeFigureOut">
              <a:rPr lang="ru-RU"/>
              <a:pPr>
                <a:defRPr/>
              </a:pPr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77A7DF-E1FA-48D2-8704-E927500B9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0521C3-9F72-4854-9416-5587055E2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8A59F-2C0D-426C-B47A-611AF6A74786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4034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913852-8D99-4DFF-8FDC-4A03BB99A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00BF6-9C07-4640-874C-B6B3D08BA38E}" type="datetimeFigureOut">
              <a:rPr lang="ru-RU"/>
              <a:pPr>
                <a:defRPr/>
              </a:pPr>
              <a:t>22.03.2023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98EA12-C20B-4680-A587-E9C841EA1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833DB3-2622-4FFA-BD1C-2048E678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8889D-DAAD-4364-8765-5009DAEC5B73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104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3705BC-3E16-4901-BAF6-2925CB05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BBAB8-BC7C-4234-9167-F28BBC1D161D}" type="datetimeFigureOut">
              <a:rPr lang="ru-RU"/>
              <a:pPr>
                <a:defRPr/>
              </a:pPr>
              <a:t>22.03.2023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E86E30F-8294-4F82-A0EB-F3F745404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5473E0C-E23E-4346-B8B6-D3B697906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DCE67-F0AE-4627-B894-75DB08F007F4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6996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50B95EC-9A94-4DBA-8C23-1F09D218F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6B535-8808-48B7-BB47-748EDD033C11}" type="datetimeFigureOut">
              <a:rPr lang="ru-RU"/>
              <a:pPr>
                <a:defRPr/>
              </a:pPr>
              <a:t>22.03.2023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CA337F5-0C14-4630-A7DB-9F7123824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C0D486C-289C-4CA1-B8BC-F8393CBA7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7BE0D-A177-4B7F-858F-EDBB2656D1CD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6479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97DE2E6-30DC-4C4C-898D-299604048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45AFB-C3A3-4A25-89C9-C861AB8FA1C8}" type="datetimeFigureOut">
              <a:rPr lang="ru-RU"/>
              <a:pPr>
                <a:defRPr/>
              </a:pPr>
              <a:t>22.03.2023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D6034D0-C7C4-43DF-825F-87EA823B2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D89B55-D97C-42A9-BDD2-96E2B8F4D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840EE-DF00-4A6B-9376-B2A717833E44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1104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3D133F-019E-486E-BB81-8C97513F9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2F724-EF14-448E-87D5-43C0D2ED667A}" type="datetimeFigureOut">
              <a:rPr lang="ru-RU"/>
              <a:pPr>
                <a:defRPr/>
              </a:pPr>
              <a:t>22.03.2023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3BEFF2-A71A-4143-929B-2EFFB3297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17CB29-7D94-4314-B4CF-9D9EA381E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1D8AB-AD2B-4211-9191-AA2B35C51ABA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0911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664340-1D22-49ED-82B9-ED75D9962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8A5A9-1FE1-4750-8E59-36A2B38E097F}" type="datetimeFigureOut">
              <a:rPr lang="ru-RU"/>
              <a:pPr>
                <a:defRPr/>
              </a:pPr>
              <a:t>22.03.2023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A316D7-3C8B-4368-A53F-DDC253627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F6AD2F-518E-4397-9CF5-08AAE3921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32AC9-DE3A-4AFF-AECE-14B63C169F62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0740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99FF"/>
            </a:gs>
            <a:gs pos="47000">
              <a:srgbClr val="D7C4DE"/>
            </a:gs>
            <a:gs pos="100000">
              <a:srgbClr val="CC99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>
            <a:extLst>
              <a:ext uri="{FF2B5EF4-FFF2-40B4-BE49-F238E27FC236}">
                <a16:creationId xmlns:a16="http://schemas.microsoft.com/office/drawing/2014/main" id="{B356DEFA-2D64-4FA5-BED3-7133018E684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3075" name="Текст 2">
            <a:extLst>
              <a:ext uri="{FF2B5EF4-FFF2-40B4-BE49-F238E27FC236}">
                <a16:creationId xmlns:a16="http://schemas.microsoft.com/office/drawing/2014/main" id="{4452ACDF-431C-4186-9092-6A365320D1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BC554F-5422-460E-8D01-DFE3C4FA9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F0C7E2-5697-4D14-A194-669404168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E2F1B6-5DEE-4336-8B67-F64509A4F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5A936B0-D207-413C-80B3-A0393A1FB6F6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6084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99FF"/>
            </a:gs>
            <a:gs pos="47000">
              <a:srgbClr val="D7C4DE"/>
            </a:gs>
            <a:gs pos="100000">
              <a:srgbClr val="CC99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389EE39-3413-4710-AC06-B21FD23258BE}"/>
              </a:ext>
            </a:extLst>
          </p:cNvPr>
          <p:cNvSpPr/>
          <p:nvPr/>
        </p:nvSpPr>
        <p:spPr>
          <a:xfrm>
            <a:off x="2393504" y="0"/>
            <a:ext cx="9036496" cy="135421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5400" b="1" dirty="0">
                <a:ln w="11430">
                  <a:solidFill>
                    <a:srgbClr val="800080"/>
                  </a:solidFill>
                </a:ln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Затока Наталія Павлівна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dirty="0">
                <a:ln w="0"/>
                <a:latin typeface="Calibri" panose="020F0502020204030204" pitchFamily="34" charset="0"/>
                <a:cs typeface="Arial" panose="020B0604020202020204" pitchFamily="34" charset="0"/>
              </a:rPr>
              <a:t>Вчитель мистецтва та зарубіжної літератури</a:t>
            </a:r>
            <a:endParaRPr lang="ru-RU" sz="2800" dirty="0">
              <a:ln w="0"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Графіка 10" descr="Класна кімната">
            <a:extLst>
              <a:ext uri="{FF2B5EF4-FFF2-40B4-BE49-F238E27FC236}">
                <a16:creationId xmlns:a16="http://schemas.microsoft.com/office/drawing/2014/main" id="{FB6620F9-ECED-4E0D-B77C-2391584C7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26385" y="1909265"/>
            <a:ext cx="1254760" cy="1254760"/>
          </a:xfrm>
          <a:prstGeom prst="rect">
            <a:avLst/>
          </a:prstGeom>
        </p:spPr>
      </p:pic>
      <p:pic>
        <p:nvPicPr>
          <p:cNvPr id="13" name="Графіка 12" descr="Рукостискання">
            <a:extLst>
              <a:ext uri="{FF2B5EF4-FFF2-40B4-BE49-F238E27FC236}">
                <a16:creationId xmlns:a16="http://schemas.microsoft.com/office/drawing/2014/main" id="{C54ECEE1-A541-45EF-9F04-F67D930A4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3197" y="1804263"/>
            <a:ext cx="1341120" cy="1341120"/>
          </a:xfrm>
          <a:prstGeom prst="rect">
            <a:avLst/>
          </a:prstGeom>
        </p:spPr>
      </p:pic>
      <p:pic>
        <p:nvPicPr>
          <p:cNvPr id="15" name="Графіка 14" descr="Батьки та двоє дітей">
            <a:extLst>
              <a:ext uri="{FF2B5EF4-FFF2-40B4-BE49-F238E27FC236}">
                <a16:creationId xmlns:a16="http://schemas.microsoft.com/office/drawing/2014/main" id="{EC7B14F7-8733-4C70-96E0-BDCDAB5966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13661" y="1890622"/>
            <a:ext cx="1254761" cy="1254761"/>
          </a:xfrm>
          <a:prstGeom prst="rect">
            <a:avLst/>
          </a:prstGeom>
        </p:spPr>
      </p:pic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7D0CF72A-9AE3-4E92-840D-9BFD59077D89}"/>
              </a:ext>
            </a:extLst>
          </p:cNvPr>
          <p:cNvSpPr/>
          <p:nvPr/>
        </p:nvSpPr>
        <p:spPr>
          <a:xfrm>
            <a:off x="9455056" y="1581754"/>
            <a:ext cx="2225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99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Я для родини</a:t>
            </a:r>
            <a:endParaRPr lang="uk-UA" sz="2000" b="1" dirty="0">
              <a:solidFill>
                <a:srgbClr val="990099"/>
              </a:solidFill>
            </a:endParaRP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1A43770C-E93C-4C30-8614-E11406597FE8}"/>
              </a:ext>
            </a:extLst>
          </p:cNvPr>
          <p:cNvSpPr/>
          <p:nvPr/>
        </p:nvSpPr>
        <p:spPr>
          <a:xfrm>
            <a:off x="3901026" y="1485255"/>
            <a:ext cx="17024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99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Я для учнів </a:t>
            </a:r>
            <a:endParaRPr lang="uk-UA" sz="2000" b="1" dirty="0">
              <a:solidFill>
                <a:srgbClr val="990099"/>
              </a:solidFill>
            </a:endParaRP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B86FB83D-DF90-4E06-8AF0-5E92DE0683F8}"/>
              </a:ext>
            </a:extLst>
          </p:cNvPr>
          <p:cNvSpPr/>
          <p:nvPr/>
        </p:nvSpPr>
        <p:spPr>
          <a:xfrm>
            <a:off x="6538247" y="1485255"/>
            <a:ext cx="1556452" cy="4053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solidFill>
                  <a:srgbClr val="99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для колег</a:t>
            </a:r>
            <a:endParaRPr lang="uk-UA" sz="2000" b="1" dirty="0">
              <a:solidFill>
                <a:srgbClr val="99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BB9DA0DC-22D3-4D6F-9C3A-2D9DEF18B254}"/>
              </a:ext>
            </a:extLst>
          </p:cNvPr>
          <p:cNvSpPr/>
          <p:nvPr/>
        </p:nvSpPr>
        <p:spPr>
          <a:xfrm>
            <a:off x="9501226" y="2840859"/>
            <a:ext cx="1896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99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кохана дружина</a:t>
            </a:r>
          </a:p>
          <a:p>
            <a:r>
              <a:rPr lang="uk-UA" dirty="0">
                <a:solidFill>
                  <a:srgbClr val="99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любляча мама</a:t>
            </a:r>
            <a:endParaRPr lang="uk-UA" dirty="0">
              <a:solidFill>
                <a:srgbClr val="99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7FE7CD38-0578-4D12-9B81-D9A70DE1A9AF}"/>
              </a:ext>
            </a:extLst>
          </p:cNvPr>
          <p:cNvSpPr/>
          <p:nvPr/>
        </p:nvSpPr>
        <p:spPr>
          <a:xfrm>
            <a:off x="3600124" y="3117504"/>
            <a:ext cx="21563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99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помічник, </a:t>
            </a:r>
            <a:r>
              <a:rPr lang="uk-UA" dirty="0" err="1">
                <a:solidFill>
                  <a:srgbClr val="99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наставик</a:t>
            </a:r>
            <a:endParaRPr lang="uk-UA" dirty="0">
              <a:solidFill>
                <a:srgbClr val="99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rgbClr val="99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dirty="0">
              <a:solidFill>
                <a:srgbClr val="99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37F5D0A8-59BA-45ED-B0F7-8123C377FE46}"/>
              </a:ext>
            </a:extLst>
          </p:cNvPr>
          <p:cNvSpPr/>
          <p:nvPr/>
        </p:nvSpPr>
        <p:spPr>
          <a:xfrm>
            <a:off x="6420126" y="3008276"/>
            <a:ext cx="2452916" cy="374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solidFill>
                  <a:srgbClr val="99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надійний друг, партнер</a:t>
            </a:r>
            <a:endParaRPr lang="uk-UA" dirty="0">
              <a:solidFill>
                <a:srgbClr val="99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Прямокутник 22">
            <a:extLst>
              <a:ext uri="{FF2B5EF4-FFF2-40B4-BE49-F238E27FC236}">
                <a16:creationId xmlns:a16="http://schemas.microsoft.com/office/drawing/2014/main" id="{0EEAD9C0-111B-4595-8C83-C08DEA6AC00F}"/>
              </a:ext>
            </a:extLst>
          </p:cNvPr>
          <p:cNvSpPr/>
          <p:nvPr/>
        </p:nvSpPr>
        <p:spPr>
          <a:xfrm>
            <a:off x="3520161" y="3978324"/>
            <a:ext cx="1409991" cy="72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4000" b="1" dirty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Місія</a:t>
            </a:r>
          </a:p>
        </p:txBody>
      </p:sp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2D724288-58F3-4AA5-B5DA-D1B42F8441E7}"/>
              </a:ext>
            </a:extLst>
          </p:cNvPr>
          <p:cNvSpPr/>
          <p:nvPr/>
        </p:nvSpPr>
        <p:spPr>
          <a:xfrm>
            <a:off x="3520161" y="5534597"/>
            <a:ext cx="1351527" cy="72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Візія</a:t>
            </a:r>
            <a:endParaRPr lang="uk-UA" sz="4000" b="1" dirty="0">
              <a:solidFill>
                <a:srgbClr val="99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20897B30-D32B-4928-BE68-489C4F092382}"/>
              </a:ext>
            </a:extLst>
          </p:cNvPr>
          <p:cNvSpPr/>
          <p:nvPr/>
        </p:nvSpPr>
        <p:spPr>
          <a:xfrm>
            <a:off x="5246525" y="3635923"/>
            <a:ext cx="6721699" cy="1614554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dirty="0">
                <a:solidFill>
                  <a:srgbClr val="66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Спрямовувати всі свої вміння та знання на формування особистості успішного українця, який вміє репрезентувати себе, адаптуватися до незвичних життєвих реалій, обстоювати власну точку зору, бути активним, ініціативним, наполегливим в досягненні поставленої мети  і водночас – співчутливим і милосердним. </a:t>
            </a:r>
            <a:endParaRPr lang="uk-UA" dirty="0">
              <a:solidFill>
                <a:srgbClr val="660066"/>
              </a:solidFill>
            </a:endParaRPr>
          </a:p>
        </p:txBody>
      </p:sp>
      <p:sp>
        <p:nvSpPr>
          <p:cNvPr id="28" name="Стрілка: вправо 27">
            <a:extLst>
              <a:ext uri="{FF2B5EF4-FFF2-40B4-BE49-F238E27FC236}">
                <a16:creationId xmlns:a16="http://schemas.microsoft.com/office/drawing/2014/main" id="{9DF233E6-E91B-4C52-A49D-60749DF830E0}"/>
              </a:ext>
            </a:extLst>
          </p:cNvPr>
          <p:cNvSpPr/>
          <p:nvPr/>
        </p:nvSpPr>
        <p:spPr>
          <a:xfrm>
            <a:off x="4893385" y="4184208"/>
            <a:ext cx="353140" cy="370332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Стрілка: вправо 30">
            <a:extLst>
              <a:ext uri="{FF2B5EF4-FFF2-40B4-BE49-F238E27FC236}">
                <a16:creationId xmlns:a16="http://schemas.microsoft.com/office/drawing/2014/main" id="{87A89589-EB99-4278-A810-64CEB42515DC}"/>
              </a:ext>
            </a:extLst>
          </p:cNvPr>
          <p:cNvSpPr/>
          <p:nvPr/>
        </p:nvSpPr>
        <p:spPr>
          <a:xfrm>
            <a:off x="4930152" y="5710299"/>
            <a:ext cx="353140" cy="370332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Прямокутник: округлені кути 28">
            <a:extLst>
              <a:ext uri="{FF2B5EF4-FFF2-40B4-BE49-F238E27FC236}">
                <a16:creationId xmlns:a16="http://schemas.microsoft.com/office/drawing/2014/main" id="{13A7A5E0-E1DA-48ED-977A-86A93B82C01C}"/>
              </a:ext>
            </a:extLst>
          </p:cNvPr>
          <p:cNvSpPr/>
          <p:nvPr/>
        </p:nvSpPr>
        <p:spPr>
          <a:xfrm>
            <a:off x="5341756" y="5427089"/>
            <a:ext cx="6721699" cy="127555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solidFill>
                  <a:srgbClr val="660066"/>
                </a:solidFill>
              </a:rPr>
              <a:t>Постійно підтримувати свій професійний рівень, оволодіти новими технологіями навчання, застосування яких зробить навчальний процес для учнів ще цікавішим та продуктивнішим</a:t>
            </a:r>
          </a:p>
        </p:txBody>
      </p:sp>
      <p:sp>
        <p:nvSpPr>
          <p:cNvPr id="30" name="Сувій: вертикальний 29">
            <a:extLst>
              <a:ext uri="{FF2B5EF4-FFF2-40B4-BE49-F238E27FC236}">
                <a16:creationId xmlns:a16="http://schemas.microsoft.com/office/drawing/2014/main" id="{4899811A-7C8D-424B-B7BD-A0989DE61403}"/>
              </a:ext>
            </a:extLst>
          </p:cNvPr>
          <p:cNvSpPr/>
          <p:nvPr/>
        </p:nvSpPr>
        <p:spPr>
          <a:xfrm>
            <a:off x="-30205" y="3776422"/>
            <a:ext cx="3790765" cy="2948109"/>
          </a:xfrm>
          <a:prstGeom prst="verticalScroll">
            <a:avLst>
              <a:gd name="adj" fmla="val 10717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1400" b="1" dirty="0">
                <a:solidFill>
                  <a:srgbClr val="66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Мої професійні інтереси, вміння та навички</a:t>
            </a:r>
            <a:r>
              <a:rPr lang="uk-UA" sz="1400" dirty="0">
                <a:solidFill>
                  <a:srgbClr val="66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uk-UA" sz="1400" dirty="0">
                <a:solidFill>
                  <a:srgbClr val="66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глибоке знання предмету викладання; ефективна комунікація; </a:t>
            </a:r>
          </a:p>
          <a:p>
            <a:pPr algn="ctr"/>
            <a:r>
              <a:rPr lang="uk-UA" sz="1400" dirty="0">
                <a:solidFill>
                  <a:srgbClr val="66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вміння працювати в команді;</a:t>
            </a:r>
          </a:p>
          <a:p>
            <a:pPr algn="ctr"/>
            <a:r>
              <a:rPr lang="uk-UA" sz="1400" dirty="0">
                <a:solidFill>
                  <a:srgbClr val="66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критичне мислення ; креативність;</a:t>
            </a:r>
          </a:p>
          <a:p>
            <a:pPr algn="ctr"/>
            <a:r>
              <a:rPr lang="uk-UA" sz="1400" dirty="0">
                <a:solidFill>
                  <a:srgbClr val="66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ентузіазм та емпатія;</a:t>
            </a:r>
          </a:p>
          <a:p>
            <a:pPr algn="ctr"/>
            <a:r>
              <a:rPr lang="uk-UA" sz="1400" dirty="0">
                <a:solidFill>
                  <a:srgbClr val="66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конфлікт-менеджмент;</a:t>
            </a:r>
          </a:p>
          <a:p>
            <a:pPr algn="ctr"/>
            <a:r>
              <a:rPr lang="uk-UA" sz="1400" dirty="0">
                <a:solidFill>
                  <a:srgbClr val="66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формування ключових компетенцій;</a:t>
            </a:r>
            <a:endParaRPr lang="fr-BE" sz="1400" dirty="0">
              <a:solidFill>
                <a:srgbClr val="66006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sz="1400" dirty="0">
                <a:solidFill>
                  <a:srgbClr val="66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 </a:t>
            </a:r>
            <a:r>
              <a:rPr lang="en-US" sz="1400" dirty="0">
                <a:solidFill>
                  <a:srgbClr val="66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soft skills</a:t>
            </a:r>
            <a:r>
              <a:rPr lang="uk-UA" sz="1400" dirty="0">
                <a:solidFill>
                  <a:srgbClr val="66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uk-UA" sz="1400" dirty="0">
                <a:solidFill>
                  <a:srgbClr val="66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інновації в освітньому процесі.</a:t>
            </a:r>
          </a:p>
          <a:p>
            <a:pPr algn="ctr"/>
            <a:endParaRPr lang="uk-UA" sz="1400" dirty="0">
              <a:solidFill>
                <a:srgbClr val="66006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239AB0-DB56-4ED0-AADD-9F6AF4A1C4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5" t="21332" r="15354" b="5425"/>
          <a:stretch/>
        </p:blipFill>
        <p:spPr>
          <a:xfrm>
            <a:off x="850278" y="361071"/>
            <a:ext cx="2029801" cy="32415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C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389EE39-3413-4710-AC06-B21FD23258BE}"/>
              </a:ext>
            </a:extLst>
          </p:cNvPr>
          <p:cNvSpPr/>
          <p:nvPr/>
        </p:nvSpPr>
        <p:spPr>
          <a:xfrm>
            <a:off x="994300" y="-60145"/>
            <a:ext cx="10419425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5400" b="1" dirty="0">
                <a:ln w="11430">
                  <a:solidFill>
                    <a:srgbClr val="800080"/>
                  </a:solidFill>
                </a:ln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Підвищення професійного рівня</a:t>
            </a:r>
            <a:endParaRPr lang="ru-RU" sz="5400" b="1" dirty="0">
              <a:ln w="11430">
                <a:solidFill>
                  <a:srgbClr val="800080"/>
                </a:solidFill>
              </a:ln>
              <a:solidFill>
                <a:srgbClr val="80008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DAAEDA-6A74-477C-ADBD-52C88DBBBA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19" t="9709" r="52452" b="9255"/>
          <a:stretch/>
        </p:blipFill>
        <p:spPr>
          <a:xfrm>
            <a:off x="8664606" y="994104"/>
            <a:ext cx="3266983" cy="4723169"/>
          </a:xfrm>
          <a:prstGeom prst="rect">
            <a:avLst/>
          </a:prstGeom>
        </p:spPr>
      </p:pic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9745C69A-1116-4D08-BDFB-6AAD6759797A}"/>
              </a:ext>
            </a:extLst>
          </p:cNvPr>
          <p:cNvSpPr/>
          <p:nvPr/>
        </p:nvSpPr>
        <p:spPr>
          <a:xfrm>
            <a:off x="3687192" y="836424"/>
            <a:ext cx="4817615" cy="6048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2 роки:</a:t>
            </a: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опанувала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технології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дистанційного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змішаного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uk-UA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навчилась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використовувати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он-лайн-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платформи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ресурси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для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Wordwall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Wizer.Me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LearningApps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Jamboard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створила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он-лайн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тести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курсів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Мистецтво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«Зарубіжна література»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uk-UA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пройшла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НУШ для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вчителів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як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мистецької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галузі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так і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мовно-літературної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познайомилась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принципами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організації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інклюзивної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особливостями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дітьми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потребують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індивідуально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освітньої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траекторії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Об'єкт 11">
            <a:extLst>
              <a:ext uri="{FF2B5EF4-FFF2-40B4-BE49-F238E27FC236}">
                <a16:creationId xmlns:a16="http://schemas.microsoft.com/office/drawing/2014/main" id="{66BB6FF2-C451-4B23-B989-DA3E70CB78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5846501"/>
              </p:ext>
            </p:extLst>
          </p:nvPr>
        </p:nvGraphicFramePr>
        <p:xfrm>
          <a:off x="368250" y="1439588"/>
          <a:ext cx="3985416" cy="269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Acrobat Document" r:id="rId4" imgW="8019926" imgH="5666970" progId="AcroExch.Document.7">
                  <p:embed/>
                </p:oleObj>
              </mc:Choice>
              <mc:Fallback>
                <p:oleObj name="Acrobat Document" r:id="rId4" imgW="8019926" imgH="566697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8250" y="1439588"/>
                        <a:ext cx="3985416" cy="2698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5D0EECB-8446-441E-B976-048D43A7B4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56" y="3429000"/>
            <a:ext cx="2067203" cy="292551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DE8ADFC-6923-4BB6-8483-490BFAAA47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591" y="4068924"/>
            <a:ext cx="1880601" cy="2661436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969BA608-E3EB-464A-BFA6-28A1B269E74F}"/>
              </a:ext>
            </a:extLst>
          </p:cNvPr>
          <p:cNvSpPr/>
          <p:nvPr/>
        </p:nvSpPr>
        <p:spPr>
          <a:xfrm>
            <a:off x="567463" y="836424"/>
            <a:ext cx="2766078" cy="374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203 год/5 кредитів ЄКТС</a:t>
            </a:r>
            <a:endParaRPr lang="uk-UA" sz="1400" b="1" dirty="0">
              <a:solidFill>
                <a:srgbClr val="66006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389EE39-3413-4710-AC06-B21FD23258BE}"/>
              </a:ext>
            </a:extLst>
          </p:cNvPr>
          <p:cNvSpPr/>
          <p:nvPr/>
        </p:nvSpPr>
        <p:spPr>
          <a:xfrm>
            <a:off x="79898" y="0"/>
            <a:ext cx="10588102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600" b="1" dirty="0">
                <a:ln w="11430">
                  <a:solidFill>
                    <a:srgbClr val="800080"/>
                  </a:solidFill>
                </a:ln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Мої нові ролі як  сучасного  вчителя</a:t>
            </a:r>
            <a:r>
              <a:rPr lang="en-US" sz="3600" b="1" dirty="0">
                <a:ln w="11430">
                  <a:solidFill>
                    <a:srgbClr val="800080"/>
                  </a:solidFill>
                </a:ln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>
                <a:ln w="11430">
                  <a:solidFill>
                    <a:srgbClr val="800080"/>
                  </a:solidFill>
                </a:ln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та </a:t>
            </a:r>
            <a:r>
              <a:rPr lang="ru-RU" sz="3600" b="1" dirty="0" err="1">
                <a:ln w="11430">
                  <a:solidFill>
                    <a:srgbClr val="800080"/>
                  </a:solidFill>
                </a:ln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мої</a:t>
            </a:r>
            <a:r>
              <a:rPr lang="ru-RU" sz="3600" b="1" dirty="0">
                <a:ln w="11430">
                  <a:solidFill>
                    <a:srgbClr val="800080"/>
                  </a:solidFill>
                </a:ln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n w="11430">
                  <a:solidFill>
                    <a:srgbClr val="800080"/>
                  </a:solidFill>
                </a:ln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досягнення</a:t>
            </a:r>
            <a:endParaRPr lang="ru-RU" sz="3600" b="1" dirty="0">
              <a:ln w="11430">
                <a:solidFill>
                  <a:srgbClr val="800080"/>
                </a:solidFill>
              </a:ln>
              <a:solidFill>
                <a:srgbClr val="80008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2771" name="Picture 2" descr="C:\Users\pc\Desktop\картинки к педсовету\013.jpg">
            <a:extLst>
              <a:ext uri="{FF2B5EF4-FFF2-40B4-BE49-F238E27FC236}">
                <a16:creationId xmlns:a16="http://schemas.microsoft.com/office/drawing/2014/main" id="{1B4C56BA-F8C9-4080-911F-36308798D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1" t="16740" r="15691"/>
          <a:stretch>
            <a:fillRect/>
          </a:stretch>
        </p:blipFill>
        <p:spPr bwMode="auto">
          <a:xfrm>
            <a:off x="1640890" y="2788573"/>
            <a:ext cx="3198922" cy="20248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097DEF7B-A7BA-4A87-AB65-E8B5D5080C86}"/>
              </a:ext>
            </a:extLst>
          </p:cNvPr>
          <p:cNvSpPr/>
          <p:nvPr/>
        </p:nvSpPr>
        <p:spPr>
          <a:xfrm>
            <a:off x="150921" y="1120781"/>
            <a:ext cx="30894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Aft>
                <a:spcPts val="0"/>
              </a:spcAft>
              <a:buClr>
                <a:schemeClr val="accent5">
                  <a:lumMod val="50000"/>
                </a:schemeClr>
              </a:buClr>
              <a:defRPr/>
            </a:pPr>
            <a:r>
              <a:rPr lang="uk-UA" dirty="0">
                <a:solidFill>
                  <a:srgbClr val="660066"/>
                </a:solidFill>
              </a:rPr>
              <a:t>“ Не навчайте дітей так, як навчали вас – вони народилися в інші часи. ”                                            			       </a:t>
            </a:r>
            <a:r>
              <a:rPr lang="uk-UA" i="1" dirty="0">
                <a:solidFill>
                  <a:srgbClr val="660066"/>
                </a:solidFill>
              </a:rPr>
              <a:t>Конфуцій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2A2D24-9851-4960-931B-19B3A9B1A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921" y="4474346"/>
            <a:ext cx="2796467" cy="2097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C24C5B-F665-4D02-BBA8-60393D163C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8699" y="1554599"/>
            <a:ext cx="2648197" cy="37488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A23612-66A2-420A-8532-C27BA9BD46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3302" y="2885245"/>
            <a:ext cx="2807847" cy="39727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D2B0DD-6A10-41CF-992F-13F0CB83AF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8469" y="1444254"/>
            <a:ext cx="2648196" cy="374238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FBB1CCE-F9C2-4C2D-9D87-AEC07165F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484" y="802924"/>
            <a:ext cx="1397261" cy="204698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389EE39-3413-4710-AC06-B21FD23258BE}"/>
              </a:ext>
            </a:extLst>
          </p:cNvPr>
          <p:cNvSpPr/>
          <p:nvPr/>
        </p:nvSpPr>
        <p:spPr>
          <a:xfrm>
            <a:off x="765784" y="0"/>
            <a:ext cx="10417121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000" b="1" dirty="0">
                <a:ln w="11430">
                  <a:solidFill>
                    <a:srgbClr val="800080"/>
                  </a:solidFill>
                </a:ln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Мій досвід викладання та досягнення учнів</a:t>
            </a:r>
            <a:endParaRPr lang="ru-RU" sz="4000" b="1" dirty="0">
              <a:ln w="11430">
                <a:solidFill>
                  <a:srgbClr val="800080"/>
                </a:solidFill>
              </a:ln>
              <a:solidFill>
                <a:srgbClr val="80008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9F1361A-8DAB-4CB1-9216-EBCD14E6D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79" y="802924"/>
            <a:ext cx="1397261" cy="196611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0F2611-4D9A-4820-B4CD-D81601772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613" y="4043777"/>
            <a:ext cx="3515558" cy="26366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A6CB23-6E60-4CC8-9353-4AF0E4255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6596" y="3720853"/>
            <a:ext cx="1963842" cy="10464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199A69-66D1-4D1A-94C4-C3134AB93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7747" y="4919982"/>
            <a:ext cx="1635202" cy="19380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483269-5810-4CD9-95C2-E08C2D1CCA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6077" y="4589754"/>
            <a:ext cx="3065445" cy="22990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E7AF48-5B3A-4950-BC47-90590D9A60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190" y="3123670"/>
            <a:ext cx="2880528" cy="21603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775F16-A0BD-4F93-BB1E-17D0819FCB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77" y="4957201"/>
            <a:ext cx="3385235" cy="1900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880DA6-4D30-4834-AF8C-0E532CADFD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05354">
            <a:off x="2638253" y="5750034"/>
            <a:ext cx="2008968" cy="1004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EC3682-015A-45B1-9898-0781D3F432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76257" y="612718"/>
            <a:ext cx="2127908" cy="30129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E4C786-0537-4EC0-96F7-814472B313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60129" y="885440"/>
            <a:ext cx="2023789" cy="283541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3E9CC6-8304-480B-A845-69E6632122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74940" y="919968"/>
            <a:ext cx="6198807" cy="357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56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389EE39-3413-4710-AC06-B21FD23258BE}"/>
              </a:ext>
            </a:extLst>
          </p:cNvPr>
          <p:cNvSpPr/>
          <p:nvPr/>
        </p:nvSpPr>
        <p:spPr>
          <a:xfrm>
            <a:off x="1631504" y="0"/>
            <a:ext cx="9036496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5400" b="1" dirty="0">
                <a:ln w="11430">
                  <a:solidFill>
                    <a:srgbClr val="800080"/>
                  </a:solidFill>
                </a:ln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Моя виховна діяльність</a:t>
            </a:r>
            <a:endParaRPr lang="ru-RU" sz="5400" b="1" dirty="0">
              <a:ln w="11430">
                <a:solidFill>
                  <a:srgbClr val="800080"/>
                </a:solidFill>
              </a:ln>
              <a:solidFill>
                <a:srgbClr val="80008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759E4B-8BF1-4974-90D7-2882DA001E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12245"/>
          <a:stretch/>
        </p:blipFill>
        <p:spPr>
          <a:xfrm>
            <a:off x="3872144" y="4033133"/>
            <a:ext cx="4447713" cy="26073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6EC845-EE56-4706-BC1A-8140BF323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991" y="3925799"/>
            <a:ext cx="3619552" cy="27146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8ADC35-F0F2-4FC1-A1D9-931522E69C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5526" y="1178758"/>
            <a:ext cx="2876365" cy="2157274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94DB3C93-EC4E-4716-8E77-FDB522DD77D4}"/>
              </a:ext>
            </a:extLst>
          </p:cNvPr>
          <p:cNvSpPr/>
          <p:nvPr/>
        </p:nvSpPr>
        <p:spPr>
          <a:xfrm>
            <a:off x="500109" y="805635"/>
            <a:ext cx="82429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660066"/>
                </a:solidFill>
              </a:rPr>
              <a:t>Постійна комунікація, яка дозволяє </a:t>
            </a:r>
            <a:r>
              <a:rPr lang="uk-UA" dirty="0" err="1">
                <a:solidFill>
                  <a:srgbClr val="660066"/>
                </a:solidFill>
              </a:rPr>
              <a:t>оперативно</a:t>
            </a:r>
            <a:r>
              <a:rPr lang="uk-UA" dirty="0">
                <a:solidFill>
                  <a:srgbClr val="660066"/>
                </a:solidFill>
              </a:rPr>
              <a:t> реагувати на будь-які зміни та проблеми в класному колективі( </a:t>
            </a:r>
            <a:r>
              <a:rPr lang="en-US" dirty="0" err="1">
                <a:solidFill>
                  <a:srgbClr val="660066"/>
                </a:solidFill>
              </a:rPr>
              <a:t>viber</a:t>
            </a:r>
            <a:r>
              <a:rPr lang="uk-UA" dirty="0">
                <a:solidFill>
                  <a:srgbClr val="660066"/>
                </a:solidFill>
              </a:rPr>
              <a:t>, фейсбук, батьківські збори, індивідуальні зустрічі).</a:t>
            </a:r>
          </a:p>
          <a:p>
            <a:r>
              <a:rPr lang="uk-UA" dirty="0">
                <a:solidFill>
                  <a:srgbClr val="660066"/>
                </a:solidFill>
              </a:rPr>
              <a:t>Неформальне спілкування (спільне святкування визначних подій та свят, які мають важливе значення для життя дітей та школи; екскурсії, участь в квестах та майстер-класах).</a:t>
            </a:r>
          </a:p>
          <a:p>
            <a:r>
              <a:rPr lang="uk-UA">
                <a:solidFill>
                  <a:srgbClr val="660066"/>
                </a:solidFill>
              </a:rPr>
              <a:t>Патріотичне виховання.</a:t>
            </a:r>
            <a:endParaRPr lang="uk-UA" dirty="0">
              <a:solidFill>
                <a:srgbClr val="660066"/>
              </a:solidFill>
            </a:endParaRPr>
          </a:p>
          <a:p>
            <a:r>
              <a:rPr lang="uk-UA" dirty="0">
                <a:solidFill>
                  <a:srgbClr val="660066"/>
                </a:solidFill>
              </a:rPr>
              <a:t>Виховання ціннісного ставлення до себе, до суспільства, до природи( участь в різноманітних соціальних акціях).</a:t>
            </a:r>
          </a:p>
          <a:p>
            <a:r>
              <a:rPr lang="uk-UA" dirty="0">
                <a:solidFill>
                  <a:srgbClr val="660066"/>
                </a:solidFill>
              </a:rPr>
              <a:t>Усебічна допомог й участь батьків у організації та проведенні свят, тематичних та позашкільних заходів.</a:t>
            </a:r>
          </a:p>
          <a:p>
            <a:r>
              <a:rPr lang="uk-UA" dirty="0"/>
              <a:t>	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E54E65-AFDC-47DD-A845-9E4ED93776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5060" y="3775279"/>
            <a:ext cx="3604605" cy="270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00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a]Результати Додаткового фахового випробування в магістратуру зі  спеціальності 281 Публічне управління та адміністрування (31.05.2019)[:] |  Кафедра теорії та практики управління ФСП КПІ ім. Ігоря Сікорського">
            <a:extLst>
              <a:ext uri="{FF2B5EF4-FFF2-40B4-BE49-F238E27FC236}">
                <a16:creationId xmlns:a16="http://schemas.microsoft.com/office/drawing/2014/main" id="{BE7ED5F4-A34D-4AC0-ACD0-AF95F7B3A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026" y="3864005"/>
            <a:ext cx="3881253" cy="2582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389EE39-3413-4710-AC06-B21FD23258BE}"/>
              </a:ext>
            </a:extLst>
          </p:cNvPr>
          <p:cNvSpPr/>
          <p:nvPr/>
        </p:nvSpPr>
        <p:spPr>
          <a:xfrm>
            <a:off x="630315" y="212735"/>
            <a:ext cx="998393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600" b="1" dirty="0">
                <a:ln w="11430">
                  <a:solidFill>
                    <a:srgbClr val="800080"/>
                  </a:solidFill>
                </a:ln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Плани на майбутнє та партнерська взаємодія</a:t>
            </a:r>
            <a:endParaRPr lang="ru-RU" sz="3600" b="1" dirty="0">
              <a:ln w="11430">
                <a:solidFill>
                  <a:srgbClr val="800080"/>
                </a:solidFill>
              </a:ln>
              <a:solidFill>
                <a:srgbClr val="80008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D128B8BA-89F7-4784-9C08-6D12CC864A7D}"/>
              </a:ext>
            </a:extLst>
          </p:cNvPr>
          <p:cNvSpPr/>
          <p:nvPr/>
        </p:nvSpPr>
        <p:spPr>
          <a:xfrm>
            <a:off x="816746" y="797510"/>
            <a:ext cx="979750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spcAft>
                <a:spcPts val="0"/>
              </a:spcAft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uk-UA" sz="2400" dirty="0"/>
              <a:t>Підвищувати свій професійний рівень і не зупинятися на досягнутому.</a:t>
            </a:r>
          </a:p>
          <a:p>
            <a:pPr marL="342900" indent="-342900" fontAlgn="auto">
              <a:spcAft>
                <a:spcPts val="0"/>
              </a:spcAft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uk-UA" sz="2400" dirty="0"/>
              <a:t>Вивчати досвід колег, співпрацювати та проводити інтегровані уроки.</a:t>
            </a:r>
          </a:p>
          <a:p>
            <a:pPr marL="342900" indent="-342900" fontAlgn="auto">
              <a:spcAft>
                <a:spcPts val="0"/>
              </a:spcAft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uk-UA" sz="2400" dirty="0"/>
              <a:t>Продовжувати впроваджувати у навчальний процес інноваційні методи навчання для реалізації</a:t>
            </a:r>
            <a:r>
              <a:rPr lang="en-US" sz="2400" dirty="0"/>
              <a:t> </a:t>
            </a:r>
            <a:r>
              <a:rPr lang="uk-UA" sz="2400" dirty="0"/>
              <a:t>концептуальних засад Нової української школи.</a:t>
            </a:r>
          </a:p>
          <a:p>
            <a:pPr marL="342900" indent="-342900" fontAlgn="auto">
              <a:spcAft>
                <a:spcPts val="0"/>
              </a:spcAft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uk-UA" sz="2400" dirty="0"/>
              <a:t>Оволодіти новими сервісами для навчання ( </a:t>
            </a:r>
            <a:r>
              <a:rPr lang="en-US" sz="2400" dirty="0"/>
              <a:t>Canva, Blendspace, Popplet</a:t>
            </a:r>
            <a:r>
              <a:rPr lang="uk-UA" sz="2400" dirty="0"/>
              <a:t>).</a:t>
            </a:r>
          </a:p>
          <a:p>
            <a:pPr marL="342900" indent="-342900" fontAlgn="auto">
              <a:spcAft>
                <a:spcPts val="0"/>
              </a:spcAft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uk-UA" sz="2400" dirty="0"/>
              <a:t>Особливу увагу приділяти обдарованим учням.</a:t>
            </a:r>
          </a:p>
          <a:p>
            <a:pPr marL="342900" indent="-34290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uk-UA" sz="2400" dirty="0">
                <a:solidFill>
                  <a:prstClr val="black"/>
                </a:solidFill>
              </a:rPr>
              <a:t>Розвивати творчі здібності учнів та готувати їх до участі в творчих та предметних конкурсах.</a:t>
            </a:r>
          </a:p>
          <a:p>
            <a:pPr marL="342900" indent="-34290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uk-UA" sz="2400" dirty="0"/>
              <a:t> Сприяти розвитку зацікавлених предметом учнів.</a:t>
            </a:r>
          </a:p>
          <a:p>
            <a:pPr marL="342900" indent="-34290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uk-UA" sz="2400" dirty="0"/>
              <a:t>Долучитись до науково-дослідницької роботи.</a:t>
            </a:r>
          </a:p>
          <a:p>
            <a:pPr marL="342900" indent="-342900" fontAlgn="auto">
              <a:spcAft>
                <a:spcPts val="0"/>
              </a:spcAft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uk-UA" sz="2400" dirty="0">
                <a:solidFill>
                  <a:prstClr val="black"/>
                </a:solidFill>
              </a:rPr>
              <a:t>Активно долучатись до творчих проектів. </a:t>
            </a:r>
          </a:p>
          <a:p>
            <a:pPr marL="342900" indent="-342900" fontAlgn="auto">
              <a:spcAft>
                <a:spcPts val="0"/>
              </a:spcAft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uk-UA" sz="2400" dirty="0">
                <a:solidFill>
                  <a:prstClr val="black"/>
                </a:solidFill>
              </a:rPr>
              <a:t>Нести гідне звання вчителя Черкаської гімназії №9 </a:t>
            </a:r>
          </a:p>
          <a:p>
            <a:pPr fontAlgn="auto">
              <a:spcAft>
                <a:spcPts val="0"/>
              </a:spcAft>
              <a:buClr>
                <a:schemeClr val="accent5">
                  <a:lumMod val="50000"/>
                </a:schemeClr>
              </a:buClr>
              <a:defRPr/>
            </a:pPr>
            <a:r>
              <a:rPr lang="uk-UA" sz="2400" dirty="0">
                <a:solidFill>
                  <a:prstClr val="black"/>
                </a:solidFill>
              </a:rPr>
              <a:t>     «Гімназії успішного українця»!</a:t>
            </a:r>
            <a:endParaRPr lang="uk-UA" sz="2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587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389EE39-3413-4710-AC06-B21FD23258BE}"/>
              </a:ext>
            </a:extLst>
          </p:cNvPr>
          <p:cNvSpPr/>
          <p:nvPr/>
        </p:nvSpPr>
        <p:spPr>
          <a:xfrm>
            <a:off x="1577752" y="1589103"/>
            <a:ext cx="9036496" cy="424731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 err="1">
                <a:solidFill>
                  <a:srgbClr val="990099"/>
                </a:solidFill>
                <a:latin typeface="Monotype Corsiva" panose="03010101010201010101" pitchFamily="66" charset="0"/>
              </a:rPr>
              <a:t>Дякую</a:t>
            </a:r>
            <a:r>
              <a:rPr lang="ru-RU" sz="5400" b="1" dirty="0">
                <a:solidFill>
                  <a:srgbClr val="990099"/>
                </a:solidFill>
                <a:latin typeface="Monotype Corsiva" panose="03010101010201010101" pitchFamily="66" charset="0"/>
              </a:rPr>
              <a:t> за </a:t>
            </a:r>
            <a:r>
              <a:rPr lang="ru-RU" sz="5400" b="1" dirty="0" err="1">
                <a:solidFill>
                  <a:srgbClr val="990099"/>
                </a:solidFill>
                <a:latin typeface="Monotype Corsiva" panose="03010101010201010101" pitchFamily="66" charset="0"/>
              </a:rPr>
              <a:t>увагу</a:t>
            </a:r>
            <a:r>
              <a:rPr lang="ru-RU" sz="5400" b="1" dirty="0">
                <a:solidFill>
                  <a:srgbClr val="990099"/>
                </a:solidFill>
                <a:latin typeface="Monotype Corsiva" panose="03010101010201010101" pitchFamily="66" charset="0"/>
              </a:rPr>
              <a:t>!!!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5400" b="1" dirty="0">
              <a:solidFill>
                <a:srgbClr val="990099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 err="1">
                <a:ln w="11430">
                  <a:solidFill>
                    <a:srgbClr val="800080"/>
                  </a:solidFill>
                </a:ln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Бажаю</a:t>
            </a:r>
            <a:r>
              <a:rPr lang="ru-RU" sz="5400" b="1" dirty="0">
                <a:ln w="11430">
                  <a:solidFill>
                    <a:srgbClr val="800080"/>
                  </a:solidFill>
                </a:ln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5400" b="1" dirty="0" err="1">
                <a:ln w="11430">
                  <a:solidFill>
                    <a:srgbClr val="800080"/>
                  </a:solidFill>
                </a:ln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всім</a:t>
            </a:r>
            <a:r>
              <a:rPr lang="ru-RU" sz="5400" b="1" dirty="0">
                <a:ln w="11430">
                  <a:solidFill>
                    <a:srgbClr val="800080"/>
                  </a:solidFill>
                </a:ln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5400" b="1" dirty="0" err="1">
                <a:ln w="11430">
                  <a:solidFill>
                    <a:srgbClr val="800080"/>
                  </a:solidFill>
                </a:ln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колегам</a:t>
            </a:r>
            <a:endParaRPr lang="ru-RU" sz="5400" b="1" dirty="0">
              <a:ln w="11430">
                <a:solidFill>
                  <a:srgbClr val="800080"/>
                </a:solidFill>
              </a:ln>
              <a:solidFill>
                <a:srgbClr val="80008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 err="1">
                <a:ln w="11430">
                  <a:solidFill>
                    <a:srgbClr val="800080"/>
                  </a:solidFill>
                </a:ln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творчих</a:t>
            </a:r>
            <a:r>
              <a:rPr lang="ru-RU" sz="5400" b="1" dirty="0">
                <a:ln w="11430">
                  <a:solidFill>
                    <a:srgbClr val="800080"/>
                  </a:solidFill>
                </a:ln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5400" b="1" dirty="0" err="1">
                <a:ln w="11430">
                  <a:solidFill>
                    <a:srgbClr val="800080"/>
                  </a:solidFill>
                </a:ln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злетів</a:t>
            </a:r>
            <a:endParaRPr lang="ru-RU" sz="5400" b="1" dirty="0">
              <a:ln w="11430">
                <a:solidFill>
                  <a:srgbClr val="800080"/>
                </a:solidFill>
              </a:ln>
              <a:solidFill>
                <a:srgbClr val="80008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11430">
                  <a:solidFill>
                    <a:srgbClr val="800080"/>
                  </a:solidFill>
                </a:ln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та </a:t>
            </a:r>
            <a:r>
              <a:rPr lang="ru-RU" sz="5400" b="1" dirty="0" err="1">
                <a:ln w="11430">
                  <a:solidFill>
                    <a:srgbClr val="800080"/>
                  </a:solidFill>
                </a:ln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натхнення</a:t>
            </a:r>
            <a:r>
              <a:rPr lang="ru-RU" sz="5400" b="1" dirty="0">
                <a:ln w="11430">
                  <a:solidFill>
                    <a:srgbClr val="800080"/>
                  </a:solidFill>
                </a:ln>
                <a:solidFill>
                  <a:srgbClr val="800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49600325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480</Words>
  <Application>Microsoft Office PowerPoint</Application>
  <PresentationFormat>Широкий екран</PresentationFormat>
  <Paragraphs>58</Paragraphs>
  <Slides>7</Slides>
  <Notes>0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Monotype Corsiva</vt:lpstr>
      <vt:lpstr>Times New Roman</vt:lpstr>
      <vt:lpstr>Wingdings</vt:lpstr>
      <vt:lpstr>1_Тема Office</vt:lpstr>
      <vt:lpstr>Acrobat Document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lenovo</dc:creator>
  <cp:lastModifiedBy>Hаталія</cp:lastModifiedBy>
  <cp:revision>13</cp:revision>
  <dcterms:created xsi:type="dcterms:W3CDTF">2023-03-14T18:29:49Z</dcterms:created>
  <dcterms:modified xsi:type="dcterms:W3CDTF">2023-03-22T11:55:52Z</dcterms:modified>
</cp:coreProperties>
</file>