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69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3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1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1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1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85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0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7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91165-7396-418D-8254-F8D476C02C58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D5B8A-FB66-4E0E-BFB3-830E18A79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0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oyUxLtUBdbomo6l1AwRgXt0byjP7gd7Y/view?usp=share_lin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907" y="1268760"/>
            <a:ext cx="5665027" cy="5472608"/>
          </a:xfrm>
        </p:spPr>
        <p:txBody>
          <a:bodyPr>
            <a:normAutofit fontScale="90000"/>
          </a:bodyPr>
          <a:lstStyle/>
          <a:p>
            <a:pPr algn="l"/>
            <a:r>
              <a:rPr lang="uk-UA" sz="1600" b="1" dirty="0">
                <a:solidFill>
                  <a:srgbClr val="0070C0"/>
                </a:solidFill>
                <a:latin typeface="Century" panose="02040604050505020304" pitchFamily="18" charset="0"/>
              </a:rPr>
              <a:t>Для учнів: </a:t>
            </a: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ментор, </a:t>
            </a:r>
            <a:r>
              <a:rPr lang="uk-UA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фасилітатор</a:t>
            </a: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uk-UA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коуч</a:t>
            </a: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uk-UA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тьютор</a:t>
            </a: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</a:br>
            <a:r>
              <a:rPr lang="uk-UA" sz="1600" b="1" dirty="0">
                <a:solidFill>
                  <a:srgbClr val="0070C0"/>
                </a:solidFill>
                <a:latin typeface="Century" panose="02040604050505020304" pitchFamily="18" charset="0"/>
              </a:rPr>
              <a:t>Для колег:</a:t>
            </a:r>
            <a:r>
              <a:rPr lang="uk-UA" sz="1600" b="1" dirty="0">
                <a:latin typeface="Century" panose="02040604050505020304" pitchFamily="18" charset="0"/>
              </a:rPr>
              <a:t> </a:t>
            </a: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помічник, друг</a:t>
            </a:r>
            <a:b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</a:br>
            <a:r>
              <a:rPr lang="uk-UA" sz="1600" b="1" dirty="0">
                <a:solidFill>
                  <a:srgbClr val="0070C0"/>
                </a:solidFill>
                <a:latin typeface="Century" panose="02040604050505020304" pitchFamily="18" charset="0"/>
              </a:rPr>
              <a:t>Для родини: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ґудзик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(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мама як </a:t>
            </a:r>
            <a:r>
              <a:rPr lang="ru-RU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ґудзик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: на </a:t>
            </a:r>
            <a:r>
              <a:rPr lang="ru-RU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ній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 все </a:t>
            </a:r>
            <a:r>
              <a:rPr lang="ru-RU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тримається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)</a:t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</a:br>
            <a:r>
              <a:rPr lang="ru-RU" sz="1600" dirty="0">
                <a:latin typeface="Century" panose="02040604050505020304" pitchFamily="18" charset="0"/>
              </a:rPr>
              <a:t/>
            </a:r>
            <a:br>
              <a:rPr lang="ru-RU" sz="1600" dirty="0">
                <a:latin typeface="Century" panose="02040604050505020304" pitchFamily="18" charset="0"/>
              </a:rPr>
            </a:b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Місія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: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формування  у здобувачів освіти комплексу практичних навичок, здібностей та знань, які необхідні для успішної роботи і життєдіяльності, а також розвитку їх творчих здібностей та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виховання потрібних 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якостей.</a:t>
            </a:r>
            <a:br>
              <a:rPr lang="uk-UA" sz="16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uk-UA" sz="16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uk-UA" sz="1600" b="1" dirty="0" err="1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Візія</a:t>
            </a:r>
            <a:r>
              <a:rPr lang="uk-UA" sz="1600" b="1" dirty="0">
                <a:solidFill>
                  <a:schemeClr val="accent6">
                    <a:lumMod val="50000"/>
                  </a:schemeClr>
                </a:solidFill>
                <a:latin typeface="Century" panose="02040604050505020304" pitchFamily="18" charset="0"/>
              </a:rPr>
              <a:t>:</a:t>
            </a:r>
            <a:r>
              <a:rPr lang="uk-UA" sz="1600" dirty="0">
                <a:latin typeface="Century" panose="02040604050505020304" pitchFamily="18" charset="0"/>
              </a:rPr>
              <a:t> </a:t>
            </a:r>
            <a:r>
              <a:rPr lang="uk-UA" sz="16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надання можливості здобувачам освіти розвивати свої творчі здібності та практичні навички, використовуючи новітні технології та інноваційні підходи.</a:t>
            </a:r>
            <a:br>
              <a:rPr lang="uk-UA" sz="1600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</a:br>
            <a: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/>
            </a:r>
            <a:br>
              <a:rPr lang="uk-UA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</a:br>
            <a:r>
              <a:rPr lang="uk-UA" sz="1600" b="1" dirty="0">
                <a:solidFill>
                  <a:schemeClr val="accent3">
                    <a:lumMod val="50000"/>
                  </a:schemeClr>
                </a:solidFill>
                <a:latin typeface="Century" panose="02040604050505020304" pitchFamily="18" charset="0"/>
              </a:rPr>
              <a:t>Професійні інтереси та навички: 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вчитель трудового навчання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повинен 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бути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ознайомлен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ий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з різними технологіями, які можуть використовуватися для вирішення практичних завдань. Використовувати різні програми для проектування, мати досвід роботи з різними інструментами та обладнанням, враховувати безпеку праці. Використовувати різні технології для поліпшення якості навчання: </a:t>
            </a:r>
            <a:r>
              <a:rPr lang="uk-UA" sz="1600" dirty="0" err="1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відеоуроки</a:t>
            </a:r>
            <a:r>
              <a:rPr lang="uk-UA" sz="1600" dirty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</a:rPr>
              <a:t>, інтерактивні програми та інші засоби, щоб допомогти здобувачам освіти зрозуміти матеріал.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 descr="E:\Презентація для директора\DSCF4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39" y="1412776"/>
            <a:ext cx="31683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358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Цимбрила</a:t>
            </a: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 Валентина Миколаївна</a:t>
            </a:r>
            <a:b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uk-UA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Вчитель технологій та трудового навчання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6BDECD-8801-4EB8-897B-9ADAA3A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Друзі наші менші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1CB5D4B-9906-4F99-B164-4E6253696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4367" y="2207682"/>
            <a:ext cx="4525963" cy="33944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1469E3-912F-41AB-AD97-78165A365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41937"/>
            <a:ext cx="3394473" cy="4525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EB6F319-D491-493E-8700-E6C46239F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0" y="1641936"/>
            <a:ext cx="3394473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27AE5D-707F-4C4B-BBDD-0E8B753D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Технологія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виготовлення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в’язаних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B238E72-FB67-439E-AA87-3032966E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23752"/>
            <a:ext cx="2935209" cy="3501205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6A1A0C-70C7-4588-A98D-D501BAA6E3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928809" cy="35012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7763CFD-6838-4B27-B28B-3A99B6575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69"/>
          <a:stretch/>
        </p:blipFill>
        <p:spPr>
          <a:xfrm>
            <a:off x="2699792" y="3765207"/>
            <a:ext cx="1969736" cy="28405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081DED-86EF-438E-9958-09C721CF8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65206"/>
            <a:ext cx="1960525" cy="28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Партнерська взаємодія та </a:t>
            </a:r>
            <a:r>
              <a:rPr lang="uk-UA" dirty="0" err="1"/>
              <a:t>нетворкінг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3917031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Партнерська взаємодія вчителя трудового навчання та технологій з учасниками освітнього процесу включає в себе співпрацю з учнями, батьками, колегами, керівництвом школи та іншими спеціалістами. Ця взаємодія заснована на взаємних довірі, співпраці та спільних цілях, які сприяють покращенню якості освіти та розвитку учнів.</a:t>
            </a:r>
          </a:p>
          <a:p>
            <a:endParaRPr lang="uk-UA" dirty="0"/>
          </a:p>
          <a:p>
            <a:r>
              <a:rPr lang="uk-UA" dirty="0"/>
              <a:t>Освітній </a:t>
            </a:r>
            <a:r>
              <a:rPr lang="uk-UA" dirty="0" err="1"/>
              <a:t>нетворкінг</a:t>
            </a:r>
            <a:r>
              <a:rPr lang="uk-UA" dirty="0"/>
              <a:t> корисний для отримання нових знань та вмінь, знаходження нових можливостей для розвитку, отримання підтримки та порад від колег, знайомство зі спеціалістами з різних галузей, що можуть допомогти вирішити </a:t>
            </a:r>
            <a:r>
              <a:rPr lang="uk-UA" dirty="0" smtClean="0"/>
              <a:t>проблеми у </a:t>
            </a:r>
            <a:r>
              <a:rPr lang="uk-UA" dirty="0"/>
              <a:t>навчанні та розвитку.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3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Стратегічне планування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«5 цілей на наступні 5 років»:</a:t>
            </a:r>
          </a:p>
          <a:p>
            <a:pPr marL="0" indent="0">
              <a:buNone/>
            </a:pPr>
            <a:endParaRPr lang="uk-UA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Розробка та впровадження інноваційних програм навчання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Впровадження технологій </a:t>
            </a:r>
            <a:r>
              <a:rPr lang="uk-UA" dirty="0" smtClean="0"/>
              <a:t>у навчальний </a:t>
            </a:r>
            <a:r>
              <a:rPr lang="uk-UA" dirty="0"/>
              <a:t>процес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Підвищення кваліфікації та професійного розвитку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Розвиток здатності керування здобувачами освіти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Залучення батьків до навчального процесу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5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C093DF-4E55-4152-83AD-26016720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Дякую за </a:t>
            </a:r>
            <a:r>
              <a:rPr lang="uk-UA" dirty="0" smtClean="0">
                <a:solidFill>
                  <a:schemeClr val="accent1"/>
                </a:solidFill>
              </a:rPr>
              <a:t>увагу!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9628371-1423-4033-9DFE-9175F0D20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07" y="1657479"/>
            <a:ext cx="3355378" cy="4468684"/>
          </a:xfrm>
        </p:spPr>
      </p:pic>
    </p:spTree>
    <p:extLst>
      <p:ext uri="{BB962C8B-B14F-4D97-AF65-F5344CB8AC3E}">
        <p14:creationId xmlns:p14="http://schemas.microsoft.com/office/powerpoint/2010/main" val="2523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Мій досвід викладання: 25 років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406104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2"/>
                </a:solidFill>
              </a:rPr>
              <a:t>В основі будь якої дитячої роботи лежить виконання </a:t>
            </a:r>
            <a:r>
              <a:rPr lang="uk-UA" dirty="0" err="1">
                <a:solidFill>
                  <a:schemeClr val="tx2"/>
                </a:solidFill>
              </a:rPr>
              <a:t>проєкту</a:t>
            </a:r>
            <a:r>
              <a:rPr lang="uk-UA" dirty="0">
                <a:solidFill>
                  <a:schemeClr val="tx2"/>
                </a:solidFill>
              </a:rPr>
              <a:t>. Мотивація – основа </a:t>
            </a:r>
            <a:r>
              <a:rPr lang="uk-UA" dirty="0" err="1">
                <a:solidFill>
                  <a:schemeClr val="tx2"/>
                </a:solidFill>
              </a:rPr>
              <a:t>проєктної</a:t>
            </a:r>
            <a:r>
              <a:rPr lang="uk-UA" dirty="0">
                <a:solidFill>
                  <a:schemeClr val="tx2"/>
                </a:solidFill>
              </a:rPr>
              <a:t> технології. Щоб зацікавити і мотивувати дівчат до практичних </a:t>
            </a:r>
            <a:r>
              <a:rPr lang="uk-UA" dirty="0" smtClean="0">
                <a:solidFill>
                  <a:schemeClr val="tx2"/>
                </a:solidFill>
              </a:rPr>
              <a:t>занять, разом </a:t>
            </a:r>
            <a:r>
              <a:rPr lang="uk-UA" dirty="0">
                <a:solidFill>
                  <a:schemeClr val="tx2"/>
                </a:solidFill>
              </a:rPr>
              <a:t>обираємо цікаві теми </a:t>
            </a:r>
            <a:r>
              <a:rPr lang="uk-UA" dirty="0" err="1">
                <a:solidFill>
                  <a:schemeClr val="tx2"/>
                </a:solidFill>
              </a:rPr>
              <a:t>проєктів</a:t>
            </a:r>
            <a:r>
              <a:rPr lang="uk-UA" dirty="0">
                <a:solidFill>
                  <a:schemeClr val="tx2"/>
                </a:solidFill>
              </a:rPr>
              <a:t>, звичайно враховуючи оснащення майстерні і запити суспільства.  </a:t>
            </a:r>
            <a:r>
              <a:rPr lang="uk-UA" dirty="0" err="1">
                <a:solidFill>
                  <a:schemeClr val="tx2"/>
                </a:solidFill>
              </a:rPr>
              <a:t>Проєктування</a:t>
            </a:r>
            <a:r>
              <a:rPr lang="uk-UA" dirty="0">
                <a:solidFill>
                  <a:schemeClr val="tx2"/>
                </a:solidFill>
              </a:rPr>
              <a:t> складається з чотирьох основних етапів. На першому  організаційно - підготовчому етапі дівчата шукають інформацію в </a:t>
            </a:r>
            <a:r>
              <a:rPr lang="uk-UA" dirty="0" err="1">
                <a:solidFill>
                  <a:schemeClr val="tx2"/>
                </a:solidFill>
              </a:rPr>
              <a:t>інтернеті</a:t>
            </a: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й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>
                <a:solidFill>
                  <a:schemeClr val="tx2"/>
                </a:solidFill>
              </a:rPr>
              <a:t>аналізують її щоб самостійно визначитись який саме виріб вони хочуть </a:t>
            </a:r>
            <a:r>
              <a:rPr lang="uk-UA" dirty="0" err="1">
                <a:solidFill>
                  <a:schemeClr val="tx2"/>
                </a:solidFill>
              </a:rPr>
              <a:t>проєктувати</a:t>
            </a:r>
            <a:r>
              <a:rPr lang="uk-UA" dirty="0">
                <a:solidFill>
                  <a:schemeClr val="tx2"/>
                </a:solidFill>
              </a:rPr>
              <a:t>. Наголошую на тому , що виріб, який вони будуть проектувати, повинен мати практичне </a:t>
            </a:r>
            <a:r>
              <a:rPr lang="uk-UA" dirty="0" smtClean="0">
                <a:solidFill>
                  <a:schemeClr val="tx2"/>
                </a:solidFill>
              </a:rPr>
              <a:t>значення, тобто </a:t>
            </a:r>
            <a:r>
              <a:rPr lang="uk-UA" dirty="0">
                <a:solidFill>
                  <a:schemeClr val="tx2"/>
                </a:solidFill>
              </a:rPr>
              <a:t>дівчата користувалися виготовленим виробом або могли його подарити або продати. На другому конструкторському етапі діти планують виконання </a:t>
            </a:r>
            <a:r>
              <a:rPr lang="uk-UA" dirty="0" err="1">
                <a:solidFill>
                  <a:schemeClr val="tx2"/>
                </a:solidFill>
              </a:rPr>
              <a:t>проєкту</a:t>
            </a:r>
            <a:r>
              <a:rPr lang="uk-UA" dirty="0">
                <a:solidFill>
                  <a:schemeClr val="tx2"/>
                </a:solidFill>
              </a:rPr>
              <a:t>: розробляють ескіз майбутнього виробу, підбирають матеріали та інструменти, проводять міні-маркетингові дослідження, складають план виконання </a:t>
            </a:r>
            <a:r>
              <a:rPr lang="uk-UA" dirty="0" smtClean="0">
                <a:solidFill>
                  <a:schemeClr val="tx2"/>
                </a:solidFill>
              </a:rPr>
              <a:t>роботи. А на </a:t>
            </a:r>
            <a:r>
              <a:rPr lang="uk-UA" dirty="0">
                <a:solidFill>
                  <a:schemeClr val="tx2"/>
                </a:solidFill>
              </a:rPr>
              <a:t>третьому  технологічному етапі учні виготовляють виріб з дотриманням правил техніки безпеки. На четвертому  завершальному етапі дівчата роблять підрахунок собівартості виробу, створюють рекламу,  презентують свої вироби , розповідають як будуть </a:t>
            </a:r>
            <a:r>
              <a:rPr lang="uk-UA" dirty="0" err="1">
                <a:solidFill>
                  <a:schemeClr val="tx2"/>
                </a:solidFill>
              </a:rPr>
              <a:t>користувуватись</a:t>
            </a:r>
            <a:r>
              <a:rPr lang="uk-UA" dirty="0">
                <a:solidFill>
                  <a:schemeClr val="tx2"/>
                </a:solidFill>
              </a:rPr>
              <a:t> виробом і які знання </a:t>
            </a:r>
            <a:r>
              <a:rPr lang="uk-UA" dirty="0" smtClean="0">
                <a:solidFill>
                  <a:schemeClr val="tx2"/>
                </a:solidFill>
              </a:rPr>
              <a:t>й </a:t>
            </a:r>
            <a:r>
              <a:rPr lang="uk-UA" dirty="0" smtClean="0">
                <a:solidFill>
                  <a:schemeClr val="tx2"/>
                </a:solidFill>
              </a:rPr>
              <a:t>уміння </a:t>
            </a:r>
            <a:r>
              <a:rPr lang="uk-UA" dirty="0">
                <a:solidFill>
                  <a:schemeClr val="tx2"/>
                </a:solidFill>
              </a:rPr>
              <a:t>отримали. Разом оцінюємо </a:t>
            </a:r>
            <a:r>
              <a:rPr lang="uk-UA" dirty="0" err="1" smtClean="0">
                <a:solidFill>
                  <a:schemeClr val="tx2"/>
                </a:solidFill>
              </a:rPr>
              <a:t>проєкт</a:t>
            </a:r>
            <a:r>
              <a:rPr lang="uk-UA" dirty="0">
                <a:solidFill>
                  <a:schemeClr val="tx2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2"/>
                </a:solidFill>
              </a:rPr>
              <a:t>Пропоную переглянути рекламу, яку створили діти , для цього треба перейти за покликанням.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Форматів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проведення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захисту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творчих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проектів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дуже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багато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uk-UA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Показником моєї роботи є те, що учні зможуть знайти роботу у різних промислових галузях, </a:t>
            </a:r>
            <a:r>
              <a:rPr lang="uk-UA" dirty="0" smtClean="0">
                <a:solidFill>
                  <a:srgbClr val="002060"/>
                </a:solidFill>
              </a:rPr>
              <a:t>отримують навички</a:t>
            </a:r>
            <a:r>
              <a:rPr lang="uk-UA" dirty="0">
                <a:solidFill>
                  <a:srgbClr val="002060"/>
                </a:solidFill>
              </a:rPr>
              <a:t>, що дуже цінні для роботодавців, тому </a:t>
            </a:r>
            <a:r>
              <a:rPr lang="uk-UA" dirty="0" smtClean="0">
                <a:solidFill>
                  <a:srgbClr val="002060"/>
                </a:solidFill>
              </a:rPr>
              <a:t>попит на їхню працю </a:t>
            </a:r>
            <a:r>
              <a:rPr lang="uk-UA" dirty="0" smtClean="0">
                <a:solidFill>
                  <a:srgbClr val="002060"/>
                </a:solidFill>
              </a:rPr>
              <a:t>зростає.</a:t>
            </a:r>
            <a:endParaRPr lang="uk-UA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Беру участь у різних </a:t>
            </a:r>
            <a:r>
              <a:rPr lang="uk-UA" dirty="0" err="1" smtClean="0">
                <a:solidFill>
                  <a:srgbClr val="002060"/>
                </a:solidFill>
              </a:rPr>
              <a:t>проєктах</a:t>
            </a:r>
            <a:r>
              <a:rPr lang="uk-UA" dirty="0">
                <a:solidFill>
                  <a:srgbClr val="002060"/>
                </a:solidFill>
              </a:rPr>
              <a:t>, що дозволяють розвивати мої професійні навички та досвід.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6587" y="6027628"/>
            <a:ext cx="904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https://drive.google.com/file/d/1oyUxLtUBdbomo6l1AwRgXt0byjP7gd7Y/view?usp=share_link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4AFCE5-C293-4D3D-BDA9-B27F425B9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35630"/>
            <a:ext cx="3168352" cy="4480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Мої сертифікати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1324743"/>
          </a:xfrm>
        </p:spPr>
        <p:txBody>
          <a:bodyPr>
            <a:normAutofit/>
          </a:bodyPr>
          <a:lstStyle/>
          <a:p>
            <a:pPr lvl="0"/>
            <a:r>
              <a:rPr lang="uk-UA" sz="1800" dirty="0">
                <a:solidFill>
                  <a:srgbClr val="002060"/>
                </a:solidFill>
              </a:rPr>
              <a:t>Для вчителя трудового навчання є важливим вдосконалювати свої знання та навички. </a:t>
            </a:r>
            <a:r>
              <a:rPr lang="uk-UA" sz="1800" dirty="0" smtClean="0">
                <a:solidFill>
                  <a:srgbClr val="002060"/>
                </a:solidFill>
              </a:rPr>
              <a:t>Тому я проходжу </a:t>
            </a:r>
            <a:r>
              <a:rPr lang="uk-UA" sz="1800" dirty="0">
                <a:solidFill>
                  <a:srgbClr val="002060"/>
                </a:solidFill>
              </a:rPr>
              <a:t>додаткові курси, </a:t>
            </a:r>
            <a:r>
              <a:rPr lang="uk-UA" sz="1800" dirty="0" smtClean="0">
                <a:solidFill>
                  <a:srgbClr val="002060"/>
                </a:solidFill>
              </a:rPr>
              <a:t>тренінги, </a:t>
            </a:r>
            <a:r>
              <a:rPr lang="uk-UA" sz="1800" dirty="0">
                <a:solidFill>
                  <a:srgbClr val="002060"/>
                </a:solidFill>
              </a:rPr>
              <a:t>семінари, щоб покращити </a:t>
            </a:r>
            <a:r>
              <a:rPr lang="uk-UA" sz="1800" dirty="0" smtClean="0">
                <a:solidFill>
                  <a:srgbClr val="002060"/>
                </a:solidFill>
              </a:rPr>
              <a:t>професійні </a:t>
            </a:r>
            <a:r>
              <a:rPr lang="uk-UA" sz="1800" dirty="0">
                <a:solidFill>
                  <a:srgbClr val="002060"/>
                </a:solidFill>
              </a:rPr>
              <a:t>навички.</a:t>
            </a:r>
            <a:endParaRPr lang="ru-RU" sz="1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2FFB84-F79C-4698-AC71-F5C2CFF53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190108" cy="45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152" y="620688"/>
            <a:ext cx="4546848" cy="580926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Досягнення учнів з трудового навчання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2395" y="1916832"/>
            <a:ext cx="4176464" cy="40324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Розвиток практичних навичок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Покращення технічної грамотності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Розвиток самостійності та креативності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Підвищення мотивації до навчання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002060"/>
                </a:solidFill>
              </a:rPr>
              <a:t>Розвиток комунікативних навичок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Вчитель НУШ – людина, яка надихає вчитися – Освіта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2" y="1268760"/>
            <a:ext cx="4446859" cy="46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A88588A-7EB6-4652-B758-655A0B6FE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21" y="1628801"/>
            <a:ext cx="3553759" cy="47383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C7F6CC-55C9-4834-B567-4AC84B6FE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6" y="1628800"/>
            <a:ext cx="3646237" cy="4738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0BEBB9-CFE7-4259-8878-125230FCA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08" y="1628800"/>
            <a:ext cx="2664295" cy="4738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Досягнення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учнів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dirty="0" err="1">
                <a:solidFill>
                  <a:schemeClr val="accent1"/>
                </a:solidFill>
              </a:rPr>
              <a:t>Технологія</a:t>
            </a:r>
            <a:r>
              <a:rPr lang="ru-RU" sz="4000" dirty="0">
                <a:solidFill>
                  <a:schemeClr val="accent1"/>
                </a:solidFill>
              </a:rPr>
              <a:t> </a:t>
            </a:r>
            <a:r>
              <a:rPr lang="ru-RU" sz="4000" dirty="0" err="1">
                <a:solidFill>
                  <a:schemeClr val="accent1"/>
                </a:solidFill>
              </a:rPr>
              <a:t>приготування</a:t>
            </a:r>
            <a:r>
              <a:rPr lang="ru-RU" sz="4000" dirty="0">
                <a:solidFill>
                  <a:schemeClr val="accent1"/>
                </a:solidFill>
              </a:rPr>
              <a:t> </a:t>
            </a:r>
            <a:r>
              <a:rPr lang="ru-RU" sz="4000" dirty="0" err="1">
                <a:solidFill>
                  <a:schemeClr val="accent1"/>
                </a:solidFill>
              </a:rPr>
              <a:t>їжі</a:t>
            </a:r>
            <a:endParaRPr lang="ru-R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>
            <a:extLst>
              <a:ext uri="{FF2B5EF4-FFF2-40B4-BE49-F238E27FC236}">
                <a16:creationId xmlns:a16="http://schemas.microsoft.com/office/drawing/2014/main" xmlns="" id="{2D5675E0-FA85-4BD5-8DE4-3802E381F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1772815"/>
            <a:ext cx="4406411" cy="4337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Апсайклінг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000" dirty="0" err="1">
                <a:solidFill>
                  <a:schemeClr val="accent1"/>
                </a:solidFill>
              </a:rPr>
              <a:t>Нове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chemeClr val="accent1"/>
                </a:solidFill>
              </a:rPr>
              <a:t>життя</a:t>
            </a:r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ru-RU" sz="4000" dirty="0">
                <a:solidFill>
                  <a:schemeClr val="accent1"/>
                </a:solidFill>
              </a:rPr>
              <a:t>старим речам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B159AC0-51E4-452F-ACDA-1804C31C53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252787" cy="43370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F04A1D-02B0-407B-BE5E-3D3B8870B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03" y="1773435"/>
            <a:ext cx="3252321" cy="4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1"/>
                </a:solidFill>
              </a:rPr>
              <a:t>Патріотичні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вироби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3259E11-25E9-4FA2-9BFE-9B1B94DA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6" y="1417638"/>
            <a:ext cx="3809524" cy="509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EAB876-DC0C-4B86-9F19-019344225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89" y="4029680"/>
            <a:ext cx="3519572" cy="2483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3E14771-ED54-4BDA-AFAB-751EC6DDB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089" y="1417637"/>
            <a:ext cx="3528656" cy="25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9F21F20-211F-41B1-BD40-64C66D81A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49922"/>
            <a:ext cx="2916324" cy="27363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Технологія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обробки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текстильних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матеріалів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машинним</a:t>
            </a:r>
            <a:r>
              <a:rPr lang="ru-RU" dirty="0">
                <a:solidFill>
                  <a:srgbClr val="FF0000"/>
                </a:solidFill>
              </a:rPr>
              <a:t> способом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BED670-3C6C-410B-9053-8A8FC9035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200" y="2231207"/>
            <a:ext cx="4819266" cy="36144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A273088-312C-4499-97FF-768799149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2916325" cy="20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CDDFC0-EA9B-4E54-8B49-3842745A50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b="30045"/>
          <a:stretch/>
        </p:blipFill>
        <p:spPr>
          <a:xfrm>
            <a:off x="5724128" y="1837017"/>
            <a:ext cx="3111770" cy="23791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F26CFE-AB19-415A-A826-39BD4FC9B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3" b="29805"/>
          <a:stretch/>
        </p:blipFill>
        <p:spPr>
          <a:xfrm>
            <a:off x="3563888" y="1837018"/>
            <a:ext cx="2011857" cy="2379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Технологія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виготовлення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виробів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бісеру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3E62DA7-AC19-49A5-A2CD-E795D5811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6"/>
          <a:stretch/>
        </p:blipFill>
        <p:spPr>
          <a:xfrm>
            <a:off x="3539062" y="4365104"/>
            <a:ext cx="2036683" cy="22860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29562F-4B63-4877-B7E4-4C8F62414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5" b="30469"/>
          <a:stretch/>
        </p:blipFill>
        <p:spPr>
          <a:xfrm>
            <a:off x="251520" y="1837018"/>
            <a:ext cx="3111770" cy="2379133"/>
          </a:xfrm>
          <a:prstGeom prst="rect">
            <a:avLst/>
          </a:prstGeom>
        </p:spPr>
      </p:pic>
      <p:pic>
        <p:nvPicPr>
          <p:cNvPr id="1026" name="Picture 2" descr="Відображається &quot;IMG_20221208_122338_508.jpg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56"/>
          <a:stretch/>
        </p:blipFill>
        <p:spPr bwMode="auto">
          <a:xfrm>
            <a:off x="251827" y="4365104"/>
            <a:ext cx="31117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ідображається &quot;IMG_20221208_122338_508.jpg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3" b="33533"/>
          <a:stretch/>
        </p:blipFill>
        <p:spPr bwMode="auto">
          <a:xfrm>
            <a:off x="5750933" y="4327666"/>
            <a:ext cx="3084965" cy="23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475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Для учнів: ментор, фасилітатор, коуч, тьютор Для колег: помічник, друг Для родини: ґудзик (мама як ґудзик: на ній все тримається)  Місія: формування  у здобувачів освіти комплексу практичних навичок, здібностей та знань, які необхідні для успішної роботи і життєдіяльності, а також розвитку їх творчих здібностей та виховання потрібних якостей.  Візія: надання можливості здобувачам освіти розвивати свої творчі здібності та практичні навички, використовуючи новітні технології та інноваційні підходи.  Професійні інтереси та навички: вчитель трудового навчання повинен бути ознайомлений з різними технологіями, які можуть використовуватися для вирішення практичних завдань. Використовувати різні програми для проектування, мати досвід роботи з різними інструментами та обладнанням, враховувати безпеку праці. Використовувати різні технології для поліпшення якості навчання: відеоуроки, інтерактивні програми та інші засоби, щоб допомогти здобувачам освіти зрозуміти матеріал.</vt:lpstr>
      <vt:lpstr>Мій досвід викладання: 25 років</vt:lpstr>
      <vt:lpstr>Мої сертифікати </vt:lpstr>
      <vt:lpstr>Досягнення учнів з трудового навчання</vt:lpstr>
      <vt:lpstr>Досягнення моїх учнів Технологія приготування їжі</vt:lpstr>
      <vt:lpstr>Апсайклінг Нове життя старим речам</vt:lpstr>
      <vt:lpstr>Патріотичні вироби</vt:lpstr>
      <vt:lpstr>Технологія обробки текстильних матеріалів машинним способом</vt:lpstr>
      <vt:lpstr>Технологія виготовлення виробів з бісеру</vt:lpstr>
      <vt:lpstr>Друзі наші менші</vt:lpstr>
      <vt:lpstr>Технологія виготовлення в’язаних виробів </vt:lpstr>
      <vt:lpstr>Партнерська взаємодія та нетворкінг</vt:lpstr>
      <vt:lpstr>Стратегічне планування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Цимбрила Валентина Миколаївна Вчитель технологій та трудового навчання Для учнів: ментор, фасилітатор, коуч, тьютор Для колег: помічник, друг Для родини: ґудзик(мама як ґудзик: на ній все тримається) Місія: формування учнів комплексу практичних навичок, здібностей та знань, які необхідні для успішної роботи і життєдіяльності, а також розвитку їх творчих здібностей та вихованні потрібних якостей. Візія: надання можливості учням розвивати свої творчі здібності та практичні навички, використовуючи новітні технології та інноваційні підходи. Професійні інтереси та навички</dc:title>
  <dc:creator>Windows User</dc:creator>
  <cp:lastModifiedBy>Windows User</cp:lastModifiedBy>
  <cp:revision>28</cp:revision>
  <dcterms:created xsi:type="dcterms:W3CDTF">2023-03-17T08:10:11Z</dcterms:created>
  <dcterms:modified xsi:type="dcterms:W3CDTF">2023-03-22T07:01:55Z</dcterms:modified>
</cp:coreProperties>
</file>