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572" y="-4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B9EF47-7667-4D71-9FE2-FF938CAB3ADC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FFC02BCC-FF19-49A7-9FB5-B9AE026430E8}">
      <dgm:prSet phldrT="[Текст]" custT="1"/>
      <dgm:spPr/>
      <dgm:t>
        <a:bodyPr/>
        <a:lstStyle/>
        <a:p>
          <a:r>
            <a:rPr lang="uk-UA" sz="1800" b="1" i="1" dirty="0" smtClean="0"/>
            <a:t>Використання дидактичних ігор,рольових,ділових навчальних, </a:t>
          </a:r>
          <a:r>
            <a:rPr lang="uk-UA" sz="1800" b="1" i="1" dirty="0" err="1" smtClean="0"/>
            <a:t>комп</a:t>
          </a:r>
          <a:r>
            <a:rPr lang="uk-UA" sz="1800" b="1" i="1" dirty="0" smtClean="0"/>
            <a:t>*</a:t>
          </a:r>
          <a:r>
            <a:rPr lang="uk-UA" sz="1800" b="1" i="1" dirty="0" err="1" smtClean="0"/>
            <a:t>ютерних</a:t>
          </a:r>
          <a:r>
            <a:rPr lang="uk-UA" sz="1800" b="1" i="1" dirty="0" smtClean="0"/>
            <a:t> ділових ігор. </a:t>
          </a:r>
          <a:r>
            <a:rPr lang="uk-UA" sz="1800" b="1" i="1" dirty="0" err="1" smtClean="0"/>
            <a:t>“Перевтілення</a:t>
          </a:r>
          <a:r>
            <a:rPr lang="uk-UA" sz="1800" b="1" i="1" dirty="0" smtClean="0"/>
            <a:t> ”,” Чарівний мішечок ”,” Салат із казок ”..</a:t>
          </a:r>
        </a:p>
      </dgm:t>
    </dgm:pt>
    <dgm:pt modelId="{3C082CAF-2B53-4B64-9609-C9C25CB38440}" type="parTrans" cxnId="{53857501-9EEF-452F-B4B7-E06CDF855914}">
      <dgm:prSet/>
      <dgm:spPr/>
      <dgm:t>
        <a:bodyPr/>
        <a:lstStyle/>
        <a:p>
          <a:endParaRPr lang="ru-RU"/>
        </a:p>
      </dgm:t>
    </dgm:pt>
    <dgm:pt modelId="{6EF6AB93-31A2-48B8-BF8C-216C45EF08DD}" type="sibTrans" cxnId="{53857501-9EEF-452F-B4B7-E06CDF855914}">
      <dgm:prSet/>
      <dgm:spPr/>
      <dgm:t>
        <a:bodyPr/>
        <a:lstStyle/>
        <a:p>
          <a:endParaRPr lang="ru-RU"/>
        </a:p>
      </dgm:t>
    </dgm:pt>
    <dgm:pt modelId="{85F745EC-A557-4F02-A02C-1B64418C636E}">
      <dgm:prSet phldrT="[Текст]" custT="1"/>
      <dgm:spPr/>
      <dgm:t>
        <a:bodyPr/>
        <a:lstStyle/>
        <a:p>
          <a:r>
            <a:rPr lang="uk-UA" sz="1800" b="1" i="1" dirty="0" smtClean="0"/>
            <a:t>Допомагає досвід , який збільшився за 5 років. У використанні інтерактивних технологій,створення презентацій,тестів,анкет,робота на </a:t>
          </a:r>
          <a:r>
            <a:rPr lang="uk-UA" sz="1800" b="1" i="1" dirty="0" err="1" smtClean="0"/>
            <a:t>онлайн</a:t>
          </a:r>
          <a:r>
            <a:rPr lang="uk-UA" sz="1800" b="1" i="1" dirty="0" smtClean="0"/>
            <a:t> платформах,використання </a:t>
          </a:r>
          <a:r>
            <a:rPr lang="uk-UA" sz="1800" b="1" i="1" dirty="0" err="1" smtClean="0"/>
            <a:t>онлайн</a:t>
          </a:r>
          <a:r>
            <a:rPr lang="uk-UA" sz="1800" b="1" i="1" dirty="0" smtClean="0"/>
            <a:t> ігор і. т.д.</a:t>
          </a:r>
          <a:endParaRPr lang="ru-RU" sz="1800" b="1" i="1" dirty="0"/>
        </a:p>
      </dgm:t>
    </dgm:pt>
    <dgm:pt modelId="{74D851D1-962E-40B5-9696-CF63625D9748}" type="parTrans" cxnId="{D084E409-26F5-40AE-AC27-B9E32FF48EB5}">
      <dgm:prSet/>
      <dgm:spPr/>
      <dgm:t>
        <a:bodyPr/>
        <a:lstStyle/>
        <a:p>
          <a:endParaRPr lang="ru-RU"/>
        </a:p>
      </dgm:t>
    </dgm:pt>
    <dgm:pt modelId="{B34F23C3-7B07-467C-9D75-B87B65221545}" type="sibTrans" cxnId="{D084E409-26F5-40AE-AC27-B9E32FF48EB5}">
      <dgm:prSet/>
      <dgm:spPr/>
      <dgm:t>
        <a:bodyPr/>
        <a:lstStyle/>
        <a:p>
          <a:endParaRPr lang="ru-RU"/>
        </a:p>
      </dgm:t>
    </dgm:pt>
    <dgm:pt modelId="{6599DB43-60D0-48B1-9EA1-E0C396E43693}">
      <dgm:prSet phldrT="[Текст]" custT="1"/>
      <dgm:spPr/>
      <dgm:t>
        <a:bodyPr/>
        <a:lstStyle/>
        <a:p>
          <a:r>
            <a:rPr lang="uk-UA" sz="1600" b="1" i="1" dirty="0" smtClean="0"/>
            <a:t>Змістове наповнення освітнього середовища сприяє проведенню ефективних і цікавих </a:t>
          </a:r>
          <a:r>
            <a:rPr lang="uk-UA" sz="1600" b="1" i="1" dirty="0" err="1" smtClean="0"/>
            <a:t>уроків.Це</a:t>
          </a:r>
          <a:r>
            <a:rPr lang="uk-UA" sz="1600" b="1" i="1" dirty="0" smtClean="0"/>
            <a:t> мультимедійні засоби,цеглинки </a:t>
          </a:r>
          <a:r>
            <a:rPr lang="en-US" sz="1600" b="1" i="1" dirty="0" smtClean="0"/>
            <a:t>LEGO</a:t>
          </a:r>
          <a:r>
            <a:rPr lang="uk-UA" sz="1600" b="1" i="1" dirty="0" smtClean="0"/>
            <a:t>,карти,мікроскоп,розвивальні ігри,ляльковий театр,</a:t>
          </a:r>
          <a:r>
            <a:rPr lang="en-US" sz="1600" b="1" i="1" dirty="0" smtClean="0"/>
            <a:t>Lego System</a:t>
          </a:r>
          <a:r>
            <a:rPr lang="uk-UA" sz="1600" b="1" i="1" dirty="0" smtClean="0"/>
            <a:t>.</a:t>
          </a:r>
        </a:p>
      </dgm:t>
    </dgm:pt>
    <dgm:pt modelId="{4DE4755C-7B74-4C77-B606-1E9FAABA0AB5}" type="parTrans" cxnId="{DB1504C9-18DA-4D20-BF91-A4F5C9608361}">
      <dgm:prSet/>
      <dgm:spPr/>
      <dgm:t>
        <a:bodyPr/>
        <a:lstStyle/>
        <a:p>
          <a:endParaRPr lang="ru-RU"/>
        </a:p>
      </dgm:t>
    </dgm:pt>
    <dgm:pt modelId="{C272BA63-29A0-4806-A488-918F2E14DC41}" type="sibTrans" cxnId="{DB1504C9-18DA-4D20-BF91-A4F5C9608361}">
      <dgm:prSet/>
      <dgm:spPr/>
      <dgm:t>
        <a:bodyPr/>
        <a:lstStyle/>
        <a:p>
          <a:endParaRPr lang="ru-RU"/>
        </a:p>
      </dgm:t>
    </dgm:pt>
    <dgm:pt modelId="{EB810F67-D7B6-4582-B013-450BECC54FFA}" type="pres">
      <dgm:prSet presAssocID="{5DB9EF47-7667-4D71-9FE2-FF938CAB3ADC}" presName="linearFlow" presStyleCnt="0">
        <dgm:presLayoutVars>
          <dgm:dir/>
          <dgm:resizeHandles val="exact"/>
        </dgm:presLayoutVars>
      </dgm:prSet>
      <dgm:spPr/>
    </dgm:pt>
    <dgm:pt modelId="{EEEFD4BB-A2AC-4509-AB8A-9C998419D5A0}" type="pres">
      <dgm:prSet presAssocID="{FFC02BCC-FF19-49A7-9FB5-B9AE026430E8}" presName="composite" presStyleCnt="0"/>
      <dgm:spPr/>
    </dgm:pt>
    <dgm:pt modelId="{827862C6-35B7-4D1F-B7BF-CD0B9F49D148}" type="pres">
      <dgm:prSet presAssocID="{FFC02BCC-FF19-49A7-9FB5-B9AE026430E8}" presName="imgShp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B0AF686-C348-4555-956A-C815EDDE6E06}" type="pres">
      <dgm:prSet presAssocID="{FFC02BCC-FF19-49A7-9FB5-B9AE026430E8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0D2166-48A9-4DEA-827A-558271ED18AA}" type="pres">
      <dgm:prSet presAssocID="{6EF6AB93-31A2-48B8-BF8C-216C45EF08DD}" presName="spacing" presStyleCnt="0"/>
      <dgm:spPr/>
    </dgm:pt>
    <dgm:pt modelId="{3ADBAA97-91D3-4625-AB7D-734153145EFF}" type="pres">
      <dgm:prSet presAssocID="{85F745EC-A557-4F02-A02C-1B64418C636E}" presName="composite" presStyleCnt="0"/>
      <dgm:spPr/>
    </dgm:pt>
    <dgm:pt modelId="{D57BADC3-0EA1-4ACA-95D1-5437E88AE4E3}" type="pres">
      <dgm:prSet presAssocID="{85F745EC-A557-4F02-A02C-1B64418C636E}" presName="imgShp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45A1B46-4827-4BC0-A8F6-1BD529EDE7BF}" type="pres">
      <dgm:prSet presAssocID="{85F745EC-A557-4F02-A02C-1B64418C636E}" presName="txShp" presStyleLbl="node1" presStyleIdx="1" presStyleCnt="3" custScaleY="1298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BFF193-9F1F-4058-95CD-13F70D800B47}" type="pres">
      <dgm:prSet presAssocID="{B34F23C3-7B07-467C-9D75-B87B65221545}" presName="spacing" presStyleCnt="0"/>
      <dgm:spPr/>
    </dgm:pt>
    <dgm:pt modelId="{E4C363AD-2265-44E4-9159-F36D7000C4B7}" type="pres">
      <dgm:prSet presAssocID="{6599DB43-60D0-48B1-9EA1-E0C396E43693}" presName="composite" presStyleCnt="0"/>
      <dgm:spPr/>
    </dgm:pt>
    <dgm:pt modelId="{2DC58244-03FE-4E7A-85E1-97774DC4D451}" type="pres">
      <dgm:prSet presAssocID="{6599DB43-60D0-48B1-9EA1-E0C396E43693}" presName="imgShp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6B7AA672-F3A1-4448-9DFE-CB110ECCF300}" type="pres">
      <dgm:prSet presAssocID="{6599DB43-60D0-48B1-9EA1-E0C396E43693}" presName="txShp" presStyleLbl="node1" presStyleIdx="2" presStyleCnt="3" custScaleY="1235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8010FBF-82FE-4488-BFCB-EE60B35E5FD3}" type="presOf" srcId="{FFC02BCC-FF19-49A7-9FB5-B9AE026430E8}" destId="{4B0AF686-C348-4555-956A-C815EDDE6E06}" srcOrd="0" destOrd="0" presId="urn:microsoft.com/office/officeart/2005/8/layout/vList3"/>
    <dgm:cxn modelId="{D60BD306-813E-40C4-8819-CA16CC194069}" type="presOf" srcId="{85F745EC-A557-4F02-A02C-1B64418C636E}" destId="{A45A1B46-4827-4BC0-A8F6-1BD529EDE7BF}" srcOrd="0" destOrd="0" presId="urn:microsoft.com/office/officeart/2005/8/layout/vList3"/>
    <dgm:cxn modelId="{CCA636E2-4CED-4E8A-8318-3C5A61DA9984}" type="presOf" srcId="{6599DB43-60D0-48B1-9EA1-E0C396E43693}" destId="{6B7AA672-F3A1-4448-9DFE-CB110ECCF300}" srcOrd="0" destOrd="0" presId="urn:microsoft.com/office/officeart/2005/8/layout/vList3"/>
    <dgm:cxn modelId="{E0D48D74-6DBA-45B9-9DF5-B1F6F9099692}" type="presOf" srcId="{5DB9EF47-7667-4D71-9FE2-FF938CAB3ADC}" destId="{EB810F67-D7B6-4582-B013-450BECC54FFA}" srcOrd="0" destOrd="0" presId="urn:microsoft.com/office/officeart/2005/8/layout/vList3"/>
    <dgm:cxn modelId="{DB1504C9-18DA-4D20-BF91-A4F5C9608361}" srcId="{5DB9EF47-7667-4D71-9FE2-FF938CAB3ADC}" destId="{6599DB43-60D0-48B1-9EA1-E0C396E43693}" srcOrd="2" destOrd="0" parTransId="{4DE4755C-7B74-4C77-B606-1E9FAABA0AB5}" sibTransId="{C272BA63-29A0-4806-A488-918F2E14DC41}"/>
    <dgm:cxn modelId="{53857501-9EEF-452F-B4B7-E06CDF855914}" srcId="{5DB9EF47-7667-4D71-9FE2-FF938CAB3ADC}" destId="{FFC02BCC-FF19-49A7-9FB5-B9AE026430E8}" srcOrd="0" destOrd="0" parTransId="{3C082CAF-2B53-4B64-9609-C9C25CB38440}" sibTransId="{6EF6AB93-31A2-48B8-BF8C-216C45EF08DD}"/>
    <dgm:cxn modelId="{D084E409-26F5-40AE-AC27-B9E32FF48EB5}" srcId="{5DB9EF47-7667-4D71-9FE2-FF938CAB3ADC}" destId="{85F745EC-A557-4F02-A02C-1B64418C636E}" srcOrd="1" destOrd="0" parTransId="{74D851D1-962E-40B5-9696-CF63625D9748}" sibTransId="{B34F23C3-7B07-467C-9D75-B87B65221545}"/>
    <dgm:cxn modelId="{C0E4373A-06D9-43AD-B8A7-576E815016ED}" type="presParOf" srcId="{EB810F67-D7B6-4582-B013-450BECC54FFA}" destId="{EEEFD4BB-A2AC-4509-AB8A-9C998419D5A0}" srcOrd="0" destOrd="0" presId="urn:microsoft.com/office/officeart/2005/8/layout/vList3"/>
    <dgm:cxn modelId="{965619E7-1B5B-4867-926C-807279D3BE7A}" type="presParOf" srcId="{EEEFD4BB-A2AC-4509-AB8A-9C998419D5A0}" destId="{827862C6-35B7-4D1F-B7BF-CD0B9F49D148}" srcOrd="0" destOrd="0" presId="urn:microsoft.com/office/officeart/2005/8/layout/vList3"/>
    <dgm:cxn modelId="{B224AACF-9B2B-4F8A-92DA-9EE747E7EAA1}" type="presParOf" srcId="{EEEFD4BB-A2AC-4509-AB8A-9C998419D5A0}" destId="{4B0AF686-C348-4555-956A-C815EDDE6E06}" srcOrd="1" destOrd="0" presId="urn:microsoft.com/office/officeart/2005/8/layout/vList3"/>
    <dgm:cxn modelId="{C1BABF59-C74A-481A-9256-DB499B16F1D0}" type="presParOf" srcId="{EB810F67-D7B6-4582-B013-450BECC54FFA}" destId="{D90D2166-48A9-4DEA-827A-558271ED18AA}" srcOrd="1" destOrd="0" presId="urn:microsoft.com/office/officeart/2005/8/layout/vList3"/>
    <dgm:cxn modelId="{E04AAC03-A3A9-41B2-824F-64A169927A3E}" type="presParOf" srcId="{EB810F67-D7B6-4582-B013-450BECC54FFA}" destId="{3ADBAA97-91D3-4625-AB7D-734153145EFF}" srcOrd="2" destOrd="0" presId="urn:microsoft.com/office/officeart/2005/8/layout/vList3"/>
    <dgm:cxn modelId="{869CB039-80F2-41FE-BBC1-FB0F1FA97483}" type="presParOf" srcId="{3ADBAA97-91D3-4625-AB7D-734153145EFF}" destId="{D57BADC3-0EA1-4ACA-95D1-5437E88AE4E3}" srcOrd="0" destOrd="0" presId="urn:microsoft.com/office/officeart/2005/8/layout/vList3"/>
    <dgm:cxn modelId="{ABF0647B-7294-4A95-AA60-7F044553B8D8}" type="presParOf" srcId="{3ADBAA97-91D3-4625-AB7D-734153145EFF}" destId="{A45A1B46-4827-4BC0-A8F6-1BD529EDE7BF}" srcOrd="1" destOrd="0" presId="urn:microsoft.com/office/officeart/2005/8/layout/vList3"/>
    <dgm:cxn modelId="{6F0CFDE1-618E-4F09-B3B6-801346879150}" type="presParOf" srcId="{EB810F67-D7B6-4582-B013-450BECC54FFA}" destId="{BFBFF193-9F1F-4058-95CD-13F70D800B47}" srcOrd="3" destOrd="0" presId="urn:microsoft.com/office/officeart/2005/8/layout/vList3"/>
    <dgm:cxn modelId="{8C7C345A-5846-4224-A4A1-D4A0C7561220}" type="presParOf" srcId="{EB810F67-D7B6-4582-B013-450BECC54FFA}" destId="{E4C363AD-2265-44E4-9159-F36D7000C4B7}" srcOrd="4" destOrd="0" presId="urn:microsoft.com/office/officeart/2005/8/layout/vList3"/>
    <dgm:cxn modelId="{7044936D-5404-47CE-975A-DB1EE47A918E}" type="presParOf" srcId="{E4C363AD-2265-44E4-9159-F36D7000C4B7}" destId="{2DC58244-03FE-4E7A-85E1-97774DC4D451}" srcOrd="0" destOrd="0" presId="urn:microsoft.com/office/officeart/2005/8/layout/vList3"/>
    <dgm:cxn modelId="{9EE7D485-49B7-4275-A8BE-C9BC0EDACA04}" type="presParOf" srcId="{E4C363AD-2265-44E4-9159-F36D7000C4B7}" destId="{6B7AA672-F3A1-4448-9DFE-CB110ECCF30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1A4AA0-98E6-4D68-86C0-7F20B0BB335B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B0FE0869-37BC-482E-8E57-3FF0335CB684}">
      <dgm:prSet phldrT="[Текст]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uk-UA" b="1" i="1" dirty="0" smtClean="0">
              <a:solidFill>
                <a:srgbClr val="FF0000"/>
              </a:solidFill>
            </a:rPr>
            <a:t>Учитель </a:t>
          </a:r>
          <a:endParaRPr lang="ru-RU" b="1" i="1" dirty="0">
            <a:solidFill>
              <a:srgbClr val="FF0000"/>
            </a:solidFill>
          </a:endParaRPr>
        </a:p>
      </dgm:t>
    </dgm:pt>
    <dgm:pt modelId="{E4928D5A-4605-49EF-9F98-D001A509288B}" type="parTrans" cxnId="{3D398594-0E4F-4988-8BEE-CEDAE674EDE4}">
      <dgm:prSet/>
      <dgm:spPr/>
      <dgm:t>
        <a:bodyPr/>
        <a:lstStyle/>
        <a:p>
          <a:endParaRPr lang="ru-RU"/>
        </a:p>
      </dgm:t>
    </dgm:pt>
    <dgm:pt modelId="{6CB5A2BE-B9D5-462C-A345-73D5B5D9C8C9}" type="sibTrans" cxnId="{3D398594-0E4F-4988-8BEE-CEDAE674EDE4}">
      <dgm:prSet/>
      <dgm:spPr/>
      <dgm:t>
        <a:bodyPr/>
        <a:lstStyle/>
        <a:p>
          <a:endParaRPr lang="ru-RU"/>
        </a:p>
      </dgm:t>
    </dgm:pt>
    <dgm:pt modelId="{C9ABF6CE-13AA-454C-B8F4-CEE0845A53BC}">
      <dgm:prSet phldrT="[Текст]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uk-UA" b="1" i="1" dirty="0" smtClean="0">
              <a:solidFill>
                <a:srgbClr val="FF0000"/>
              </a:solidFill>
            </a:rPr>
            <a:t>Учні </a:t>
          </a:r>
          <a:endParaRPr lang="ru-RU" b="1" i="1" dirty="0">
            <a:solidFill>
              <a:srgbClr val="FF0000"/>
            </a:solidFill>
          </a:endParaRPr>
        </a:p>
      </dgm:t>
    </dgm:pt>
    <dgm:pt modelId="{1BF62C15-F95A-460F-B6C0-26C388365C10}" type="parTrans" cxnId="{605BB1A4-53D4-47E2-B09C-92A087409CD6}">
      <dgm:prSet/>
      <dgm:spPr/>
      <dgm:t>
        <a:bodyPr/>
        <a:lstStyle/>
        <a:p>
          <a:endParaRPr lang="ru-RU"/>
        </a:p>
      </dgm:t>
    </dgm:pt>
    <dgm:pt modelId="{1F020619-C46A-40B7-ABF2-3006798628B4}" type="sibTrans" cxnId="{605BB1A4-53D4-47E2-B09C-92A087409CD6}">
      <dgm:prSet/>
      <dgm:spPr/>
      <dgm:t>
        <a:bodyPr/>
        <a:lstStyle/>
        <a:p>
          <a:endParaRPr lang="ru-RU"/>
        </a:p>
      </dgm:t>
    </dgm:pt>
    <dgm:pt modelId="{97094B61-7A2C-4573-AFCC-F37EFD6C99DF}">
      <dgm:prSet phldrT="[Текст]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uk-UA" b="1" i="1" dirty="0" err="1" smtClean="0">
              <a:solidFill>
                <a:srgbClr val="FF0000"/>
              </a:solidFill>
            </a:rPr>
            <a:t>Батки</a:t>
          </a:r>
          <a:endParaRPr lang="ru-RU" b="1" i="1" dirty="0">
            <a:solidFill>
              <a:srgbClr val="FF0000"/>
            </a:solidFill>
          </a:endParaRPr>
        </a:p>
      </dgm:t>
    </dgm:pt>
    <dgm:pt modelId="{132440B9-A4D0-412D-9C0B-DF290E51967D}" type="parTrans" cxnId="{E85B908D-98B3-4FBB-9B24-55AD37600DA4}">
      <dgm:prSet/>
      <dgm:spPr/>
      <dgm:t>
        <a:bodyPr/>
        <a:lstStyle/>
        <a:p>
          <a:endParaRPr lang="ru-RU"/>
        </a:p>
      </dgm:t>
    </dgm:pt>
    <dgm:pt modelId="{9ECC4690-9C3A-4C2F-95CD-55B57B44486F}" type="sibTrans" cxnId="{E85B908D-98B3-4FBB-9B24-55AD37600DA4}">
      <dgm:prSet/>
      <dgm:spPr/>
      <dgm:t>
        <a:bodyPr/>
        <a:lstStyle/>
        <a:p>
          <a:endParaRPr lang="ru-RU"/>
        </a:p>
      </dgm:t>
    </dgm:pt>
    <dgm:pt modelId="{E0C2422F-1861-49C3-9513-8DD24CBA24BD}" type="pres">
      <dgm:prSet presAssocID="{AA1A4AA0-98E6-4D68-86C0-7F20B0BB335B}" presName="compositeShape" presStyleCnt="0">
        <dgm:presLayoutVars>
          <dgm:dir/>
          <dgm:resizeHandles/>
        </dgm:presLayoutVars>
      </dgm:prSet>
      <dgm:spPr/>
    </dgm:pt>
    <dgm:pt modelId="{6E8C03BD-84AE-4283-AD69-07950473E493}" type="pres">
      <dgm:prSet presAssocID="{AA1A4AA0-98E6-4D68-86C0-7F20B0BB335B}" presName="pyramid" presStyleLbl="node1" presStyleIdx="0" presStyleCnt="1"/>
      <dgm:spPr/>
    </dgm:pt>
    <dgm:pt modelId="{B556C30E-7312-40BF-A7FE-5CC0044270DC}" type="pres">
      <dgm:prSet presAssocID="{AA1A4AA0-98E6-4D68-86C0-7F20B0BB335B}" presName="theList" presStyleCnt="0"/>
      <dgm:spPr/>
    </dgm:pt>
    <dgm:pt modelId="{C51DCE2D-33CA-473C-B448-83B63B28EBA3}" type="pres">
      <dgm:prSet presAssocID="{B0FE0869-37BC-482E-8E57-3FF0335CB684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90C729-BB69-49EE-A2FB-AEB2830C8D40}" type="pres">
      <dgm:prSet presAssocID="{B0FE0869-37BC-482E-8E57-3FF0335CB684}" presName="aSpace" presStyleCnt="0"/>
      <dgm:spPr/>
    </dgm:pt>
    <dgm:pt modelId="{256E6749-0D58-4795-B174-D54364891426}" type="pres">
      <dgm:prSet presAssocID="{C9ABF6CE-13AA-454C-B8F4-CEE0845A53BC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BFF480-2B83-4E47-858F-8B90D744E0C9}" type="pres">
      <dgm:prSet presAssocID="{C9ABF6CE-13AA-454C-B8F4-CEE0845A53BC}" presName="aSpace" presStyleCnt="0"/>
      <dgm:spPr/>
    </dgm:pt>
    <dgm:pt modelId="{394EEF4A-4E95-4AB7-A547-86C332D03749}" type="pres">
      <dgm:prSet presAssocID="{97094B61-7A2C-4573-AFCC-F37EFD6C99DF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E072E5-9F22-4A6C-ACFA-6F02D781F45D}" type="pres">
      <dgm:prSet presAssocID="{97094B61-7A2C-4573-AFCC-F37EFD6C99DF}" presName="aSpace" presStyleCnt="0"/>
      <dgm:spPr/>
    </dgm:pt>
  </dgm:ptLst>
  <dgm:cxnLst>
    <dgm:cxn modelId="{B64B07BA-3EE6-410B-9DB7-36E965880AC8}" type="presOf" srcId="{B0FE0869-37BC-482E-8E57-3FF0335CB684}" destId="{C51DCE2D-33CA-473C-B448-83B63B28EBA3}" srcOrd="0" destOrd="0" presId="urn:microsoft.com/office/officeart/2005/8/layout/pyramid2"/>
    <dgm:cxn modelId="{B3E3FD4D-8AD2-4E13-8871-05EDD17BECBA}" type="presOf" srcId="{C9ABF6CE-13AA-454C-B8F4-CEE0845A53BC}" destId="{256E6749-0D58-4795-B174-D54364891426}" srcOrd="0" destOrd="0" presId="urn:microsoft.com/office/officeart/2005/8/layout/pyramid2"/>
    <dgm:cxn modelId="{605BB1A4-53D4-47E2-B09C-92A087409CD6}" srcId="{AA1A4AA0-98E6-4D68-86C0-7F20B0BB335B}" destId="{C9ABF6CE-13AA-454C-B8F4-CEE0845A53BC}" srcOrd="1" destOrd="0" parTransId="{1BF62C15-F95A-460F-B6C0-26C388365C10}" sibTransId="{1F020619-C46A-40B7-ABF2-3006798628B4}"/>
    <dgm:cxn modelId="{3D398594-0E4F-4988-8BEE-CEDAE674EDE4}" srcId="{AA1A4AA0-98E6-4D68-86C0-7F20B0BB335B}" destId="{B0FE0869-37BC-482E-8E57-3FF0335CB684}" srcOrd="0" destOrd="0" parTransId="{E4928D5A-4605-49EF-9F98-D001A509288B}" sibTransId="{6CB5A2BE-B9D5-462C-A345-73D5B5D9C8C9}"/>
    <dgm:cxn modelId="{D15335FF-9156-481F-9307-2BFF6FBE2C95}" type="presOf" srcId="{AA1A4AA0-98E6-4D68-86C0-7F20B0BB335B}" destId="{E0C2422F-1861-49C3-9513-8DD24CBA24BD}" srcOrd="0" destOrd="0" presId="urn:microsoft.com/office/officeart/2005/8/layout/pyramid2"/>
    <dgm:cxn modelId="{9B31DC18-EDA0-42FE-B842-EFC156617239}" type="presOf" srcId="{97094B61-7A2C-4573-AFCC-F37EFD6C99DF}" destId="{394EEF4A-4E95-4AB7-A547-86C332D03749}" srcOrd="0" destOrd="0" presId="urn:microsoft.com/office/officeart/2005/8/layout/pyramid2"/>
    <dgm:cxn modelId="{E85B908D-98B3-4FBB-9B24-55AD37600DA4}" srcId="{AA1A4AA0-98E6-4D68-86C0-7F20B0BB335B}" destId="{97094B61-7A2C-4573-AFCC-F37EFD6C99DF}" srcOrd="2" destOrd="0" parTransId="{132440B9-A4D0-412D-9C0B-DF290E51967D}" sibTransId="{9ECC4690-9C3A-4C2F-95CD-55B57B44486F}"/>
    <dgm:cxn modelId="{0D0E41F5-2A0F-4A6E-8C33-2AD2D6D9B274}" type="presParOf" srcId="{E0C2422F-1861-49C3-9513-8DD24CBA24BD}" destId="{6E8C03BD-84AE-4283-AD69-07950473E493}" srcOrd="0" destOrd="0" presId="urn:microsoft.com/office/officeart/2005/8/layout/pyramid2"/>
    <dgm:cxn modelId="{A746EB8B-9B01-44AF-BE99-F507FEF055B0}" type="presParOf" srcId="{E0C2422F-1861-49C3-9513-8DD24CBA24BD}" destId="{B556C30E-7312-40BF-A7FE-5CC0044270DC}" srcOrd="1" destOrd="0" presId="urn:microsoft.com/office/officeart/2005/8/layout/pyramid2"/>
    <dgm:cxn modelId="{C12AC732-4F89-4B78-B42D-512BE1D1E1A7}" type="presParOf" srcId="{B556C30E-7312-40BF-A7FE-5CC0044270DC}" destId="{C51DCE2D-33CA-473C-B448-83B63B28EBA3}" srcOrd="0" destOrd="0" presId="urn:microsoft.com/office/officeart/2005/8/layout/pyramid2"/>
    <dgm:cxn modelId="{DE9BF3AE-3220-4F13-8754-AA078AD29DE4}" type="presParOf" srcId="{B556C30E-7312-40BF-A7FE-5CC0044270DC}" destId="{DB90C729-BB69-49EE-A2FB-AEB2830C8D40}" srcOrd="1" destOrd="0" presId="urn:microsoft.com/office/officeart/2005/8/layout/pyramid2"/>
    <dgm:cxn modelId="{703C9D42-75EC-4D88-A68E-25C872F528D8}" type="presParOf" srcId="{B556C30E-7312-40BF-A7FE-5CC0044270DC}" destId="{256E6749-0D58-4795-B174-D54364891426}" srcOrd="2" destOrd="0" presId="urn:microsoft.com/office/officeart/2005/8/layout/pyramid2"/>
    <dgm:cxn modelId="{29D6FD32-28CE-4A27-9AEE-A4B1020296A1}" type="presParOf" srcId="{B556C30E-7312-40BF-A7FE-5CC0044270DC}" destId="{DABFF480-2B83-4E47-858F-8B90D744E0C9}" srcOrd="3" destOrd="0" presId="urn:microsoft.com/office/officeart/2005/8/layout/pyramid2"/>
    <dgm:cxn modelId="{BD8B6751-1708-4565-8FF0-E6CABD9DB35A}" type="presParOf" srcId="{B556C30E-7312-40BF-A7FE-5CC0044270DC}" destId="{394EEF4A-4E95-4AB7-A547-86C332D03749}" srcOrd="4" destOrd="0" presId="urn:microsoft.com/office/officeart/2005/8/layout/pyramid2"/>
    <dgm:cxn modelId="{71B38F5F-C094-49BC-B5C1-D55652807673}" type="presParOf" srcId="{B556C30E-7312-40BF-A7FE-5CC0044270DC}" destId="{BCE072E5-9F22-4A6C-ACFA-6F02D781F45D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B0AF686-C348-4555-956A-C815EDDE6E06}">
      <dsp:nvSpPr>
        <dsp:cNvPr id="0" name=""/>
        <dsp:cNvSpPr/>
      </dsp:nvSpPr>
      <dsp:spPr>
        <a:xfrm rot="10800000">
          <a:off x="1764952" y="1147"/>
          <a:ext cx="6080760" cy="93333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1573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/>
            <a:t>Використання дидактичних ігор,рольових,ділових навчальних, </a:t>
          </a:r>
          <a:r>
            <a:rPr lang="uk-UA" sz="1800" b="1" i="1" kern="1200" dirty="0" err="1" smtClean="0"/>
            <a:t>комп</a:t>
          </a:r>
          <a:r>
            <a:rPr lang="uk-UA" sz="1800" b="1" i="1" kern="1200" dirty="0" smtClean="0"/>
            <a:t>*</a:t>
          </a:r>
          <a:r>
            <a:rPr lang="uk-UA" sz="1800" b="1" i="1" kern="1200" dirty="0" err="1" smtClean="0"/>
            <a:t>ютерних</a:t>
          </a:r>
          <a:r>
            <a:rPr lang="uk-UA" sz="1800" b="1" i="1" kern="1200" dirty="0" smtClean="0"/>
            <a:t> ділових ігор. </a:t>
          </a:r>
          <a:r>
            <a:rPr lang="uk-UA" sz="1800" b="1" i="1" kern="1200" dirty="0" err="1" smtClean="0"/>
            <a:t>“Перевтілення</a:t>
          </a:r>
          <a:r>
            <a:rPr lang="uk-UA" sz="1800" b="1" i="1" kern="1200" dirty="0" smtClean="0"/>
            <a:t> ”,” Чарівний мішечок ”,” Салат із казок ”..</a:t>
          </a:r>
        </a:p>
      </dsp:txBody>
      <dsp:txXfrm rot="10800000">
        <a:off x="1764952" y="1147"/>
        <a:ext cx="6080760" cy="933330"/>
      </dsp:txXfrm>
    </dsp:sp>
    <dsp:sp modelId="{827862C6-35B7-4D1F-B7BF-CD0B9F49D148}">
      <dsp:nvSpPr>
        <dsp:cNvPr id="0" name=""/>
        <dsp:cNvSpPr/>
      </dsp:nvSpPr>
      <dsp:spPr>
        <a:xfrm>
          <a:off x="1298287" y="1147"/>
          <a:ext cx="933330" cy="93333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5A1B46-4827-4BC0-A8F6-1BD529EDE7BF}">
      <dsp:nvSpPr>
        <dsp:cNvPr id="0" name=""/>
        <dsp:cNvSpPr/>
      </dsp:nvSpPr>
      <dsp:spPr>
        <a:xfrm rot="10800000">
          <a:off x="1764952" y="1213084"/>
          <a:ext cx="6080760" cy="121209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1573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/>
            <a:t>Допомагає досвід , який збільшився за 5 років. У використанні інтерактивних технологій,створення презентацій,тестів,анкет,робота на </a:t>
          </a:r>
          <a:r>
            <a:rPr lang="uk-UA" sz="1800" b="1" i="1" kern="1200" dirty="0" err="1" smtClean="0"/>
            <a:t>онлайн</a:t>
          </a:r>
          <a:r>
            <a:rPr lang="uk-UA" sz="1800" b="1" i="1" kern="1200" dirty="0" smtClean="0"/>
            <a:t> платформах,використання </a:t>
          </a:r>
          <a:r>
            <a:rPr lang="uk-UA" sz="1800" b="1" i="1" kern="1200" dirty="0" err="1" smtClean="0"/>
            <a:t>онлайн</a:t>
          </a:r>
          <a:r>
            <a:rPr lang="uk-UA" sz="1800" b="1" i="1" kern="1200" dirty="0" smtClean="0"/>
            <a:t> ігор і. т.д.</a:t>
          </a:r>
          <a:endParaRPr lang="ru-RU" sz="1800" b="1" i="1" kern="1200" dirty="0"/>
        </a:p>
      </dsp:txBody>
      <dsp:txXfrm rot="10800000">
        <a:off x="1764952" y="1213084"/>
        <a:ext cx="6080760" cy="1212098"/>
      </dsp:txXfrm>
    </dsp:sp>
    <dsp:sp modelId="{D57BADC3-0EA1-4ACA-95D1-5437E88AE4E3}">
      <dsp:nvSpPr>
        <dsp:cNvPr id="0" name=""/>
        <dsp:cNvSpPr/>
      </dsp:nvSpPr>
      <dsp:spPr>
        <a:xfrm>
          <a:off x="1298287" y="1352468"/>
          <a:ext cx="933330" cy="93333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7AA672-F3A1-4448-9DFE-CB110ECCF300}">
      <dsp:nvSpPr>
        <dsp:cNvPr id="0" name=""/>
        <dsp:cNvSpPr/>
      </dsp:nvSpPr>
      <dsp:spPr>
        <a:xfrm rot="10800000">
          <a:off x="1764952" y="2703788"/>
          <a:ext cx="6080760" cy="115269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1573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1" kern="1200" dirty="0" smtClean="0"/>
            <a:t>Змістове наповнення освітнього середовища сприяє проведенню ефективних і цікавих </a:t>
          </a:r>
          <a:r>
            <a:rPr lang="uk-UA" sz="1600" b="1" i="1" kern="1200" dirty="0" err="1" smtClean="0"/>
            <a:t>уроків.Це</a:t>
          </a:r>
          <a:r>
            <a:rPr lang="uk-UA" sz="1600" b="1" i="1" kern="1200" dirty="0" smtClean="0"/>
            <a:t> мультимедійні засоби,цеглинки </a:t>
          </a:r>
          <a:r>
            <a:rPr lang="en-US" sz="1600" b="1" i="1" kern="1200" dirty="0" smtClean="0"/>
            <a:t>LEGO</a:t>
          </a:r>
          <a:r>
            <a:rPr lang="uk-UA" sz="1600" b="1" i="1" kern="1200" dirty="0" smtClean="0"/>
            <a:t>,карти,мікроскоп,розвивальні ігри,ляльковий театр,</a:t>
          </a:r>
          <a:r>
            <a:rPr lang="en-US" sz="1600" b="1" i="1" kern="1200" dirty="0" smtClean="0"/>
            <a:t>Lego System</a:t>
          </a:r>
          <a:r>
            <a:rPr lang="uk-UA" sz="1600" b="1" i="1" kern="1200" dirty="0" smtClean="0"/>
            <a:t>.</a:t>
          </a:r>
        </a:p>
      </dsp:txBody>
      <dsp:txXfrm rot="10800000">
        <a:off x="1764952" y="2703788"/>
        <a:ext cx="6080760" cy="1152691"/>
      </dsp:txXfrm>
    </dsp:sp>
    <dsp:sp modelId="{2DC58244-03FE-4E7A-85E1-97774DC4D451}">
      <dsp:nvSpPr>
        <dsp:cNvPr id="0" name=""/>
        <dsp:cNvSpPr/>
      </dsp:nvSpPr>
      <dsp:spPr>
        <a:xfrm>
          <a:off x="1298287" y="2813469"/>
          <a:ext cx="933330" cy="93333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E8C03BD-84AE-4283-AD69-07950473E493}">
      <dsp:nvSpPr>
        <dsp:cNvPr id="0" name=""/>
        <dsp:cNvSpPr/>
      </dsp:nvSpPr>
      <dsp:spPr>
        <a:xfrm>
          <a:off x="952889" y="0"/>
          <a:ext cx="1857388" cy="185738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1DCE2D-33CA-473C-B448-83B63B28EBA3}">
      <dsp:nvSpPr>
        <dsp:cNvPr id="0" name=""/>
        <dsp:cNvSpPr/>
      </dsp:nvSpPr>
      <dsp:spPr>
        <a:xfrm>
          <a:off x="1881583" y="186736"/>
          <a:ext cx="1207302" cy="439678"/>
        </a:xfrm>
        <a:prstGeom prst="roundRect">
          <a:avLst/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solidFill>
                <a:srgbClr val="FF0000"/>
              </a:solidFill>
            </a:rPr>
            <a:t>Учитель </a:t>
          </a:r>
          <a:endParaRPr lang="ru-RU" sz="1800" b="1" i="1" kern="1200" dirty="0">
            <a:solidFill>
              <a:srgbClr val="FF0000"/>
            </a:solidFill>
          </a:endParaRPr>
        </a:p>
      </dsp:txBody>
      <dsp:txXfrm>
        <a:off x="1881583" y="186736"/>
        <a:ext cx="1207302" cy="439678"/>
      </dsp:txXfrm>
    </dsp:sp>
    <dsp:sp modelId="{256E6749-0D58-4795-B174-D54364891426}">
      <dsp:nvSpPr>
        <dsp:cNvPr id="0" name=""/>
        <dsp:cNvSpPr/>
      </dsp:nvSpPr>
      <dsp:spPr>
        <a:xfrm>
          <a:off x="1881583" y="681374"/>
          <a:ext cx="1207302" cy="439678"/>
        </a:xfrm>
        <a:prstGeom prst="roundRect">
          <a:avLst/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solidFill>
                <a:srgbClr val="FF0000"/>
              </a:solidFill>
            </a:rPr>
            <a:t>Учні </a:t>
          </a:r>
          <a:endParaRPr lang="ru-RU" sz="1800" b="1" i="1" kern="1200" dirty="0">
            <a:solidFill>
              <a:srgbClr val="FF0000"/>
            </a:solidFill>
          </a:endParaRPr>
        </a:p>
      </dsp:txBody>
      <dsp:txXfrm>
        <a:off x="1881583" y="681374"/>
        <a:ext cx="1207302" cy="439678"/>
      </dsp:txXfrm>
    </dsp:sp>
    <dsp:sp modelId="{394EEF4A-4E95-4AB7-A547-86C332D03749}">
      <dsp:nvSpPr>
        <dsp:cNvPr id="0" name=""/>
        <dsp:cNvSpPr/>
      </dsp:nvSpPr>
      <dsp:spPr>
        <a:xfrm>
          <a:off x="1881583" y="1176013"/>
          <a:ext cx="1207302" cy="439678"/>
        </a:xfrm>
        <a:prstGeom prst="roundRect">
          <a:avLst/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err="1" smtClean="0">
              <a:solidFill>
                <a:srgbClr val="FF0000"/>
              </a:solidFill>
            </a:rPr>
            <a:t>Батки</a:t>
          </a:r>
          <a:endParaRPr lang="ru-RU" sz="1800" b="1" i="1" kern="1200" dirty="0">
            <a:solidFill>
              <a:srgbClr val="FF0000"/>
            </a:solidFill>
          </a:endParaRPr>
        </a:p>
      </dsp:txBody>
      <dsp:txXfrm>
        <a:off x="1881583" y="1176013"/>
        <a:ext cx="1207302" cy="4396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9063B-FF86-4F32-8828-AC8FEABB77E6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FB792-0327-4AEB-BE13-D12F7C63DD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9063B-FF86-4F32-8828-AC8FEABB77E6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FB792-0327-4AEB-BE13-D12F7C63DD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9063B-FF86-4F32-8828-AC8FEABB77E6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FB792-0327-4AEB-BE13-D12F7C63DD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9063B-FF86-4F32-8828-AC8FEABB77E6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FB792-0327-4AEB-BE13-D12F7C63DD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9063B-FF86-4F32-8828-AC8FEABB77E6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FB792-0327-4AEB-BE13-D12F7C63DD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9063B-FF86-4F32-8828-AC8FEABB77E6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FB792-0327-4AEB-BE13-D12F7C63DD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9063B-FF86-4F32-8828-AC8FEABB77E6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FB792-0327-4AEB-BE13-D12F7C63DD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9063B-FF86-4F32-8828-AC8FEABB77E6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FB792-0327-4AEB-BE13-D12F7C63DD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9063B-FF86-4F32-8828-AC8FEABB77E6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FB792-0327-4AEB-BE13-D12F7C63DD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9063B-FF86-4F32-8828-AC8FEABB77E6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FB792-0327-4AEB-BE13-D12F7C63DD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9063B-FF86-4F32-8828-AC8FEABB77E6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FB792-0327-4AEB-BE13-D12F7C63DD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9063B-FF86-4F32-8828-AC8FEABB77E6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FB792-0327-4AEB-BE13-D12F7C63DDA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trips dir="r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9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22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</p:spPr>
        <p:txBody>
          <a:bodyPr>
            <a:normAutofit fontScale="90000"/>
          </a:bodyPr>
          <a:lstStyle/>
          <a:p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3600" dirty="0" err="1" smtClean="0"/>
              <a:t>Слюсаренко</a:t>
            </a:r>
            <a:r>
              <a:rPr lang="uk-UA" sz="3600" dirty="0" smtClean="0"/>
              <a:t> Юлія Віталіївна</a:t>
            </a:r>
            <a:br>
              <a:rPr lang="uk-UA" sz="3600" dirty="0" smtClean="0"/>
            </a:br>
            <a:r>
              <a:rPr lang="uk-UA" sz="3600" dirty="0" smtClean="0"/>
              <a:t>Вчитель початкових класів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0" y="1142984"/>
            <a:ext cx="9144000" cy="5715016"/>
          </a:xfrm>
        </p:spPr>
        <p:txBody>
          <a:bodyPr>
            <a:normAutofit fontScale="92500" lnSpcReduction="20000"/>
          </a:bodyPr>
          <a:lstStyle/>
          <a:p>
            <a:r>
              <a:rPr lang="uk-UA" sz="2400" dirty="0" smtClean="0"/>
              <a:t>Я для дітей – партнер,наставник.</a:t>
            </a:r>
          </a:p>
          <a:p>
            <a:r>
              <a:rPr lang="uk-UA" sz="2400" dirty="0" smtClean="0"/>
              <a:t>Я для колег – друг,порадник</a:t>
            </a:r>
          </a:p>
          <a:p>
            <a:r>
              <a:rPr lang="uk-UA" sz="2400" dirty="0" smtClean="0"/>
              <a:t>Я для родини – підтримка,опора.</a:t>
            </a:r>
          </a:p>
          <a:p>
            <a:pPr>
              <a:buNone/>
            </a:pP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Місія</a:t>
            </a:r>
            <a:r>
              <a:rPr lang="uk-UA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sz="2400" dirty="0" smtClean="0">
                <a:solidFill>
                  <a:srgbClr val="FF0000"/>
                </a:solidFill>
              </a:rPr>
              <a:t>– </a:t>
            </a:r>
            <a:r>
              <a:rPr lang="uk-UA" sz="2000" b="1" i="1" dirty="0" smtClean="0">
                <a:solidFill>
                  <a:srgbClr val="FF0000"/>
                </a:solidFill>
              </a:rPr>
              <a:t>навчити дітей бути гнучкими у змінах,</a:t>
            </a:r>
            <a:r>
              <a:rPr lang="ru-RU" sz="2000" b="1" i="1" dirty="0" smtClean="0">
                <a:solidFill>
                  <a:srgbClr val="FF0000"/>
                </a:solidFill>
              </a:rPr>
              <a:t>легко </a:t>
            </a:r>
          </a:p>
          <a:p>
            <a:pPr>
              <a:buNone/>
            </a:pPr>
            <a:r>
              <a:rPr lang="uk-UA" sz="2000" b="1" i="1" dirty="0">
                <a:solidFill>
                  <a:srgbClr val="FF0000"/>
                </a:solidFill>
              </a:rPr>
              <a:t>а</a:t>
            </a:r>
            <a:r>
              <a:rPr lang="uk-UA" sz="2000" b="1" i="1" dirty="0" smtClean="0">
                <a:solidFill>
                  <a:srgbClr val="FF0000"/>
                </a:solidFill>
              </a:rPr>
              <a:t>даптуватися і вміти навчатися впродовж </a:t>
            </a:r>
            <a:r>
              <a:rPr lang="uk-UA" sz="2000" b="1" i="1" smtClean="0">
                <a:solidFill>
                  <a:srgbClr val="FF0000"/>
                </a:solidFill>
              </a:rPr>
              <a:t>всього </a:t>
            </a:r>
            <a:r>
              <a:rPr lang="uk-UA" sz="2000" b="1" i="1" smtClean="0">
                <a:solidFill>
                  <a:srgbClr val="FF0000"/>
                </a:solidFill>
              </a:rPr>
              <a:t>життя</a:t>
            </a:r>
            <a:r>
              <a:rPr lang="uk-UA" sz="2000" b="1" i="1" smtClean="0">
                <a:solidFill>
                  <a:srgbClr val="FF0000"/>
                </a:solidFill>
              </a:rPr>
              <a:t>.</a:t>
            </a:r>
            <a:endParaRPr lang="uk-UA" sz="2000" b="1" i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uk-UA" sz="2000" b="1" i="1" dirty="0" smtClean="0">
                <a:solidFill>
                  <a:srgbClr val="FF0000"/>
                </a:solidFill>
              </a:rPr>
              <a:t> Бути справжніми патріотами своєї держави.</a:t>
            </a:r>
          </a:p>
          <a:p>
            <a:pPr>
              <a:buNone/>
            </a:pPr>
            <a:r>
              <a:rPr lang="uk-UA" sz="2400" b="1" dirty="0" err="1" smtClean="0">
                <a:solidFill>
                  <a:schemeClr val="accent1">
                    <a:lumMod val="50000"/>
                  </a:schemeClr>
                </a:solidFill>
              </a:rPr>
              <a:t>Візія</a:t>
            </a:r>
            <a:r>
              <a:rPr lang="uk-UA" sz="2400" b="1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uk-UA" sz="2400" b="1" dirty="0" smtClean="0">
                <a:solidFill>
                  <a:srgbClr val="FF0000"/>
                </a:solidFill>
              </a:rPr>
              <a:t>– </a:t>
            </a:r>
            <a:r>
              <a:rPr lang="uk-UA" sz="2000" b="1" i="1" dirty="0" smtClean="0">
                <a:solidFill>
                  <a:srgbClr val="FF0000"/>
                </a:solidFill>
              </a:rPr>
              <a:t>ставити цілі</a:t>
            </a:r>
            <a:r>
              <a:rPr lang="uk-UA" sz="2000" b="1" dirty="0" smtClean="0">
                <a:solidFill>
                  <a:srgbClr val="FF0000"/>
                </a:solidFill>
              </a:rPr>
              <a:t> </a:t>
            </a:r>
            <a:r>
              <a:rPr lang="uk-UA" sz="2000" b="1" i="1" dirty="0" smtClean="0">
                <a:solidFill>
                  <a:srgbClr val="FF0000"/>
                </a:solidFill>
              </a:rPr>
              <a:t>і орієнтири для подальшого</a:t>
            </a:r>
          </a:p>
          <a:p>
            <a:pPr>
              <a:buNone/>
            </a:pPr>
            <a:r>
              <a:rPr lang="uk-UA" sz="2000" b="1" i="1" dirty="0" smtClean="0">
                <a:solidFill>
                  <a:srgbClr val="FF0000"/>
                </a:solidFill>
              </a:rPr>
              <a:t>саморозвитку,також навчання протягом життя,розвиток критичного </a:t>
            </a:r>
            <a:r>
              <a:rPr lang="uk-UA" sz="2000" b="1" i="1" dirty="0" err="1" smtClean="0">
                <a:solidFill>
                  <a:srgbClr val="FF0000"/>
                </a:solidFill>
              </a:rPr>
              <a:t>критичного</a:t>
            </a:r>
            <a:r>
              <a:rPr lang="uk-UA" sz="2000" b="1" i="1" dirty="0" smtClean="0">
                <a:solidFill>
                  <a:srgbClr val="FF0000"/>
                </a:solidFill>
              </a:rPr>
              <a:t> мислення.</a:t>
            </a:r>
          </a:p>
          <a:p>
            <a:pPr>
              <a:buNone/>
            </a:pPr>
            <a:r>
              <a:rPr lang="uk-UA" sz="2400" b="1" i="1" dirty="0" smtClean="0"/>
              <a:t>За 5 років : освоїла “НУШ”,навчилася працювати на </a:t>
            </a:r>
            <a:r>
              <a:rPr lang="uk-UA" sz="2400" b="1" i="1" dirty="0" err="1" smtClean="0"/>
              <a:t>онлайн</a:t>
            </a:r>
            <a:r>
              <a:rPr lang="uk-UA" sz="2400" b="1" i="1" dirty="0" smtClean="0"/>
              <a:t> платформах у дистанційному і змішаному форматі.</a:t>
            </a:r>
          </a:p>
          <a:p>
            <a:pPr>
              <a:buNone/>
            </a:pPr>
            <a:r>
              <a:rPr lang="uk-UA" sz="2400" b="1" i="1" dirty="0" smtClean="0"/>
              <a:t>Створювати і працювати з інтерактивними вправами. Досліджувати з дітьми і проектувати. Бути готовою до викликів ще </a:t>
            </a:r>
            <a:r>
              <a:rPr lang="uk-UA" sz="2400" b="1" i="1" dirty="0" err="1" smtClean="0"/>
              <a:t>“вчора”</a:t>
            </a:r>
            <a:r>
              <a:rPr lang="uk-UA" sz="2400" b="1" i="1" dirty="0" smtClean="0"/>
              <a:t>.</a:t>
            </a:r>
          </a:p>
          <a:p>
            <a:pPr>
              <a:buNone/>
            </a:pPr>
            <a:endParaRPr lang="uk-UA" sz="2400" b="1" i="1" dirty="0"/>
          </a:p>
          <a:p>
            <a:pPr>
              <a:buNone/>
            </a:pPr>
            <a:endParaRPr lang="uk-UA" sz="2400" b="1" i="1" dirty="0" smtClean="0"/>
          </a:p>
          <a:p>
            <a:pPr>
              <a:buNone/>
            </a:pPr>
            <a:r>
              <a:rPr lang="uk-UA" sz="2400" b="1" i="1" dirty="0" smtClean="0"/>
              <a:t> </a:t>
            </a:r>
          </a:p>
          <a:p>
            <a:pPr>
              <a:buNone/>
            </a:pPr>
            <a:endParaRPr lang="uk-UA" sz="2400" b="1" i="1" dirty="0"/>
          </a:p>
          <a:p>
            <a:pPr>
              <a:buNone/>
            </a:pPr>
            <a:endParaRPr lang="uk-UA" sz="2400" b="1" i="1" dirty="0" smtClean="0"/>
          </a:p>
          <a:p>
            <a:pPr>
              <a:buNone/>
            </a:pPr>
            <a:endParaRPr lang="uk-UA" sz="2000" b="1" i="1" dirty="0" smtClean="0">
              <a:solidFill>
                <a:srgbClr val="FF0000"/>
              </a:solidFill>
            </a:endParaRPr>
          </a:p>
        </p:txBody>
      </p:sp>
      <p:pic>
        <p:nvPicPr>
          <p:cNvPr id="5" name="Рисунок 4" descr="IMG-527a611ab0eefa5c9ce08677fa43ddfc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15140" y="1285860"/>
            <a:ext cx="2042449" cy="2643206"/>
          </a:xfrm>
          <a:prstGeom prst="rect">
            <a:avLst/>
          </a:prstGeom>
        </p:spPr>
      </p:pic>
      <p:pic>
        <p:nvPicPr>
          <p:cNvPr id="7" name="Рисунок 6" descr="IMG_20230221_1106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7787" y="5214974"/>
            <a:ext cx="3056213" cy="1714488"/>
          </a:xfrm>
          <a:prstGeom prst="rect">
            <a:avLst/>
          </a:prstGeom>
        </p:spPr>
      </p:pic>
      <p:pic>
        <p:nvPicPr>
          <p:cNvPr id="8" name="Рисунок 7" descr="IMG_20220216_0830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5072074"/>
            <a:ext cx="1571636" cy="1785926"/>
          </a:xfrm>
          <a:prstGeom prst="rect">
            <a:avLst/>
          </a:prstGeom>
        </p:spPr>
      </p:pic>
      <p:pic>
        <p:nvPicPr>
          <p:cNvPr id="9" name="Рисунок 8" descr="IMG_20220222_0832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3240" y="5214950"/>
            <a:ext cx="1357322" cy="1643050"/>
          </a:xfrm>
          <a:prstGeom prst="rect">
            <a:avLst/>
          </a:prstGeom>
        </p:spPr>
      </p:pic>
      <p:pic>
        <p:nvPicPr>
          <p:cNvPr id="10" name="Рисунок 9" descr="IMG_20230221_1106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85918" y="5241720"/>
            <a:ext cx="1357322" cy="1616279"/>
          </a:xfrm>
          <a:prstGeom prst="rect">
            <a:avLst/>
          </a:prstGeo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3108" y="1"/>
            <a:ext cx="7000892" cy="1285859"/>
          </a:xfrm>
        </p:spPr>
        <p:txBody>
          <a:bodyPr>
            <a:noAutofit/>
          </a:bodyPr>
          <a:lstStyle/>
          <a:p>
            <a:pPr algn="r"/>
            <a:r>
              <a:rPr lang="uk-UA" sz="2800" dirty="0" smtClean="0">
                <a:solidFill>
                  <a:srgbClr val="002060"/>
                </a:solidFill>
              </a:rPr>
              <a:t>Мій досвід викладання за 5 </a:t>
            </a:r>
            <a:r>
              <a:rPr lang="uk-UA" sz="2800" dirty="0" err="1" smtClean="0">
                <a:solidFill>
                  <a:srgbClr val="002060"/>
                </a:solidFill>
              </a:rPr>
              <a:t>років.Змістове</a:t>
            </a:r>
            <a:r>
              <a:rPr lang="uk-UA" sz="2800" dirty="0" smtClean="0">
                <a:solidFill>
                  <a:srgbClr val="002060"/>
                </a:solidFill>
              </a:rPr>
              <a:t> наповнення освітнього середовища.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0" y="1500174"/>
            <a:ext cx="8715404" cy="1643074"/>
          </a:xfrm>
        </p:spPr>
        <p:txBody>
          <a:bodyPr>
            <a:normAutofit fontScale="77500" lnSpcReduction="20000"/>
          </a:bodyPr>
          <a:lstStyle/>
          <a:p>
            <a:r>
              <a:rPr lang="uk-UA" sz="4500" dirty="0" smtClean="0">
                <a:solidFill>
                  <a:srgbClr val="FF0000"/>
                </a:solidFill>
              </a:rPr>
              <a:t>Проблемна тема: </a:t>
            </a:r>
            <a:r>
              <a:rPr lang="uk-UA" sz="2600" b="1" i="1" dirty="0" smtClean="0">
                <a:solidFill>
                  <a:schemeClr val="tx1"/>
                </a:solidFill>
              </a:rPr>
              <a:t>“ Застосування ігрових технологій в умовах НУШ.”</a:t>
            </a:r>
            <a:r>
              <a:rPr lang="en-US" sz="2600" b="1" i="1" dirty="0" smtClean="0">
                <a:solidFill>
                  <a:schemeClr val="tx1"/>
                </a:solidFill>
              </a:rPr>
              <a:t> </a:t>
            </a:r>
            <a:r>
              <a:rPr lang="uk-UA" sz="2600" b="1" i="1" dirty="0" err="1" smtClean="0">
                <a:solidFill>
                  <a:schemeClr val="tx1"/>
                </a:solidFill>
              </a:rPr>
              <a:t>Інноваційність</a:t>
            </a:r>
            <a:r>
              <a:rPr lang="uk-UA" sz="2600" b="1" i="1" dirty="0" smtClean="0">
                <a:solidFill>
                  <a:schemeClr val="tx1"/>
                </a:solidFill>
              </a:rPr>
              <a:t> цієї теми  полягає в тісному </a:t>
            </a:r>
            <a:r>
              <a:rPr lang="uk-UA" sz="2600" b="1" i="1" dirty="0" err="1" smtClean="0">
                <a:solidFill>
                  <a:schemeClr val="tx1"/>
                </a:solidFill>
              </a:rPr>
              <a:t>взаємозв</a:t>
            </a:r>
            <a:r>
              <a:rPr lang="uk-UA" sz="2600" b="1" i="1" dirty="0" smtClean="0">
                <a:solidFill>
                  <a:schemeClr val="tx1"/>
                </a:solidFill>
              </a:rPr>
              <a:t>*</a:t>
            </a:r>
            <a:r>
              <a:rPr lang="uk-UA" sz="2600" b="1" i="1" dirty="0" err="1" smtClean="0">
                <a:solidFill>
                  <a:schemeClr val="tx1"/>
                </a:solidFill>
              </a:rPr>
              <a:t>язку</a:t>
            </a:r>
            <a:r>
              <a:rPr lang="uk-UA" sz="2600" b="1" i="1" dirty="0" smtClean="0">
                <a:solidFill>
                  <a:schemeClr val="tx1"/>
                </a:solidFill>
              </a:rPr>
              <a:t> з освітньою,розвивальною і виховною </a:t>
            </a:r>
            <a:r>
              <a:rPr lang="uk-UA" sz="2600" b="1" i="1" dirty="0" err="1" smtClean="0">
                <a:solidFill>
                  <a:schemeClr val="tx1"/>
                </a:solidFill>
              </a:rPr>
              <a:t>функцією.Тому</a:t>
            </a:r>
            <a:r>
              <a:rPr lang="uk-UA" sz="2600" b="1" i="1" dirty="0" smtClean="0">
                <a:solidFill>
                  <a:schemeClr val="tx1"/>
                </a:solidFill>
              </a:rPr>
              <a:t> намагаюся створити на уроках  умови для отримання почуття радості і задоволення від навчання та бажання вчитися.</a:t>
            </a:r>
          </a:p>
          <a:p>
            <a:endParaRPr lang="uk-UA" sz="3600" dirty="0" smtClean="0">
              <a:solidFill>
                <a:schemeClr val="tx1"/>
              </a:solidFill>
            </a:endParaRPr>
          </a:p>
          <a:p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10" name="Рисунок 9" descr="IMG_20211217_1041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2571736" cy="1500174"/>
          </a:xfrm>
          <a:prstGeom prst="rect">
            <a:avLst/>
          </a:prstGeom>
        </p:spPr>
      </p:pic>
      <p:graphicFrame>
        <p:nvGraphicFramePr>
          <p:cNvPr id="12" name="Схема 11"/>
          <p:cNvGraphicFramePr/>
          <p:nvPr/>
        </p:nvGraphicFramePr>
        <p:xfrm>
          <a:off x="0" y="3000372"/>
          <a:ext cx="9144000" cy="3857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7030A0"/>
                </a:solidFill>
              </a:rPr>
              <a:t>Сертифікати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22" name="Подзаголовок 2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algn="l"/>
            <a:r>
              <a:rPr lang="uk-UA" sz="2400" dirty="0" smtClean="0">
                <a:solidFill>
                  <a:schemeClr val="tx2">
                    <a:lumMod val="50000"/>
                  </a:schemeClr>
                </a:solidFill>
              </a:rPr>
              <a:t>За атестаційний період з 2018 по 2023 рр. отримано 14 сертифікатів ( 437 годин (15,75 ЄКТС кредитів)). Найважливішими  й найпродуктивнішими для роботи  вважаю.</a:t>
            </a:r>
          </a:p>
        </p:txBody>
      </p:sp>
      <p:sp>
        <p:nvSpPr>
          <p:cNvPr id="27" name="Содержимое 2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sz="2000" b="1" dirty="0" smtClean="0">
                <a:solidFill>
                  <a:schemeClr val="tx2"/>
                </a:solidFill>
              </a:rPr>
              <a:t>“ Як допомогти дітям вчитися, або Ейдетика в школі. “ 2018р.</a:t>
            </a:r>
          </a:p>
          <a:p>
            <a:r>
              <a:rPr lang="uk-UA" sz="2000" b="1" dirty="0" smtClean="0">
                <a:solidFill>
                  <a:schemeClr val="tx2"/>
                </a:solidFill>
              </a:rPr>
              <a:t> Підготовка вчителя до роботи в умовах НУШ “ 2019р.</a:t>
            </a:r>
          </a:p>
          <a:p>
            <a:pPr>
              <a:buNone/>
            </a:pPr>
            <a:endParaRPr lang="uk-UA" sz="2000" b="1" dirty="0" smtClean="0">
              <a:solidFill>
                <a:schemeClr val="tx2"/>
              </a:solidFill>
            </a:endParaRPr>
          </a:p>
          <a:p>
            <a:r>
              <a:rPr lang="uk-UA" sz="2000" b="1" dirty="0" smtClean="0">
                <a:solidFill>
                  <a:schemeClr val="tx2"/>
                </a:solidFill>
              </a:rPr>
              <a:t>“ Освітні інструменти критичного </a:t>
            </a:r>
            <a:r>
              <a:rPr lang="uk-UA" sz="2000" b="1" dirty="0" err="1" smtClean="0">
                <a:solidFill>
                  <a:schemeClr val="tx2"/>
                </a:solidFill>
              </a:rPr>
              <a:t>мислення.”</a:t>
            </a:r>
            <a:r>
              <a:rPr lang="uk-UA" sz="2000" b="1" dirty="0" smtClean="0">
                <a:solidFill>
                  <a:schemeClr val="tx2"/>
                </a:solidFill>
              </a:rPr>
              <a:t> 2020р.</a:t>
            </a:r>
          </a:p>
          <a:p>
            <a:r>
              <a:rPr lang="uk-UA" sz="2000" b="1" dirty="0" smtClean="0">
                <a:solidFill>
                  <a:schemeClr val="tx2"/>
                </a:solidFill>
              </a:rPr>
              <a:t>“ Курси спеціалізованої </a:t>
            </a:r>
            <a:r>
              <a:rPr lang="uk-UA" sz="2000" b="1" dirty="0" err="1" smtClean="0">
                <a:solidFill>
                  <a:schemeClr val="tx2"/>
                </a:solidFill>
              </a:rPr>
              <a:t>освітньо</a:t>
            </a:r>
            <a:r>
              <a:rPr lang="uk-UA" sz="2000" b="1" dirty="0" smtClean="0">
                <a:solidFill>
                  <a:schemeClr val="tx2"/>
                </a:solidFill>
              </a:rPr>
              <a:t> – професійної підготовки для вчителів початкових класів ЗЗСО, які викладатимуть предмет </a:t>
            </a:r>
            <a:r>
              <a:rPr lang="uk-UA" sz="2000" b="1" dirty="0" err="1" smtClean="0">
                <a:solidFill>
                  <a:schemeClr val="tx2"/>
                </a:solidFill>
              </a:rPr>
              <a:t>“Інформатика.”</a:t>
            </a:r>
            <a:r>
              <a:rPr lang="uk-UA" sz="2000" b="1" dirty="0" smtClean="0">
                <a:solidFill>
                  <a:schemeClr val="tx2"/>
                </a:solidFill>
              </a:rPr>
              <a:t> 2021р.</a:t>
            </a:r>
          </a:p>
          <a:p>
            <a:r>
              <a:rPr lang="uk-UA" sz="2000" b="1" dirty="0" err="1" smtClean="0">
                <a:solidFill>
                  <a:schemeClr val="tx2"/>
                </a:solidFill>
              </a:rPr>
              <a:t>“Особливості</a:t>
            </a:r>
            <a:r>
              <a:rPr lang="uk-UA" sz="2000" b="1" dirty="0" smtClean="0">
                <a:solidFill>
                  <a:schemeClr val="tx2"/>
                </a:solidFill>
              </a:rPr>
              <a:t> організаційного процесу ЗЗСО у військовий </a:t>
            </a:r>
            <a:r>
              <a:rPr lang="uk-UA" sz="2000" b="1" dirty="0" err="1" smtClean="0">
                <a:solidFill>
                  <a:schemeClr val="tx2"/>
                </a:solidFill>
              </a:rPr>
              <a:t>час.”</a:t>
            </a:r>
            <a:r>
              <a:rPr lang="uk-UA" sz="2000" b="1" dirty="0" smtClean="0">
                <a:solidFill>
                  <a:schemeClr val="tx2"/>
                </a:solidFill>
              </a:rPr>
              <a:t> 2023р.</a:t>
            </a:r>
          </a:p>
          <a:p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Рисунок 5" descr="20181220_1512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3786190"/>
            <a:ext cx="4572032" cy="2857520"/>
          </a:xfrm>
          <a:prstGeom prst="rect">
            <a:avLst/>
          </a:prstGeo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dirty="0" smtClean="0">
                <a:solidFill>
                  <a:srgbClr val="7030A0"/>
                </a:solidFill>
              </a:rPr>
              <a:t>Особливі навички,якими я пишаюся:</a:t>
            </a:r>
            <a:endParaRPr lang="ru-RU" sz="3600" dirty="0">
              <a:solidFill>
                <a:srgbClr val="7030A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uk-UA" sz="2000" b="1" i="1" dirty="0" smtClean="0">
                <a:solidFill>
                  <a:srgbClr val="002060"/>
                </a:solidFill>
              </a:rPr>
              <a:t>Розвинені суспільні навички (комунікація і співпраця)</a:t>
            </a:r>
          </a:p>
          <a:p>
            <a:r>
              <a:rPr lang="uk-UA" sz="2000" b="1" i="1" dirty="0" smtClean="0">
                <a:solidFill>
                  <a:srgbClr val="002060"/>
                </a:solidFill>
              </a:rPr>
              <a:t>Ментор ,  </a:t>
            </a:r>
            <a:r>
              <a:rPr lang="uk-UA" sz="2000" b="1" i="1" dirty="0" err="1" smtClean="0">
                <a:solidFill>
                  <a:srgbClr val="002060"/>
                </a:solidFill>
              </a:rPr>
              <a:t>тьютор</a:t>
            </a:r>
            <a:r>
              <a:rPr lang="uk-UA" sz="2000" b="1" i="1" dirty="0" smtClean="0">
                <a:solidFill>
                  <a:srgbClr val="002060"/>
                </a:solidFill>
              </a:rPr>
              <a:t>  і   </a:t>
            </a:r>
            <a:r>
              <a:rPr lang="uk-UA" sz="2000" b="1" i="1" dirty="0" err="1" smtClean="0">
                <a:solidFill>
                  <a:srgbClr val="002060"/>
                </a:solidFill>
              </a:rPr>
              <a:t>фасилітатор</a:t>
            </a:r>
            <a:r>
              <a:rPr lang="uk-UA" sz="2000" b="1" i="1" dirty="0" smtClean="0">
                <a:solidFill>
                  <a:srgbClr val="002060"/>
                </a:solidFill>
              </a:rPr>
              <a:t>  (невидимий організатор)</a:t>
            </a:r>
          </a:p>
          <a:p>
            <a:r>
              <a:rPr lang="uk-UA" sz="2000" b="1" i="1" dirty="0" smtClean="0">
                <a:solidFill>
                  <a:srgbClr val="002060"/>
                </a:solidFill>
              </a:rPr>
              <a:t>Уроки - дослідження, уроки – проекти. </a:t>
            </a:r>
          </a:p>
          <a:p>
            <a:r>
              <a:rPr lang="uk-UA" sz="2000" b="1" i="1" dirty="0" smtClean="0">
                <a:solidFill>
                  <a:srgbClr val="002060"/>
                </a:solidFill>
              </a:rPr>
              <a:t>Індивідуальна робота з батьками</a:t>
            </a:r>
            <a:r>
              <a:rPr lang="uk-UA" sz="2400" b="1" i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uk-UA" sz="2000" b="1" i="1" dirty="0" smtClean="0">
                <a:solidFill>
                  <a:srgbClr val="002060"/>
                </a:solidFill>
              </a:rPr>
              <a:t>Розвиток критичного мислення учнів.</a:t>
            </a:r>
          </a:p>
          <a:p>
            <a:r>
              <a:rPr lang="uk-UA" sz="2000" b="1" i="1" dirty="0" smtClean="0">
                <a:solidFill>
                  <a:srgbClr val="002060"/>
                </a:solidFill>
              </a:rPr>
              <a:t>Участь дітей у Всеукраїнських конкурсах “ </a:t>
            </a:r>
            <a:r>
              <a:rPr lang="uk-UA" sz="2000" b="1" i="1" dirty="0" err="1" smtClean="0">
                <a:solidFill>
                  <a:srgbClr val="002060"/>
                </a:solidFill>
              </a:rPr>
              <a:t>Кенгуру”</a:t>
            </a:r>
            <a:r>
              <a:rPr lang="uk-UA" sz="2000" b="1" i="1" dirty="0" smtClean="0">
                <a:solidFill>
                  <a:srgbClr val="002060"/>
                </a:solidFill>
              </a:rPr>
              <a:t> і </a:t>
            </a:r>
            <a:r>
              <a:rPr lang="uk-UA" sz="2000" b="1" i="1" dirty="0" err="1" smtClean="0">
                <a:solidFill>
                  <a:srgbClr val="002060"/>
                </a:solidFill>
              </a:rPr>
              <a:t>“Колосок.”</a:t>
            </a:r>
            <a:endParaRPr lang="uk-UA" sz="2000" b="1" i="1" dirty="0" smtClean="0">
              <a:solidFill>
                <a:srgbClr val="002060"/>
              </a:solidFill>
            </a:endParaRPr>
          </a:p>
          <a:p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8" name="Содержимое 7" descr="IMG-7adcbdc186182415290f72216081a98f-V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786711" y="1000108"/>
            <a:ext cx="1357290" cy="2051287"/>
          </a:xfrm>
        </p:spPr>
      </p:pic>
      <p:pic>
        <p:nvPicPr>
          <p:cNvPr id="16" name="Рисунок 15" descr="lenovo 2010 1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0024" y="4786322"/>
            <a:ext cx="3053976" cy="2071678"/>
          </a:xfrm>
          <a:prstGeom prst="rect">
            <a:avLst/>
          </a:prstGeom>
        </p:spPr>
      </p:pic>
      <p:pic>
        <p:nvPicPr>
          <p:cNvPr id="17" name="Рисунок 16" descr="IMG_20220221_0821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3636" y="1071546"/>
            <a:ext cx="1659043" cy="1928826"/>
          </a:xfrm>
          <a:prstGeom prst="rect">
            <a:avLst/>
          </a:prstGeom>
        </p:spPr>
      </p:pic>
      <p:pic>
        <p:nvPicPr>
          <p:cNvPr id="12" name="Рисунок 11" descr="FB_IMG_167904793497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7686" y="4857760"/>
            <a:ext cx="1857388" cy="2000240"/>
          </a:xfrm>
          <a:prstGeom prst="rect">
            <a:avLst/>
          </a:prstGeom>
        </p:spPr>
      </p:pic>
      <p:pic>
        <p:nvPicPr>
          <p:cNvPr id="13" name="Рисунок 12" descr="FB_IMG_167904794961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4810" y="1071546"/>
            <a:ext cx="1928826" cy="1928826"/>
          </a:xfrm>
          <a:prstGeom prst="rect">
            <a:avLst/>
          </a:prstGeom>
        </p:spPr>
      </p:pic>
      <p:pic>
        <p:nvPicPr>
          <p:cNvPr id="20" name="Рисунок 19" descr="FB_IMG_167904790916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00694" y="3000372"/>
            <a:ext cx="1671636" cy="1785950"/>
          </a:xfrm>
          <a:prstGeom prst="rect">
            <a:avLst/>
          </a:prstGeom>
        </p:spPr>
      </p:pic>
      <p:pic>
        <p:nvPicPr>
          <p:cNvPr id="21" name="Рисунок 20" descr="FB_IMG_167904791337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14810" y="3000372"/>
            <a:ext cx="1285884" cy="1844399"/>
          </a:xfrm>
          <a:prstGeom prst="rect">
            <a:avLst/>
          </a:prstGeom>
        </p:spPr>
      </p:pic>
      <p:pic>
        <p:nvPicPr>
          <p:cNvPr id="22" name="Рисунок 21" descr="IMG_20220221_08204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15206" y="3000372"/>
            <a:ext cx="1928794" cy="1796483"/>
          </a:xfrm>
          <a:prstGeom prst="rect">
            <a:avLst/>
          </a:prstGeo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800" b="1" i="1" dirty="0" smtClean="0">
                <a:solidFill>
                  <a:srgbClr val="7030A0"/>
                </a:solidFill>
              </a:rPr>
              <a:t>Партнерська взаємодія з учасниками освітнього процесу. Перспективи розвитку на наступні 5 років.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uk-UA" sz="1800" b="1" i="1" dirty="0" smtClean="0">
                <a:solidFill>
                  <a:srgbClr val="002060"/>
                </a:solidFill>
              </a:rPr>
              <a:t>Подальша робота над вдосконаленням навичок роботи на різних </a:t>
            </a:r>
            <a:r>
              <a:rPr lang="uk-UA" sz="1800" b="1" i="1" dirty="0" err="1" smtClean="0">
                <a:solidFill>
                  <a:srgbClr val="002060"/>
                </a:solidFill>
              </a:rPr>
              <a:t>онлайн</a:t>
            </a:r>
            <a:r>
              <a:rPr lang="uk-UA" sz="1800" b="1" i="1" dirty="0" smtClean="0">
                <a:solidFill>
                  <a:srgbClr val="002060"/>
                </a:solidFill>
              </a:rPr>
              <a:t> платформах.</a:t>
            </a:r>
          </a:p>
          <a:p>
            <a:r>
              <a:rPr lang="uk-UA" sz="1800" b="1" i="1" dirty="0" smtClean="0">
                <a:solidFill>
                  <a:srgbClr val="002060"/>
                </a:solidFill>
              </a:rPr>
              <a:t> Вдосконалення англійської мови.</a:t>
            </a:r>
          </a:p>
          <a:p>
            <a:r>
              <a:rPr lang="uk-UA" sz="1800" b="1" i="1" dirty="0" smtClean="0">
                <a:solidFill>
                  <a:srgbClr val="002060"/>
                </a:solidFill>
              </a:rPr>
              <a:t>Розвиток суспільних навичок.</a:t>
            </a:r>
          </a:p>
          <a:p>
            <a:r>
              <a:rPr lang="uk-UA" sz="1800" b="1" i="1" dirty="0" smtClean="0">
                <a:solidFill>
                  <a:srgbClr val="002060"/>
                </a:solidFill>
              </a:rPr>
              <a:t>Сприяння набуттю дітьми патріотичного досвіду,цінностей,переконань і поваги до культурного та історичного минулого України.</a:t>
            </a:r>
          </a:p>
          <a:p>
            <a:r>
              <a:rPr lang="uk-UA" sz="1800" b="1" i="1" dirty="0" smtClean="0">
                <a:solidFill>
                  <a:srgbClr val="002060"/>
                </a:solidFill>
              </a:rPr>
              <a:t>Творити краще і безпечне майбутнє для наших дітей!</a:t>
            </a:r>
          </a:p>
          <a:p>
            <a:endParaRPr lang="ru-RU" sz="1800" b="1" i="1" dirty="0">
              <a:solidFill>
                <a:srgbClr val="002060"/>
              </a:solidFill>
            </a:endParaRPr>
          </a:p>
        </p:txBody>
      </p:sp>
      <p:graphicFrame>
        <p:nvGraphicFramePr>
          <p:cNvPr id="14" name="Схема 13"/>
          <p:cNvGraphicFramePr/>
          <p:nvPr/>
        </p:nvGraphicFramePr>
        <p:xfrm>
          <a:off x="4643438" y="1285860"/>
          <a:ext cx="4041775" cy="1857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5025" y="3143248"/>
            <a:ext cx="4498975" cy="3714752"/>
          </a:xfrm>
        </p:spPr>
        <p:txBody>
          <a:bodyPr>
            <a:normAutofit/>
          </a:bodyPr>
          <a:lstStyle/>
          <a:p>
            <a:r>
              <a:rPr lang="uk-UA" sz="2000" b="1" i="1" dirty="0" smtClean="0">
                <a:solidFill>
                  <a:srgbClr val="002060"/>
                </a:solidFill>
              </a:rPr>
              <a:t>Неформальне спілкування.</a:t>
            </a:r>
          </a:p>
          <a:p>
            <a:r>
              <a:rPr lang="uk-UA" sz="2000" b="1" i="1" dirty="0" smtClean="0">
                <a:solidFill>
                  <a:srgbClr val="002060"/>
                </a:solidFill>
              </a:rPr>
              <a:t>Індивідуальні зустрічі.</a:t>
            </a:r>
          </a:p>
          <a:p>
            <a:r>
              <a:rPr lang="uk-UA" sz="2000" b="1" i="1" dirty="0" smtClean="0">
                <a:solidFill>
                  <a:srgbClr val="002060"/>
                </a:solidFill>
              </a:rPr>
              <a:t>Батьківські збори  </a:t>
            </a:r>
            <a:r>
              <a:rPr lang="uk-UA" sz="2000" b="1" i="1" dirty="0" err="1" smtClean="0">
                <a:solidFill>
                  <a:srgbClr val="002060"/>
                </a:solidFill>
              </a:rPr>
              <a:t>онлайн</a:t>
            </a:r>
            <a:r>
              <a:rPr lang="uk-UA" sz="2000" b="1" i="1" dirty="0" smtClean="0">
                <a:solidFill>
                  <a:srgbClr val="002060"/>
                </a:solidFill>
              </a:rPr>
              <a:t> і  </a:t>
            </a:r>
            <a:r>
              <a:rPr lang="uk-UA" sz="2000" b="1" i="1" dirty="0" err="1" smtClean="0">
                <a:solidFill>
                  <a:srgbClr val="002060"/>
                </a:solidFill>
              </a:rPr>
              <a:t>офлайн</a:t>
            </a:r>
            <a:r>
              <a:rPr lang="uk-UA" sz="2000" b="1" i="1" dirty="0" smtClean="0">
                <a:solidFill>
                  <a:srgbClr val="002060"/>
                </a:solidFill>
              </a:rPr>
              <a:t>. Постійна комунікація.</a:t>
            </a:r>
          </a:p>
          <a:p>
            <a:endParaRPr lang="uk-UA" sz="2000" dirty="0" smtClean="0"/>
          </a:p>
          <a:p>
            <a:endParaRPr lang="ru-RU" sz="2000" dirty="0"/>
          </a:p>
        </p:txBody>
      </p:sp>
      <p:pic>
        <p:nvPicPr>
          <p:cNvPr id="16" name="Рисунок 15" descr="IMG-6ac591650b45881a999b6e916404d558-V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43702" y="4500570"/>
            <a:ext cx="2500298" cy="2357430"/>
          </a:xfrm>
          <a:prstGeom prst="rect">
            <a:avLst/>
          </a:prstGeom>
        </p:spPr>
      </p:pic>
      <p:pic>
        <p:nvPicPr>
          <p:cNvPr id="18" name="Рисунок 17" descr="IMG-92a8950d734e0262f234dd43e2505c60-V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72132" y="4500570"/>
            <a:ext cx="1125131" cy="2357430"/>
          </a:xfrm>
          <a:prstGeom prst="rect">
            <a:avLst/>
          </a:prstGeom>
        </p:spPr>
      </p:pic>
      <p:pic>
        <p:nvPicPr>
          <p:cNvPr id="19" name="Рисунок 18" descr="IMG_20230210_08471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86248" y="4572008"/>
            <a:ext cx="1326225" cy="2285992"/>
          </a:xfrm>
          <a:prstGeom prst="rect">
            <a:avLst/>
          </a:prstGeom>
        </p:spPr>
      </p:pic>
      <p:pic>
        <p:nvPicPr>
          <p:cNvPr id="20" name="Рисунок 19" descr="IMG-0364e9fedd992e5bd2b5eeb024e7d2a1-V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0034" y="1214422"/>
            <a:ext cx="4071966" cy="1000132"/>
          </a:xfrm>
          <a:prstGeom prst="rect">
            <a:avLst/>
          </a:prstGeo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429</Words>
  <Application>Microsoft Office PowerPoint</Application>
  <PresentationFormat>Экран (4:3)</PresentationFormat>
  <Paragraphs>47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 Слюсаренко Юлія Віталіївна Вчитель початкових класів</vt:lpstr>
      <vt:lpstr>Мій досвід викладання за 5 років.Змістове наповнення освітнього середовища.</vt:lpstr>
      <vt:lpstr>Сертифікати</vt:lpstr>
      <vt:lpstr>Особливі навички,якими я пишаюся:</vt:lpstr>
      <vt:lpstr>Партнерська взаємодія з учасниками освітнього процесу. Перспективи розвитку на наступні 5 років.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Слюсаренко Юлія Віталіївна Вчитель початкових класів</dc:title>
  <dc:creator>Пользователь Windows</dc:creator>
  <cp:lastModifiedBy>Пользователь Windows</cp:lastModifiedBy>
  <cp:revision>9</cp:revision>
  <dcterms:created xsi:type="dcterms:W3CDTF">2023-03-13T19:25:56Z</dcterms:created>
  <dcterms:modified xsi:type="dcterms:W3CDTF">2023-03-20T08:04:54Z</dcterms:modified>
</cp:coreProperties>
</file>