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9" r:id="rId13"/>
    <p:sldId id="268" r:id="rId14"/>
    <p:sldId id="270" r:id="rId15"/>
    <p:sldId id="271" r:id="rId16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50" d="100"/>
          <a:sy n="50" d="100"/>
        </p:scale>
        <p:origin x="48" y="1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13F08E-6070-42FC-8564-81213DA43A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502B47D1-33E3-4BEF-95D3-07DDB22140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B60C8B2-B30E-4967-9305-6267D4C1CC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03B40-1D78-4A7D-9FA1-9271A6C27FB4}" type="datetimeFigureOut">
              <a:rPr lang="uk-UA" smtClean="0"/>
              <a:t>16.08.2022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25E8689-B15C-4316-8AE7-8B84376D84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D62256F-7C7D-4754-A61C-A63501810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1A70C-EE2E-43ED-BF65-204DB082271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208682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C802E9-AD75-4CF7-BFD2-C18029EB21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09D374AE-4079-4860-A533-17A9FE932F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23699E3-E491-4D11-8E3A-3A6A8653F9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03B40-1D78-4A7D-9FA1-9271A6C27FB4}" type="datetimeFigureOut">
              <a:rPr lang="uk-UA" smtClean="0"/>
              <a:t>16.08.2022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12F1338F-F91E-452B-96EF-055F423A90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3D9ED71-3BCF-4451-B4FF-A8C7EB9DF6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1A70C-EE2E-43ED-BF65-204DB082271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452403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D3CE30FE-898B-403E-A07F-10A99BD545F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3315D525-3BF2-4EE1-BA33-FDE8863143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4D1E93B-AA56-4A7A-8956-6E37679AC8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03B40-1D78-4A7D-9FA1-9271A6C27FB4}" type="datetimeFigureOut">
              <a:rPr lang="uk-UA" smtClean="0"/>
              <a:t>16.08.2022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8101604-F346-4E1E-A20A-F3768E85FF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747C473-C497-4FF5-B59D-3E1A91A3B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1A70C-EE2E-43ED-BF65-204DB082271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12855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3E10B6-1196-4B42-B182-FD4733CA43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ED02F474-1B69-4782-9C03-5AFBB75FB5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6122EF7-5A19-4D58-8B3F-E47760851B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03B40-1D78-4A7D-9FA1-9271A6C27FB4}" type="datetimeFigureOut">
              <a:rPr lang="uk-UA" smtClean="0"/>
              <a:t>16.08.2022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57B1C53-D0DF-406A-86AD-7A1C5009F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77E73D24-89D9-4189-857D-99AA58D454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1A70C-EE2E-43ED-BF65-204DB082271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922718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2D6258-A5EF-4CA3-AB36-D1D37FF537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9F03A15F-7E2E-4EEC-BB3D-D9139D4A34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F1612E1-E133-4AA4-8CE5-DBDB2EBFE1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03B40-1D78-4A7D-9FA1-9271A6C27FB4}" type="datetimeFigureOut">
              <a:rPr lang="uk-UA" smtClean="0"/>
              <a:t>16.08.2022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11CC5B4-81EA-4F7B-82BC-ADC7F3CA9E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A09A574-6D3B-439C-80AD-CDA0320395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1A70C-EE2E-43ED-BF65-204DB082271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133178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86B241-D4DE-4525-8751-57048BF2AF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DDE2C6F6-0B41-4FEE-8BF3-D9D6EA25E9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44C713FE-4654-461D-A63D-8A514F1221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6B57C202-F619-4F48-BB6D-A9F48DC444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03B40-1D78-4A7D-9FA1-9271A6C27FB4}" type="datetimeFigureOut">
              <a:rPr lang="uk-UA" smtClean="0"/>
              <a:t>16.08.2022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E8A9A1F8-A36B-4E98-84D8-D2E0C6BE50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2A94B805-8040-41AD-B86C-70E6C0391D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1A70C-EE2E-43ED-BF65-204DB082271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235832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600786-C318-4FD2-8385-933258245B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8C4C0FAD-4931-4384-9CB1-ED7872C0C7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EC9044E7-D4B9-4659-9DA7-C85E578E2B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844C1109-CD6C-4F64-8E53-E66A1FAFA13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94887380-1C8E-46B7-AF0B-23DC87A5A0C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5ED3494F-0ED1-4DD0-A7D3-4F85E3305B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03B40-1D78-4A7D-9FA1-9271A6C27FB4}" type="datetimeFigureOut">
              <a:rPr lang="uk-UA" smtClean="0"/>
              <a:t>16.08.2022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E0DA8F9C-C9C4-4670-88B4-50AB687498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CDB2D49C-A5F1-4C91-9B44-FCFFB10C78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1A70C-EE2E-43ED-BF65-204DB082271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134175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B0D914-5BA3-42BA-BD09-05EEB08AD1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3E5E5EFC-5068-4B7B-A89C-3FE8F0CEC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03B40-1D78-4A7D-9FA1-9271A6C27FB4}" type="datetimeFigureOut">
              <a:rPr lang="uk-UA" smtClean="0"/>
              <a:t>16.08.2022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BC09CB09-71FB-4541-9972-1DB185A40B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3BF48BD3-980E-4E52-B600-2E268A52E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1A70C-EE2E-43ED-BF65-204DB082271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371520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A13E189C-0717-4ACF-8CCF-9CDF7AAC3F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03B40-1D78-4A7D-9FA1-9271A6C27FB4}" type="datetimeFigureOut">
              <a:rPr lang="uk-UA" smtClean="0"/>
              <a:t>16.08.2022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C3872A3C-1828-43C2-9170-B86B84A31D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32EC609F-1980-4508-BD50-43E57FEE5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1A70C-EE2E-43ED-BF65-204DB082271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011294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CF2CA4-E3D8-409E-8464-2EF9F77194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7B1CA1F5-E515-452E-AC7C-AED3BDA2B2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4EB01D79-0BD3-4914-91BC-8EFE6B716B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584ABE36-07BD-4A75-8476-D25CB23A67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03B40-1D78-4A7D-9FA1-9271A6C27FB4}" type="datetimeFigureOut">
              <a:rPr lang="uk-UA" smtClean="0"/>
              <a:t>16.08.2022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0EA54E53-579D-4CF7-BA57-E583445B7E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0B92BDE1-5AEE-4A63-93B4-3FBB1E589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1A70C-EE2E-43ED-BF65-204DB082271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914173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DB5A6D-E8EC-4A86-A3CE-44F237A539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25AF57AD-084F-42D5-B959-F4B3EF873A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C87521B8-EB50-41E7-A02E-06D004A727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4575F162-A59B-4C21-840C-4F0F65D34B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03B40-1D78-4A7D-9FA1-9271A6C27FB4}" type="datetimeFigureOut">
              <a:rPr lang="uk-UA" smtClean="0"/>
              <a:t>16.08.2022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D1B3E8AE-C41C-4903-AD28-5264A2C64D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ABD3CD06-DBDD-4D09-ABAB-EBB220ED2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1A70C-EE2E-43ED-BF65-204DB082271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711074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EE032861-1711-42A3-853A-5D7C7C647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8B9C20B7-D2A8-44AB-8883-2907AE000D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48F07A7-7FDE-43FE-9027-29C2C505A02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803B40-1D78-4A7D-9FA1-9271A6C27FB4}" type="datetimeFigureOut">
              <a:rPr lang="uk-UA" smtClean="0"/>
              <a:t>16.08.2022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B33B0AC-1CB2-47CE-A25E-6DC0827937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27329F5-AFF8-4AE8-9B6F-DE6CB7FBCA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01A70C-EE2E-43ED-BF65-204DB082271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41485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CE91602-4C52-4561-8D75-6DB1C1A265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0" y="0"/>
            <a:ext cx="1210056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67388884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F452B7B-EFD0-4769-867C-E2FDDEB8C6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1" y="0"/>
            <a:ext cx="5806440" cy="6858000"/>
          </a:xfrm>
          <a:prstGeom prst="rect">
            <a:avLst/>
          </a:prstGeom>
        </p:spPr>
      </p:pic>
      <p:sp>
        <p:nvSpPr>
          <p:cNvPr id="3" name="Прямокутник 2">
            <a:extLst>
              <a:ext uri="{FF2B5EF4-FFF2-40B4-BE49-F238E27FC236}">
                <a16:creationId xmlns:a16="http://schemas.microsoft.com/office/drawing/2014/main" id="{67E2BFCA-DFC9-400E-9086-F37F4E14B49A}"/>
              </a:ext>
            </a:extLst>
          </p:cNvPr>
          <p:cNvSpPr/>
          <p:nvPr/>
        </p:nvSpPr>
        <p:spPr>
          <a:xfrm>
            <a:off x="659574" y="257294"/>
            <a:ext cx="193405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ПРАПОР 55 ОАБ</a:t>
            </a: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F8422E7D-11E9-4184-9D66-877D6D26ECA4}"/>
              </a:ext>
            </a:extLst>
          </p:cNvPr>
          <p:cNvSpPr/>
          <p:nvPr/>
        </p:nvSpPr>
        <p:spPr>
          <a:xfrm>
            <a:off x="6466015" y="257294"/>
            <a:ext cx="5832666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ПРАПОР 5-ГО ДИВІЗІОНУ АРТИЛЕРІЙСЬКОЇ РОЗВІДКИ 55-Ї ОКРЕМОЇ АРТИЛЕРІЙСЬКОЇ БРИГАДИ.</a:t>
            </a:r>
          </a:p>
          <a:p>
            <a:r>
              <a:rPr lang="uk-UA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ПІД ЦИМ СТЯГОМ З ЛИПНЯ 2014 РОКУ АРТИЛЕРИСТИ ВИКОНУВАЛИ БОЙОВІ ЗАВДАННЯ У СЕКТОРАХ «Б» І «Д», ПІДТРИМУЮЧИ ВОГНЕМ СИЛИ 93-Ї ОКРЕМОЇ МЕХАНІЗОВАНОЇ БРИГАДИ. ДИВІЗІОН НЕОДНОРАЗОВО ВСТУПАВ В АРТИЛЕРІЙСЬКІ ДУЕЛІ З РОСІЙСЬКИМИ ВІЙСЬКАМИ, ЗОКРЕМА ПІД АМВРОСІЇВКОЮ ТА ІЛОВАЙСЬКОМ В СЕРПНІ 2014, ВІДТАК БІЛЯ АВДІЇВКИ, ДОНЕЦЬКОГО АЕРОПОРТУ, МАРІУПОЛЯ, ВОЛНОВАХИ. ЗА МУЖНІСТЬ ТО ГЕРОЇЗМ 2 ОФІЦЕРИ ДИВІЗІОНУ НАГОРОДЖЕНІ ОРДЕНОМ БОГДАНА ХМЕЛЬНИЦЬКОГО ІІІ СТУПЕНЯ.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BFC3D6B-3DA6-47C3-A31E-11B14FDF2D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5207" y="9000"/>
            <a:ext cx="2993634" cy="3420000"/>
          </a:xfrm>
          <a:prstGeom prst="rect">
            <a:avLst/>
          </a:prstGeom>
        </p:spPr>
      </p:pic>
      <p:sp>
        <p:nvSpPr>
          <p:cNvPr id="6" name="Прямокутник 5">
            <a:extLst>
              <a:ext uri="{FF2B5EF4-FFF2-40B4-BE49-F238E27FC236}">
                <a16:creationId xmlns:a16="http://schemas.microsoft.com/office/drawing/2014/main" id="{13572C4C-D916-423A-B6EE-2C3ABD004101}"/>
              </a:ext>
            </a:extLst>
          </p:cNvPr>
          <p:cNvSpPr/>
          <p:nvPr/>
        </p:nvSpPr>
        <p:spPr>
          <a:xfrm>
            <a:off x="7315200" y="5530334"/>
            <a:ext cx="368312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55-ТА ОКРЕМА АРТИЛЕРІЙСЬКА</a:t>
            </a:r>
          </a:p>
          <a:p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БРИГАДА «ЗАПОРІЗЬКА СІЧ» </a:t>
            </a:r>
            <a:endParaRPr lang="uk-UA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99560980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7FE3C36-DFEC-45C6-8CF9-9FB9897E91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0" y="0"/>
            <a:ext cx="521208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кутник 2">
            <a:extLst>
              <a:ext uri="{FF2B5EF4-FFF2-40B4-BE49-F238E27FC236}">
                <a16:creationId xmlns:a16="http://schemas.microsoft.com/office/drawing/2014/main" id="{4352CC21-7B5C-4167-88E5-6C7E2C012BC6}"/>
              </a:ext>
            </a:extLst>
          </p:cNvPr>
          <p:cNvSpPr/>
          <p:nvPr/>
        </p:nvSpPr>
        <p:spPr>
          <a:xfrm>
            <a:off x="332389" y="6124694"/>
            <a:ext cx="215847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ПРАПОР 79 ОАМБ</a:t>
            </a: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180AB524-4CE7-41EC-AC14-3E4551AF026C}"/>
              </a:ext>
            </a:extLst>
          </p:cNvPr>
          <p:cNvSpPr/>
          <p:nvPr/>
        </p:nvSpPr>
        <p:spPr>
          <a:xfrm>
            <a:off x="5638800" y="320100"/>
            <a:ext cx="6096000" cy="440120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ДЕРЖАВНИЙ ПРАПОР МІНОМЕТНОЇ БАТАРЕЇ 79-І ОКРЕМОЇ АЕРОМОБІЛЬНОЇ БРИГАДИ.</a:t>
            </a:r>
          </a:p>
          <a:p>
            <a:r>
              <a:rPr lang="uk-UA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 ЛИСТОПАДІ — ГРУДНІ 2014 РОКУ БАТАРЕЯ «ЦУНАМІ» ЗАЙМАЛА ПОЗИЦІЮ В СЕЛИЩІ ПІСКИ БІЛЯ ДОНЕЦЬКА. ЗА ТРАДИЦІЄЮ, НА ПРАПОРІ ЗАЛИШАЛИ СВОЇ ПОБАЖАННЯ КОМАНДИРИ «КІБОРГІВ», ЯКІ ЙШЛИ НА РОТАЦІЮ З ДОНЕЦЬКОГО АЕРОПОРТУ, ДЯКУЮЧИ МІНОМЕТНИКАМ ЗА ВОГНЕВУ ПІДТРИМКУ.</a:t>
            </a:r>
          </a:p>
          <a:p>
            <a:endParaRPr lang="uk-UA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uk-UA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ЦЕЙ ПРАПОР ПРОЙШОВ ДОВГИЙ БОЙОВИЙ ШЛЯХ: ВІД МИКОЛАЄВА ДО КПП «ДОВЖАНСЬКИЙ» НА УКРАЇНСЬКО-РОСІЙСЬКОМУ КОРДОНІ, І ВІД КРАСНОГО ЛИМАНУ ДО МАРІУПОЛЯ.</a:t>
            </a:r>
          </a:p>
        </p:txBody>
      </p:sp>
    </p:spTree>
    <p:extLst>
      <p:ext uri="{BB962C8B-B14F-4D97-AF65-F5344CB8AC3E}">
        <p14:creationId xmlns:p14="http://schemas.microsoft.com/office/powerpoint/2010/main" val="2725807221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C19C242-0FE0-4739-AA89-3CC3187DAB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486400" cy="6979920"/>
          </a:xfrm>
          <a:prstGeom prst="rect">
            <a:avLst/>
          </a:prstGeom>
        </p:spPr>
      </p:pic>
      <p:sp>
        <p:nvSpPr>
          <p:cNvPr id="3" name="Прямокутник 2">
            <a:extLst>
              <a:ext uri="{FF2B5EF4-FFF2-40B4-BE49-F238E27FC236}">
                <a16:creationId xmlns:a16="http://schemas.microsoft.com/office/drawing/2014/main" id="{E7C5F5FA-8C00-47D4-8B71-30DDC2421B06}"/>
              </a:ext>
            </a:extLst>
          </p:cNvPr>
          <p:cNvSpPr/>
          <p:nvPr/>
        </p:nvSpPr>
        <p:spPr>
          <a:xfrm>
            <a:off x="0" y="5876389"/>
            <a:ext cx="5486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ПРАПОР ЗВЕДЕНОГО ЗАГОНУ</a:t>
            </a:r>
          </a:p>
          <a:p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ПОВІТРЯНИХ СИЛ ЗБРОЙНИХ СИЛ УКРАЇНИ</a:t>
            </a:r>
            <a:endParaRPr lang="uk-UA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61F22770-BD0E-4EF5-B3B8-A915A180EA05}"/>
              </a:ext>
            </a:extLst>
          </p:cNvPr>
          <p:cNvSpPr/>
          <p:nvPr/>
        </p:nvSpPr>
        <p:spPr>
          <a:xfrm>
            <a:off x="5760720" y="279738"/>
            <a:ext cx="6096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 ВЕРЕСНІ 2014 РОКУ ПОЧАЛОСЯ ФОРМУВАННЯ ЗВЕДЕНОГО ЗАГОНУ З ЧИСЛА ДОБРОВОЛЬЦІВ-ВІЙСЬКОВОСЛУЖБОВЦІВ ПОВІТРЯНИХ СИЛ ДЛЯ УЧАСТІ В АТО.</a:t>
            </a:r>
          </a:p>
          <a:p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 СЕРПНІ 2015 РОКУ ВІЙСЬКОВІ НЕСЛИ СЛУЖБУ В РАЙОНІ МІСТА АВДІЇВКА (ДОНЕЦЬКА ОБЛАСТЬ). У НАДВАЖКИХ УМОВАХ ВОНИ ОБОРОНЯЛИ КЛЮЧОВУ ПОЗИЦІЮ ПОБЛИЗУ ДОНЕЦЬКОГО АЕРОПОРТУ.</a:t>
            </a:r>
            <a:endParaRPr lang="uk-UA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C910DCC-1944-4037-996E-1C1C241719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6400" y="2834284"/>
            <a:ext cx="6537960" cy="40237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70188261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920AD79-A86D-4143-B539-E86640D5FA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" y="0"/>
            <a:ext cx="597408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кутник 2">
            <a:extLst>
              <a:ext uri="{FF2B5EF4-FFF2-40B4-BE49-F238E27FC236}">
                <a16:creationId xmlns:a16="http://schemas.microsoft.com/office/drawing/2014/main" id="{14AE2981-6343-462B-81F9-CFD370B8D60F}"/>
              </a:ext>
            </a:extLst>
          </p:cNvPr>
          <p:cNvSpPr/>
          <p:nvPr/>
        </p:nvSpPr>
        <p:spPr>
          <a:xfrm>
            <a:off x="6096000" y="127338"/>
            <a:ext cx="6096000" cy="31700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ВІЙСЬКОВО-МОРСЬКИЙ ПРАПОР ОКРЕМОГО СПЕЦІАЛЬНОГО ЗАГОНУ БОРОТЬБИ З ПІДВОДНИМИ ДИВЕРСІЙНИМИ СИЛАМИ ТА ЗАСОБАМИ ПРОТИВНИКА ВІЙСЬКОВО-МОРСЬКИХ СИЛ ЗБРОЙНИХ СИЛ УКРАЇНИ.</a:t>
            </a:r>
          </a:p>
          <a:p>
            <a:r>
              <a:rPr lang="uk-UA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МОРЯКИ-СПЕЦПРИЗНАЧЕНЦІ ВИВЕЗЛИ СВІЙ ВІЙСЬКОВО-МОРСЬКИЙ ПРАПОР ІЗ ТИМЧАСОВО ОКУПОВАНОЇ ТЕРИТОРІЇ КРИМУ. У ПОДАЛЬШОМУ ПІД ЦИМ ПРАПОРОМ ЗАГІН ВИКОНУВАВ БОЙОВІ ЗАВДАННЯ БІЛЯ МАРІУПОЛЯ.</a:t>
            </a: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2C39086D-8287-445F-A833-1E2AE0D543D4}"/>
              </a:ext>
            </a:extLst>
          </p:cNvPr>
          <p:cNvSpPr/>
          <p:nvPr/>
        </p:nvSpPr>
        <p:spPr>
          <a:xfrm>
            <a:off x="419121" y="5941814"/>
            <a:ext cx="537967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ПРАПОР СПЕЦІАЛЬНОГО ЗАГОНУ ВМС УКРАЇНИ</a:t>
            </a:r>
            <a:endParaRPr lang="uk-UA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62693F1-DAF1-4D0C-9F4F-BC06B1868F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092112"/>
            <a:ext cx="5974080" cy="36385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8195944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7773033-9902-48CB-9257-B85DFCB298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" y="106680"/>
            <a:ext cx="5684520" cy="6858000"/>
          </a:xfrm>
          <a:prstGeom prst="rect">
            <a:avLst/>
          </a:prstGeom>
        </p:spPr>
      </p:pic>
      <p:sp>
        <p:nvSpPr>
          <p:cNvPr id="3" name="Прямокутник 2">
            <a:extLst>
              <a:ext uri="{FF2B5EF4-FFF2-40B4-BE49-F238E27FC236}">
                <a16:creationId xmlns:a16="http://schemas.microsoft.com/office/drawing/2014/main" id="{5F48D705-6F4C-4DBD-AD60-801406FDC550}"/>
              </a:ext>
            </a:extLst>
          </p:cNvPr>
          <p:cNvSpPr/>
          <p:nvPr/>
        </p:nvSpPr>
        <p:spPr>
          <a:xfrm>
            <a:off x="121920" y="6261854"/>
            <a:ext cx="408316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ПРАПОР З НАУКОВО-ДОСЛІДНОГО </a:t>
            </a:r>
          </a:p>
          <a:p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СУДНА «ГОРИЗОНТ» 1990-ТІ PP.</a:t>
            </a:r>
            <a:endParaRPr lang="uk-UA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BBCC67F1-BE7B-4680-AFAA-68061121DC47}"/>
              </a:ext>
            </a:extLst>
          </p:cNvPr>
          <p:cNvSpPr/>
          <p:nvPr/>
        </p:nvSpPr>
        <p:spPr>
          <a:xfrm>
            <a:off x="5806440" y="101620"/>
            <a:ext cx="6096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1996 РОКУ ВЕЛИКА БРИТАНІЯ ПОДАРУВАЛА УКРАЇНІ СВОЮ НАУКОВУ СТАНЦІЮ «ФАРАДЕЙ» В АНТАРКТИЦІ. СТАНЦІЯ ОТРИМАЛА НАЗВУ «АКАДЕМІК ВЕРНАДСЬКИЙ», І ВІДТОДІ УКРАЇНСЬКІ НАУКОВЦІ ВЕДУТЬ ДОСЛІДЖЕННЯ У ЦЬОМУ РЕГІОНІ. ДЛЯ ПЕРШИХ ЕКСПЕДИЦІЙ ДО УЗБЕРЕЖЖЯ АНТАРКТИДИ ВИКОРИСТОВУВАЛИСЯ ЕКСПЕДИЦІЙНІ СУДНА ЛЬОДОВОГО КЛАСУ «ГОРИЗОНТ» І «ЕРНСТ КРЕНКЕЛЬ».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F660996-0A26-46A7-B1C5-69970C9777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11887" y="2575560"/>
            <a:ext cx="3390553" cy="42824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6347018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D60E119-4672-4D2D-A3CB-4EB147B65B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82168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кутник 2">
            <a:extLst>
              <a:ext uri="{FF2B5EF4-FFF2-40B4-BE49-F238E27FC236}">
                <a16:creationId xmlns:a16="http://schemas.microsoft.com/office/drawing/2014/main" id="{2E969D70-BE9C-4797-8D54-FD7590B9A8DE}"/>
              </a:ext>
            </a:extLst>
          </p:cNvPr>
          <p:cNvSpPr/>
          <p:nvPr/>
        </p:nvSpPr>
        <p:spPr>
          <a:xfrm>
            <a:off x="456996" y="6261854"/>
            <a:ext cx="521854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ПРАПОР УКРАЇНСЬКИХ ПЛАСТУНІВ 1931 РОКУ</a:t>
            </a:r>
            <a:endParaRPr lang="uk-UA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588E1BB5-15F6-4689-9B5F-2404BC37FA70}"/>
              </a:ext>
            </a:extLst>
          </p:cNvPr>
          <p:cNvSpPr/>
          <p:nvPr/>
        </p:nvSpPr>
        <p:spPr>
          <a:xfrm>
            <a:off x="6096000" y="5446246"/>
            <a:ext cx="6096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ПРАПОР 2-ГО ПЛАСТОВОГО КУРЕНЯ ІМЕНІ ЛЕСІ УКРАЇНКИ </a:t>
            </a:r>
          </a:p>
          <a:p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ГІМНАЗІЇ М. РЖЕВНІЦЕ (ЧЕХОСЛОВАЧЧИНА).</a:t>
            </a:r>
            <a:endParaRPr lang="uk-UA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22F7DDF-C872-4D23-9A11-960C063756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5540" y="0"/>
            <a:ext cx="6399410" cy="54462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кутник 5">
            <a:extLst>
              <a:ext uri="{FF2B5EF4-FFF2-40B4-BE49-F238E27FC236}">
                <a16:creationId xmlns:a16="http://schemas.microsoft.com/office/drawing/2014/main" id="{A4E1984C-34FF-47AD-86B1-91B9832A4F38}"/>
              </a:ext>
            </a:extLst>
          </p:cNvPr>
          <p:cNvSpPr/>
          <p:nvPr/>
        </p:nvSpPr>
        <p:spPr>
          <a:xfrm>
            <a:off x="6050282" y="333047"/>
            <a:ext cx="588032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«ПЛАСТ» </a:t>
            </a:r>
          </a:p>
          <a:p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НАЦІОНАЛЬНА СКАУТСЬКА ОРГАНІЗАЦІЯ УКРАЇНИ. </a:t>
            </a:r>
            <a:endParaRPr lang="uk-UA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07315075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id="{82CD57BB-7E38-4297-BBF0-21C76770E60F}"/>
              </a:ext>
            </a:extLst>
          </p:cNvPr>
          <p:cNvSpPr/>
          <p:nvPr/>
        </p:nvSpPr>
        <p:spPr>
          <a:xfrm>
            <a:off x="6096000" y="274884"/>
            <a:ext cx="6096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dirty="0"/>
              <a:t>ДЕНЬ ДЕРЖА́ВНОГО ПРА́ПОРА УКРАЇ́НИ — ДЕРЖАВНЕ СВЯТО УКРАЇНИ, ПРИСВЯЧЕНЕ ОДНОМУ З ЇЇ ДЕРЖАВНИХ СИМВОЛІВ — ПРАПОРУ УКРАЇНИ. ВІДЗНАЧАЄТЬСЯ ЩОРІЧНО 23 СЕРПНЯ.</a:t>
            </a:r>
            <a:endParaRPr lang="uk-UA" sz="2000" b="1" dirty="0"/>
          </a:p>
        </p:txBody>
      </p:sp>
      <p:sp>
        <p:nvSpPr>
          <p:cNvPr id="3" name="Прямокутник 2">
            <a:extLst>
              <a:ext uri="{FF2B5EF4-FFF2-40B4-BE49-F238E27FC236}">
                <a16:creationId xmlns:a16="http://schemas.microsoft.com/office/drawing/2014/main" id="{9DA1A3AE-91AE-451A-800D-CFE016224386}"/>
              </a:ext>
            </a:extLst>
          </p:cNvPr>
          <p:cNvSpPr/>
          <p:nvPr/>
        </p:nvSpPr>
        <p:spPr>
          <a:xfrm>
            <a:off x="396240" y="1913498"/>
            <a:ext cx="56997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НА ЗАГАЛЬНОДЕРЖАВНОМУ РІВНІ СВЯТО ВСТАНОВЛЕНО УКАЗОМ ПРЕЗИДЕНТА УКРАЇНИ ЛЕОНІДА КУЧМИ «ПРО ДЕНЬ ДЕРЖАВНОГО ПРАПОРА УКРАЇНИ» .2004</a:t>
            </a: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87742FE9-E1B5-4CB0-8B9D-ED7C4E7678E9}"/>
              </a:ext>
            </a:extLst>
          </p:cNvPr>
          <p:cNvSpPr/>
          <p:nvPr/>
        </p:nvSpPr>
        <p:spPr>
          <a:xfrm>
            <a:off x="396240" y="3744174"/>
            <a:ext cx="550164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18 ВЕРЕСНЯ 1991 РОКУ ПРЕЗИДІЯ ВЕРХОВНОЇ РАДИ УКРАЇНИ СВОЄЮ ПОСТАНОВОЮ НАДАЛА СИНЬО-ЖОВТОМУ БІКОЛОРУ СТАТУС ОФІЦІЙНОГО ПРАПОРА КРАЇНИ. З ЦЬОГО ДНЯ ПІД ЦИМ ПРАПОРОМ ПОЧИНАЮТЬ ЗУСТРІЧАТИ ІНОЗЕМНИХ ГОСТЕЙ, СКЛАДАТИ ПРИСЯГУ ВІЙСЬКОВОСЛУЖБОВЦІ, ПРАЦЮВАТИ ПОСОЛЬСТВА УКРАЇНИ, ВІН ВИВІШУЄТЬСЯ В ООН.</a:t>
            </a:r>
          </a:p>
        </p:txBody>
      </p:sp>
      <p:sp>
        <p:nvSpPr>
          <p:cNvPr id="5" name="Прямокутник 4">
            <a:extLst>
              <a:ext uri="{FF2B5EF4-FFF2-40B4-BE49-F238E27FC236}">
                <a16:creationId xmlns:a16="http://schemas.microsoft.com/office/drawing/2014/main" id="{DDE8284A-5DC3-49B1-9B89-D20A5485E02F}"/>
              </a:ext>
            </a:extLst>
          </p:cNvPr>
          <p:cNvSpPr/>
          <p:nvPr/>
        </p:nvSpPr>
        <p:spPr>
          <a:xfrm>
            <a:off x="396240" y="197940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СВЯТО ВСТАНОВЛЕНО В УКРАЇНІ «…НА ВШАНУВАННЯ БАГАТОВІКОВОЇ ІСТОРІЇ УКРАЇНСЬКОГО ДЕРЖАВОТВОРЕННЯ, ДЕРЖАВНОЇ СИМВОЛІКИ НЕЗАЛЕЖНОЇ УКРАЇНИ ТА З МЕТОЮ ВИХОВАННЯ ПОВАГИ ГРОМАДЯН ДО ДЕРЖАВНИХ СИМВОЛІВ УКРАЇНИ</a:t>
            </a:r>
            <a:endParaRPr lang="uk-UA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9A3E019-949B-4915-BD19-B78B2DCB28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6189" y="1752212"/>
            <a:ext cx="6096000" cy="51057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73376594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кутник 2">
            <a:extLst>
              <a:ext uri="{FF2B5EF4-FFF2-40B4-BE49-F238E27FC236}">
                <a16:creationId xmlns:a16="http://schemas.microsoft.com/office/drawing/2014/main" id="{C7132CDF-A2FC-422D-9B47-CF17F8C047BC}"/>
              </a:ext>
            </a:extLst>
          </p:cNvPr>
          <p:cNvSpPr/>
          <p:nvPr/>
        </p:nvSpPr>
        <p:spPr>
          <a:xfrm>
            <a:off x="640080" y="515150"/>
            <a:ext cx="6096000" cy="563231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ЧЕСТЬ СВЯТА ВІДБУВАЄТЬСЯ ЗДІЙСНЕННЯ КОМПЛЕКСУ УРОЧИСТИХ ЗАХОДІВ, ЗОКРЕМА ПРОВЕДЕННЯ ЩОРОКУ 23 СЕРПНЯ О 9 ГОДИНІ ОФІЦІЙНОЇ ЦЕРЕМОНІЇ ПІДНЯТТЯ ПРАПОРА УКРАЇНИ В КИЄВІ, ОБЛАСНИХ ТА РАЙОННИХ ЦЕНТРАХ, ІНШИХ НАСЕЛЕНИХ ПУНКТАХ УКРАЇНИ.</a:t>
            </a:r>
          </a:p>
          <a:p>
            <a:r>
              <a:rPr lang="uk-UA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ЗВИЧАЙНІ ГРОМАДЯНИ УКРАЇНИ ТА ДІАСПОРА, ПІДПРИЄМСТВА, ДЕРЖАВНІ УСТАНОВИ ТА ОРГАНІЗАЦІЇ ВИВІШУЮТЬ ПРАПОР УКРАЇНИ.</a:t>
            </a:r>
          </a:p>
          <a:p>
            <a:endParaRPr lang="uk-UA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uk-UA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23-25 СЕРПНЯ 2015 РОКУ НА СОФІЙСЬКІЙ ПЛОЩІ У КИЄВІ ВІДБУЛАСЬ ВИСТАВКА «ПРАПОРІВ-РЕЛІКВІЙ».</a:t>
            </a:r>
          </a:p>
          <a:p>
            <a:endParaRPr lang="uk-UA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uk-UA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НІЙ ПРЕДСТАВИЛИ ПОНАД 60 НАЦІОНАЛЬНИХ ПРАПОРІВ: БОЙОВИХ, ВОЛОНТЕРСЬКИХ, З НАЦІОНАЛЬНОГО МУЗЕЮ ІСТОРІЇ, А ТАКОЖ ФРАГМЕНТ ЛЕГЕНДАРНОГО ПРАПОРА З ТЕЛЕВЕЖІ НА ГОРІ КАРАЧУН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02953BD-BD82-4336-B628-AEBADAD6C6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7081" y="0"/>
            <a:ext cx="4771808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кутник 4">
            <a:extLst>
              <a:ext uri="{FF2B5EF4-FFF2-40B4-BE49-F238E27FC236}">
                <a16:creationId xmlns:a16="http://schemas.microsoft.com/office/drawing/2014/main" id="{DB16ECDA-04FF-4AAE-85E0-18E8071F8D34}"/>
              </a:ext>
            </a:extLst>
          </p:cNvPr>
          <p:cNvSpPr/>
          <p:nvPr/>
        </p:nvSpPr>
        <p:spPr>
          <a:xfrm>
            <a:off x="7315200" y="6150114"/>
            <a:ext cx="457368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ПРАПОР З ДИСИДЕНТСЬКОГО МІТИНГУ </a:t>
            </a:r>
          </a:p>
          <a:p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1988 РОКУ</a:t>
            </a:r>
            <a:endParaRPr lang="uk-UA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94468983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8EB39F7-441F-41DE-8FED-AC8D2CD454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6200"/>
            <a:ext cx="5257800" cy="6934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кутник 2">
            <a:extLst>
              <a:ext uri="{FF2B5EF4-FFF2-40B4-BE49-F238E27FC236}">
                <a16:creationId xmlns:a16="http://schemas.microsoft.com/office/drawing/2014/main" id="{A720229A-04A4-4F41-9C47-AD552B6E285B}"/>
              </a:ext>
            </a:extLst>
          </p:cNvPr>
          <p:cNvSpPr/>
          <p:nvPr/>
        </p:nvSpPr>
        <p:spPr>
          <a:xfrm>
            <a:off x="-20290" y="6185654"/>
            <a:ext cx="413356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ФРАГМЕНТ ПРАПОРА З ТЕЛЕВИШКИ</a:t>
            </a:r>
          </a:p>
          <a:p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 ГОРІ КАРАЧУН</a:t>
            </a:r>
            <a:endParaRPr lang="uk-UA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2B640711-D691-4017-BE9B-41BCE7520ECC}"/>
              </a:ext>
            </a:extLst>
          </p:cNvPr>
          <p:cNvSpPr/>
          <p:nvPr/>
        </p:nvSpPr>
        <p:spPr>
          <a:xfrm>
            <a:off x="5440682" y="220801"/>
            <a:ext cx="6126478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 ТРАВНЯ 2014 РОКУ НАЦГВАРДІЄЦЬ МИРОСЛАВ ГАЙ РАЗОМ ІЗ ДЕСАНТНИКОМ 95-Ї ОКРЕМОЇ АЕРОМОБІЛЬНОЇ БРИГАДИ СЕРГІЄМ ШЕВЧУКОМ БЕЗ ЖОДНОЇ СТРАХОВКИ ВСТАНОВИЛИ ЦЕЙ ПРАПОР НА ВЕРХІВЦІ 120-МЕТРОВОЇ ТЕЛЕВІЗІЙНОЇ ВЕЖІ НА ГОРІ КАРАЧУН ПОБЛИЗУ СЛОВ'ЯНСЬКА.</a:t>
            </a:r>
          </a:p>
          <a:p>
            <a:r>
              <a:rPr lang="uk-UA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ЗГОДОМ ВНАСЛІДОК ОБСТРІЛІВ З БОКУ БОЙОВИКІВ ВЕЖУ БУЛО ЗРУЙНОВАНО, АЛЕ МИРОСЛАВ, РИЗИКУЮЧИ ЖИТТЯМ, ЗНАЙШОВ СЕРЕД УЛАМКІВ КЛАПТИК СТЯГА І ЗАБРАВ ЙОГО З СОБОЮ.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7C8BFF1-D4E0-47CD-AF16-B8716926F7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7800" y="3390900"/>
            <a:ext cx="6797040" cy="3467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12895998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27A5C92-2639-4A1B-894A-680C3D22FA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" y="0"/>
            <a:ext cx="566928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кутник 2">
            <a:extLst>
              <a:ext uri="{FF2B5EF4-FFF2-40B4-BE49-F238E27FC236}">
                <a16:creationId xmlns:a16="http://schemas.microsoft.com/office/drawing/2014/main" id="{76226C33-22B2-423F-9B5A-FDA9B269C1B7}"/>
              </a:ext>
            </a:extLst>
          </p:cNvPr>
          <p:cNvSpPr/>
          <p:nvPr/>
        </p:nvSpPr>
        <p:spPr>
          <a:xfrm>
            <a:off x="1687634" y="6246614"/>
            <a:ext cx="328006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ПРАПОР З-ПІД ІЛОВАЙСЬКА</a:t>
            </a: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757CB9B5-9B69-4C32-A8B1-89651099C541}"/>
              </a:ext>
            </a:extLst>
          </p:cNvPr>
          <p:cNvSpPr/>
          <p:nvPr/>
        </p:nvSpPr>
        <p:spPr>
          <a:xfrm>
            <a:off x="5989320" y="745480"/>
            <a:ext cx="6096000" cy="501675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ДЕРЖАВНИЙ ПРАПОР УКРАЇНИ, ПОДАРОВАНИЙ СОЛДАТУ 93 ОМБР ОЛЕКСАНДРУ КУРЕНКУ ЙОГО ДРУГОМ ПЕРЕД ВІДПРАВКОЮ В ЗОНУ АТО. ПРАПОР ВИКОРИСТОВУВАВСЯ ПІДРОЗДІЛОМ ЗЕНІТНИКІВ, У ЯКОМУ СЛУЖИВ О.КУРЕНКО. ПІД ЧАС ВИХОДУ З «ІЛОВАЙСЬКОГО КОТЛА» 29 СЕРПНЯ 2014 РОКУ ПРАПОР БУВ У МАШИНІ ЗІЛ-131 ІЗ ЗЕНІТНОЮ УСТАНОВКОЮ В КУЗОВІ. МАШИНА БУЛА ОБСТРІЛЯНА, ДВОЄ БІЙЦІВ ЗАГИНУЛО, А ІНШІ ПЕРЕСІЛИ НА ВЦІЛІЛИЙ АВТОТРАНСПОРТ 93-Ї БРИГАДИ. ПІЗНІШЕ ВОНИ ПОТРАПИЛИ В РОСІЙСЬКИЙ ПОЛОН. ПОНІВЕЧЕНИЙ ПРАПОР ВИЯВЛЕНО У ЗГОРІЛІЙ МАШИНІ ЗІЛ-131 ПОШУКОВОЮ ГРУПОЮ МІСІЇ «ЕВАКУАЦІЯ 200» («ЧОРНИЙ ТЮЛЬПАН») ПІД ЧАС РОЗШУКУ ЗАГИБЛИХ УКРАЇНСЬКИХ ВОЯКІВ У ВЕРЕСНІ 2014 РОКУ.</a:t>
            </a:r>
          </a:p>
        </p:txBody>
      </p:sp>
    </p:spTree>
    <p:extLst>
      <p:ext uri="{BB962C8B-B14F-4D97-AF65-F5344CB8AC3E}">
        <p14:creationId xmlns:p14="http://schemas.microsoft.com/office/powerpoint/2010/main" val="3412673768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D42F880-0B55-4284-9483-EC576D6AB1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39496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кутник 2">
            <a:extLst>
              <a:ext uri="{FF2B5EF4-FFF2-40B4-BE49-F238E27FC236}">
                <a16:creationId xmlns:a16="http://schemas.microsoft.com/office/drawing/2014/main" id="{FA999CC5-2F8B-48CF-98F0-72796F1EB0BD}"/>
              </a:ext>
            </a:extLst>
          </p:cNvPr>
          <p:cNvSpPr/>
          <p:nvPr/>
        </p:nvSpPr>
        <p:spPr>
          <a:xfrm>
            <a:off x="1273563" y="5865614"/>
            <a:ext cx="348954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ПРАПОР ШТАБУ СЕКТОРА «С» </a:t>
            </a:r>
          </a:p>
          <a:p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 ДЕБАЛЬЦЕВОМУ</a:t>
            </a:r>
            <a:endParaRPr lang="uk-UA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B4050413-8289-4CA2-9BE2-ECD7E58051C5}"/>
              </a:ext>
            </a:extLst>
          </p:cNvPr>
          <p:cNvSpPr/>
          <p:nvPr/>
        </p:nvSpPr>
        <p:spPr>
          <a:xfrm>
            <a:off x="5623560" y="433477"/>
            <a:ext cx="6096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ПРАПОР ВИГОТОВИЛИ УЧНІ НОВОГРАД-ВОЛИНСЬКОГО ВИЩОГО ПРОФЕСІЙНОГО УЧИЛИЩА (ЖИТОМИРСЬКА ОБЛАСТЬ).</a:t>
            </a:r>
          </a:p>
          <a:p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 ГРУДНЯ 2014 ДО СІЧНЯ 2015 РОКУ ПЕРЕБУВАВ У ШТАБІ СЕКТОРУ «С» У М. ДЕБАЛЬЦЕВЕ (ДОНЕЦЬКА ОБЛАСТЬ). НАПРИКІНЦІ СІЧНЯ 2015 ПРАПОР ПОВЕРНУВСЯ ДО НОВОГРАД-ВОЛИНСЬКОГО, ДЕ ЙОГО РОЗМІСТИЛИ У МУЗЕЇ БОЙОВОЇ СЛАВИ.</a:t>
            </a:r>
            <a:endParaRPr lang="uk-UA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971534B-C997-4D7C-8E45-8B8D310E84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4960" y="2988022"/>
            <a:ext cx="6553200" cy="38699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90324832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4914230-5F0A-4626-BC75-7B66507407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" y="0"/>
            <a:ext cx="52578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кутник 2">
            <a:extLst>
              <a:ext uri="{FF2B5EF4-FFF2-40B4-BE49-F238E27FC236}">
                <a16:creationId xmlns:a16="http://schemas.microsoft.com/office/drawing/2014/main" id="{2ADBFAFD-BED6-464A-A289-A8C5955D0C66}"/>
              </a:ext>
            </a:extLst>
          </p:cNvPr>
          <p:cNvSpPr/>
          <p:nvPr/>
        </p:nvSpPr>
        <p:spPr>
          <a:xfrm>
            <a:off x="1903982" y="5804654"/>
            <a:ext cx="230864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ПРАПОР 92-Ї ОМБР</a:t>
            </a: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CE27EDF0-E132-4F37-883B-DC49E8E91F60}"/>
              </a:ext>
            </a:extLst>
          </p:cNvPr>
          <p:cNvSpPr/>
          <p:nvPr/>
        </p:nvSpPr>
        <p:spPr>
          <a:xfrm>
            <a:off x="5379720" y="458956"/>
            <a:ext cx="6096000" cy="594008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ДЕРЖАВНИЙ ПРАПОР УКРАЇНИ, ЯКИЙ БУВ ЗАКРІПЛЕНИЙ НА АНТЕНІ ОДНОГО З ТАНКІВ Т-64БВ 92-Ї ОКРЕМОЇ МЕХАНІЗОВАНОЇ БРИГАДИ, ЯКА У НІЧ З 27 НА 28 СЕРПНЯ 2014 РОКУ НАМАГАЛАСЬ ПРОРВАТИ ОТОЧЕННЯ РОСІЙСЬКИХ ВІЙСЬК ПІД ІЛОВАЙСЬКОМ. КОЛОНА РОТНО-ТАКТИЧНОЇ ГРУПИ БУЛА РОЗСТРІЛЯНА АРТИЛЕРІЄЮ ТА КУЛЕМЕТНИМ ВОГНЕМ СУПРОТИВНИКА. 11 БІЙЦІВ ЗАГИНУЛО, ЧИМАЛО БУЛО ПОРАНЕНО.</a:t>
            </a:r>
          </a:p>
          <a:p>
            <a:r>
              <a:rPr lang="uk-UA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ЗАГИБЛИХ УКРАЇНСЬКИХ ВІЙСЬКОВОСЛУЖБОВЦІВ ПОХОВАЛИ МІСЦЕВІ МЕШКАНЦІ З СІЛ НОВОЗАР'ЇВКА ТА КОЛОСКИ СТАРОБЕШІВСЬКОГО РАЙОНУ ДОНЕЦЬКОЇ ОБЛАСТІ. ВОНИ Ж ЗНАЙШЛИ ТА СХОВАЛИ ВІД РОСІЙСЬКИХ ВІЙСЬКОВИХ І ДНРІВЦІВ НАЦІОНАЛЬНИЙ ПРАПОР. КОЛИ У ВЕРЕСНІ 2014 РОКУ ПОШУКОВЦІ МІСІЇ «ЕВАКУАЦІЯ-200» («ЧОРНИЙ ТЮЛЬПАН») ЕКСГУМОВУВАЛИ БРАТСЬКУ МОГИЛУ ЗАГИБЛИХ БІЙЦІВ 92-Ї БРИГАДИ, МІСЦЕВІ МЕШКАНЦІ ПЕРЕДАЛИ ЇМ ЦЕЙ ПРАПОР.</a:t>
            </a:r>
          </a:p>
        </p:txBody>
      </p:sp>
    </p:spTree>
    <p:extLst>
      <p:ext uri="{BB962C8B-B14F-4D97-AF65-F5344CB8AC3E}">
        <p14:creationId xmlns:p14="http://schemas.microsoft.com/office/powerpoint/2010/main" val="2859318097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E22A7CD-CEE3-4AE3-9668-28CE35E74B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50520" y="0"/>
            <a:ext cx="605028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кутник 2">
            <a:extLst>
              <a:ext uri="{FF2B5EF4-FFF2-40B4-BE49-F238E27FC236}">
                <a16:creationId xmlns:a16="http://schemas.microsoft.com/office/drawing/2014/main" id="{C0A15ED2-8B58-4500-BDC0-AF48EE52B5DC}"/>
              </a:ext>
            </a:extLst>
          </p:cNvPr>
          <p:cNvSpPr/>
          <p:nvPr/>
        </p:nvSpPr>
        <p:spPr>
          <a:xfrm>
            <a:off x="113855" y="6124694"/>
            <a:ext cx="51215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ПРАПОР З РАЙОНУ БОЙОВИХ ДІЙ НА ЛУГАНЩИНІ</a:t>
            </a:r>
            <a:endParaRPr lang="uk-UA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22916532-B9D4-4875-84CC-7441EB7ABDC1}"/>
              </a:ext>
            </a:extLst>
          </p:cNvPr>
          <p:cNvSpPr/>
          <p:nvPr/>
        </p:nvSpPr>
        <p:spPr>
          <a:xfrm>
            <a:off x="0" y="363974"/>
            <a:ext cx="559308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ОБГОРІЛИЙ ПРАПОР ЗНАЙШЛИ ПІД ЧАС БОЇВ У СЕЛИЩІ ПОБЄДА (НОВОАЙДАРСЬКИЙ РАЙОН ЛУГАНСЬКОЇ ОБЛАСТІ). ВОЛОНТЕРИ ЗНЯЛИ ЙОГО ЗІ СПАЛЕНОЇ БРОНЕМАШИНИ СИЛ АТО.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18CF62B-7A19-41E0-8F70-AE8CFA82FC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6469" y="0"/>
            <a:ext cx="6531675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кутник 5">
            <a:extLst>
              <a:ext uri="{FF2B5EF4-FFF2-40B4-BE49-F238E27FC236}">
                <a16:creationId xmlns:a16="http://schemas.microsoft.com/office/drawing/2014/main" id="{9CCE49F9-AFB7-4EA8-8314-54F369CD3C95}"/>
              </a:ext>
            </a:extLst>
          </p:cNvPr>
          <p:cNvSpPr/>
          <p:nvPr/>
        </p:nvSpPr>
        <p:spPr>
          <a:xfrm>
            <a:off x="9272569" y="6153388"/>
            <a:ext cx="21468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ПРАПОР 28 ОМБР</a:t>
            </a:r>
          </a:p>
        </p:txBody>
      </p:sp>
      <p:sp>
        <p:nvSpPr>
          <p:cNvPr id="7" name="Прямокутник 6">
            <a:extLst>
              <a:ext uri="{FF2B5EF4-FFF2-40B4-BE49-F238E27FC236}">
                <a16:creationId xmlns:a16="http://schemas.microsoft.com/office/drawing/2014/main" id="{3EAFCCE8-4A33-49D3-AB57-6E64EDBFB59F}"/>
              </a:ext>
            </a:extLst>
          </p:cNvPr>
          <p:cNvSpPr/>
          <p:nvPr/>
        </p:nvSpPr>
        <p:spPr>
          <a:xfrm>
            <a:off x="6130066" y="533251"/>
            <a:ext cx="6096000" cy="31700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ПРАПОР 4-Ї МЕХАНІЗОВАНОЇ РОТИ 2-ГО МЕХАНІЗОВАНОГО БАТАЛЬЙОНУ 28-Ї ОКРЕМОЇ МЕХАНІЗОВАНОЇ БРИГАДИ. ОТРИМАНИЙ ВІД ВОЛОНТЕРІВ. СТЯГ МАЙОРІВ НА УКРАЇНСЬКИХ ПОЗИЦІЯХ ПІД МАР'ЇНКОЮ, КОЛИ 3 ЧЕРВНЯ 2015 РОКУ ЇХ СПРОБУВАЛИ ШТУРМУВАТИ БОЙОВИКИ. ОПОРНИЙ ПУНКТ ПІДРОЗДІЛУ ПЕРЕБУВАЄ НА ПЕРШІЙ ЛІНІЇ ОБОРОНИ. РОТА ПЕРШОЮ ЗУСТРІЛА НАСТУП БОЙОВИКІВ, АЛЕ БІЙЦІ ВИСТОЯЛИ ТА ПЕРЕМОГЛИ, ВІДКИНУВШИ ВОРОГА.</a:t>
            </a:r>
          </a:p>
        </p:txBody>
      </p:sp>
    </p:spTree>
    <p:extLst>
      <p:ext uri="{BB962C8B-B14F-4D97-AF65-F5344CB8AC3E}">
        <p14:creationId xmlns:p14="http://schemas.microsoft.com/office/powerpoint/2010/main" val="1715882363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FE48944-6C7E-4FD3-96E8-04F5FDB57A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" y="106680"/>
            <a:ext cx="493776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кутник 2">
            <a:extLst>
              <a:ext uri="{FF2B5EF4-FFF2-40B4-BE49-F238E27FC236}">
                <a16:creationId xmlns:a16="http://schemas.microsoft.com/office/drawing/2014/main" id="{742D8107-5515-4C5F-A28E-7987E0399629}"/>
              </a:ext>
            </a:extLst>
          </p:cNvPr>
          <p:cNvSpPr/>
          <p:nvPr/>
        </p:nvSpPr>
        <p:spPr>
          <a:xfrm>
            <a:off x="916119" y="6018014"/>
            <a:ext cx="336662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ПРАПОР 41 ОМПБ (ЧЕРНІГІВ)</a:t>
            </a: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9E91CDA0-D549-4415-BD97-3143C9617A7D}"/>
              </a:ext>
            </a:extLst>
          </p:cNvPr>
          <p:cNvSpPr/>
          <p:nvPr/>
        </p:nvSpPr>
        <p:spPr>
          <a:xfrm>
            <a:off x="0" y="560755"/>
            <a:ext cx="51054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ПРАПОР 41-ГО ОКРЕМОГО МОТОПІХОТНОГО БАТАЛЬЙОНУ,</a:t>
            </a:r>
          </a:p>
          <a:p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ЩО БЕРЕ УЧАСТЬ В АТО.</a:t>
            </a:r>
            <a:endParaRPr lang="uk-UA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BCF09E6-28C9-4239-B3DA-E5512E4376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3040" y="0"/>
            <a:ext cx="6918959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69F6723-9A49-4AE5-B980-47B10B16B6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2746" y="3681709"/>
            <a:ext cx="2493480" cy="31762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id="{9D11A4DA-0CEB-43A1-A7B2-23EA2FBD76C4}"/>
              </a:ext>
            </a:extLst>
          </p:cNvPr>
          <p:cNvSpPr/>
          <p:nvPr/>
        </p:nvSpPr>
        <p:spPr>
          <a:xfrm>
            <a:off x="5529486" y="191423"/>
            <a:ext cx="201061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ПРАПОР 53 ОМБ</a:t>
            </a:r>
          </a:p>
        </p:txBody>
      </p:sp>
      <p:sp>
        <p:nvSpPr>
          <p:cNvPr id="9" name="Прямокутник 8">
            <a:extLst>
              <a:ext uri="{FF2B5EF4-FFF2-40B4-BE49-F238E27FC236}">
                <a16:creationId xmlns:a16="http://schemas.microsoft.com/office/drawing/2014/main" id="{72ECA223-78D3-4A07-BB0E-21F308C48C2F}"/>
              </a:ext>
            </a:extLst>
          </p:cNvPr>
          <p:cNvSpPr/>
          <p:nvPr/>
        </p:nvSpPr>
        <p:spPr>
          <a:xfrm>
            <a:off x="6776225" y="3429000"/>
            <a:ext cx="5623559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ПРАПОР ВЗВОДНОГО ОПОРНОГО ПУНКТУ 53-Ї ОКРЕМОЇ МЕХАНІЗОВАНОЇ БРИГАДИ.</a:t>
            </a:r>
          </a:p>
          <a:p>
            <a:r>
              <a:rPr lang="uk-UA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ПІДРОЗДІЛ СФОРМОВАНИЙ У СЕРПНІ 2014 РОКУ. ПІД ЦИМ ПРАПОРОМ БІЙЦІ БРИГАДИ У ЖОВТНІ-ГРУДНІ 2014 РОКУ, А ТАКОЖ З ЛЮТОГО ДО ЛИПНЯ 2015 РОКУ ВИКОНУВАЛИ БОЙОВІ ЗАВДАННЯ З УТРИМАННЯ СТРАТЕГІЧНО ВАЖЛИВОЇ БАХМУТСЬКОЇ ТРАСИ В ЛУГАНСЬКІЙ ОБЛАСТІ. У СЕРПНІ 2015 БІЙЦІ ТРИМАЛИ ОБОРОНУ НА ОПОРНОМУ ПУНКТІ «ВІНЕЦЬ» БІЛЯ АВДІЇВКИ ДОНЕЦЬКОЇ ОБЛАСТІ.</a:t>
            </a:r>
          </a:p>
        </p:txBody>
      </p:sp>
    </p:spTree>
    <p:extLst>
      <p:ext uri="{BB962C8B-B14F-4D97-AF65-F5344CB8AC3E}">
        <p14:creationId xmlns:p14="http://schemas.microsoft.com/office/powerpoint/2010/main" val="2728238137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</TotalTime>
  <Words>1101</Words>
  <Application>Microsoft Office PowerPoint</Application>
  <PresentationFormat>Широкий екран</PresentationFormat>
  <Paragraphs>60</Paragraphs>
  <Slides>15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Тема Office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Вчитель</dc:creator>
  <cp:lastModifiedBy>Вчитель</cp:lastModifiedBy>
  <cp:revision>1</cp:revision>
  <dcterms:created xsi:type="dcterms:W3CDTF">2022-08-16T07:08:04Z</dcterms:created>
  <dcterms:modified xsi:type="dcterms:W3CDTF">2022-08-16T09:29:35Z</dcterms:modified>
</cp:coreProperties>
</file>