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074" autoAdjust="0"/>
  </p:normalViewPr>
  <p:slideViewPr>
    <p:cSldViewPr snapToGrid="0">
      <p:cViewPr varScale="1">
        <p:scale>
          <a:sx n="83" d="100"/>
          <a:sy n="83" d="100"/>
        </p:scale>
        <p:origin x="59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8A377-2704-4766-9B7D-4B4D51609128}"/>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CE840F02-CD05-4E06-B865-E91A50A59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3065481E-2C94-4B7E-8D38-AA1DA3909CDF}"/>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5" name="Місце для нижнього колонтитула 4">
            <a:extLst>
              <a:ext uri="{FF2B5EF4-FFF2-40B4-BE49-F238E27FC236}">
                <a16:creationId xmlns:a16="http://schemas.microsoft.com/office/drawing/2014/main" id="{260CD5F4-609C-45CC-9D66-F325FD2E9AA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54D2BDA-1290-48B3-B6DF-F3CC22CD7A24}"/>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377080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A47BD6-8083-417F-85D1-ED89F6C6394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78F3530-0701-4711-949A-8EC3B94A2118}"/>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09653A6-C9A9-4A1F-82C2-ED8F59DAC203}"/>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5" name="Місце для нижнього колонтитула 4">
            <a:extLst>
              <a:ext uri="{FF2B5EF4-FFF2-40B4-BE49-F238E27FC236}">
                <a16:creationId xmlns:a16="http://schemas.microsoft.com/office/drawing/2014/main" id="{AD7B8039-9FE2-43AA-B120-4B21CF1484B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46A15E3-543A-497F-8B22-87D2F13682A8}"/>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296982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91CAC1A5-CA59-4C1F-B75B-E5CEC421035A}"/>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CF2F7D45-7854-43BE-9066-2BE659D08F90}"/>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AB16B2E-9A75-4731-A247-EF162A17CBD2}"/>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5" name="Місце для нижнього колонтитула 4">
            <a:extLst>
              <a:ext uri="{FF2B5EF4-FFF2-40B4-BE49-F238E27FC236}">
                <a16:creationId xmlns:a16="http://schemas.microsoft.com/office/drawing/2014/main" id="{FE998944-0D11-4DBA-A07D-E0AD9889A6F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91EDF45-E981-457F-8FDD-C4F5279CA5B0}"/>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339360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385039-B8CB-482A-9024-E36B1A863ED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23C5CD5-4338-470E-893A-FA1E92E34E85}"/>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9792E4F-E0CA-41E1-B1D2-78E4ABD27BE8}"/>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5" name="Місце для нижнього колонтитула 4">
            <a:extLst>
              <a:ext uri="{FF2B5EF4-FFF2-40B4-BE49-F238E27FC236}">
                <a16:creationId xmlns:a16="http://schemas.microsoft.com/office/drawing/2014/main" id="{05575BEA-ABD5-4FE5-B07B-BFAB20186FD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EAF7AEF-43F1-43EF-8B21-B2367C5C1569}"/>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40998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30E7CF-1B9A-4093-BE29-AB97BC0EA55F}"/>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ABFD1F0-99C4-49D3-97A3-EABF4DFEEA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54036055-0055-44F2-9A27-3C3230EB88AA}"/>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5" name="Місце для нижнього колонтитула 4">
            <a:extLst>
              <a:ext uri="{FF2B5EF4-FFF2-40B4-BE49-F238E27FC236}">
                <a16:creationId xmlns:a16="http://schemas.microsoft.com/office/drawing/2014/main" id="{28988326-4014-4497-B633-BEEB081EB16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FE36702-BF69-46ED-A8D8-78641DF3F2D1}"/>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26050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BBD9EA-42EF-45C8-8843-F5D5CB488C1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F9A5ED9-F877-499E-B1A0-D09BA3322CB2}"/>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F78404D9-9F87-4DA4-8347-527BE2CAA52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BDCB8C2E-85A7-437F-9FBC-7C9EA9C0CB65}"/>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6" name="Місце для нижнього колонтитула 5">
            <a:extLst>
              <a:ext uri="{FF2B5EF4-FFF2-40B4-BE49-F238E27FC236}">
                <a16:creationId xmlns:a16="http://schemas.microsoft.com/office/drawing/2014/main" id="{D76C3D09-D16A-491C-AC78-0DAC04B3BFF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7881771-E504-495D-AD30-E5A1EABF12CB}"/>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410436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4ED0B-60F3-4063-A003-9B74241C878C}"/>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8728855-4B67-466E-9214-276201FE3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AB430066-F45D-4D83-9F10-04138BD347C2}"/>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67FC2FEC-12E5-4268-896B-975F06C09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4AF1A4A6-2754-49F8-ABCC-4443E58BA62D}"/>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0D332FE0-B22F-4025-9D16-0D952D19D516}"/>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8" name="Місце для нижнього колонтитула 7">
            <a:extLst>
              <a:ext uri="{FF2B5EF4-FFF2-40B4-BE49-F238E27FC236}">
                <a16:creationId xmlns:a16="http://schemas.microsoft.com/office/drawing/2014/main" id="{867BD111-D6CD-412B-95F8-0764DE0A34AC}"/>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A1D6945B-02F3-4EE8-B23C-BC1C6939A9B6}"/>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104393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E3AF16-A0CB-4A27-9935-55E07F62347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FDF9729-9647-41B4-B46F-EA1B9025997B}"/>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4" name="Місце для нижнього колонтитула 3">
            <a:extLst>
              <a:ext uri="{FF2B5EF4-FFF2-40B4-BE49-F238E27FC236}">
                <a16:creationId xmlns:a16="http://schemas.microsoft.com/office/drawing/2014/main" id="{C8FC8FDD-B80D-4B8D-8001-C33BAD4111A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CAE8E119-B8DA-4F1D-9E42-0A57C8881983}"/>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414654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EE66EAD-7D1F-401E-97C8-A677B9BDA034}"/>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3" name="Місце для нижнього колонтитула 2">
            <a:extLst>
              <a:ext uri="{FF2B5EF4-FFF2-40B4-BE49-F238E27FC236}">
                <a16:creationId xmlns:a16="http://schemas.microsoft.com/office/drawing/2014/main" id="{553B1FC3-32E3-4BA0-907B-E51C63927435}"/>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F2B70400-D5F8-42E3-AAC0-A41BAAA2B654}"/>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309035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CE7D54-601D-4460-9C14-755CA0656D2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A84E821-5018-4957-8657-F869CFFBDA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F3A119EC-E56C-40C6-A491-AF429CE12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5036E04-2189-4763-8525-F4926923F3B9}"/>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6" name="Місце для нижнього колонтитула 5">
            <a:extLst>
              <a:ext uri="{FF2B5EF4-FFF2-40B4-BE49-F238E27FC236}">
                <a16:creationId xmlns:a16="http://schemas.microsoft.com/office/drawing/2014/main" id="{67A100CC-EAF7-47D0-9F1C-3A4831C3ACE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271ABE6B-326E-4D66-8FC2-642D76FAC95D}"/>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304233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DBB965-C74B-44BB-BAD5-C92079BBAAE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E7218C8-98CC-4ABA-8754-1BEB735D70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D5711D70-D53F-4F6E-AF2D-8DFDA8851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CB98482-F92E-4CA3-B28D-33C8E6A8ADAF}"/>
              </a:ext>
            </a:extLst>
          </p:cNvPr>
          <p:cNvSpPr>
            <a:spLocks noGrp="1"/>
          </p:cNvSpPr>
          <p:nvPr>
            <p:ph type="dt" sz="half" idx="10"/>
          </p:nvPr>
        </p:nvSpPr>
        <p:spPr/>
        <p:txBody>
          <a:bodyPr/>
          <a:lstStyle/>
          <a:p>
            <a:fld id="{8F53291B-AA35-4A65-A3D8-06EC4A67A3A6}" type="datetimeFigureOut">
              <a:rPr lang="uk-UA" smtClean="0"/>
              <a:t>18.03.2022</a:t>
            </a:fld>
            <a:endParaRPr lang="uk-UA"/>
          </a:p>
        </p:txBody>
      </p:sp>
      <p:sp>
        <p:nvSpPr>
          <p:cNvPr id="6" name="Місце для нижнього колонтитула 5">
            <a:extLst>
              <a:ext uri="{FF2B5EF4-FFF2-40B4-BE49-F238E27FC236}">
                <a16:creationId xmlns:a16="http://schemas.microsoft.com/office/drawing/2014/main" id="{06AF93AA-240A-483A-9666-F112CEB5EE65}"/>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93B3148F-32D7-4819-AED1-6226F597CB98}"/>
              </a:ext>
            </a:extLst>
          </p:cNvPr>
          <p:cNvSpPr>
            <a:spLocks noGrp="1"/>
          </p:cNvSpPr>
          <p:nvPr>
            <p:ph type="sldNum" sz="quarter" idx="12"/>
          </p:nvPr>
        </p:nvSpPr>
        <p:spPr/>
        <p:txBody>
          <a:bodyPr/>
          <a:lstStyle/>
          <a:p>
            <a:fld id="{A874D69D-2BE2-4C3C-AD76-1578AB14B5E2}" type="slidenum">
              <a:rPr lang="uk-UA" smtClean="0"/>
              <a:t>‹№›</a:t>
            </a:fld>
            <a:endParaRPr lang="uk-UA"/>
          </a:p>
        </p:txBody>
      </p:sp>
    </p:spTree>
    <p:extLst>
      <p:ext uri="{BB962C8B-B14F-4D97-AF65-F5344CB8AC3E}">
        <p14:creationId xmlns:p14="http://schemas.microsoft.com/office/powerpoint/2010/main" val="173113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86389D7A-0E5E-4ABA-9C13-D5F56EBBE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F54635E-F6B0-4FF5-B403-BD5FDEB05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D583B0F-F3CD-446B-BB9D-9DA050B18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3291B-AA35-4A65-A3D8-06EC4A67A3A6}" type="datetimeFigureOut">
              <a:rPr lang="uk-UA" smtClean="0"/>
              <a:t>18.03.2022</a:t>
            </a:fld>
            <a:endParaRPr lang="uk-UA"/>
          </a:p>
        </p:txBody>
      </p:sp>
      <p:sp>
        <p:nvSpPr>
          <p:cNvPr id="5" name="Місце для нижнього колонтитула 4">
            <a:extLst>
              <a:ext uri="{FF2B5EF4-FFF2-40B4-BE49-F238E27FC236}">
                <a16:creationId xmlns:a16="http://schemas.microsoft.com/office/drawing/2014/main" id="{F6E5B3FE-2690-4916-9ECA-859B19A1D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25CBC955-7088-45AD-A151-E69BDE7C2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D69D-2BE2-4C3C-AD76-1578AB14B5E2}" type="slidenum">
              <a:rPr lang="uk-UA" smtClean="0"/>
              <a:t>‹№›</a:t>
            </a:fld>
            <a:endParaRPr lang="uk-UA"/>
          </a:p>
        </p:txBody>
      </p:sp>
    </p:spTree>
    <p:extLst>
      <p:ext uri="{BB962C8B-B14F-4D97-AF65-F5344CB8AC3E}">
        <p14:creationId xmlns:p14="http://schemas.microsoft.com/office/powerpoint/2010/main" val="1320531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5643902-161A-4903-8DCB-B0E6A4933E39}"/>
              </a:ext>
            </a:extLst>
          </p:cNvPr>
          <p:cNvPicPr>
            <a:picLocks noChangeAspect="1"/>
          </p:cNvPicPr>
          <p:nvPr/>
        </p:nvPicPr>
        <p:blipFill>
          <a:blip r:embed="rId3"/>
          <a:stretch>
            <a:fillRect/>
          </a:stretch>
        </p:blipFill>
        <p:spPr>
          <a:xfrm>
            <a:off x="0" y="85499"/>
            <a:ext cx="2223705" cy="1476000"/>
          </a:xfrm>
          <a:prstGeom prst="rect">
            <a:avLst/>
          </a:prstGeom>
        </p:spPr>
      </p:pic>
      <p:pic>
        <p:nvPicPr>
          <p:cNvPr id="6" name="Рисунок 5">
            <a:extLst>
              <a:ext uri="{FF2B5EF4-FFF2-40B4-BE49-F238E27FC236}">
                <a16:creationId xmlns:a16="http://schemas.microsoft.com/office/drawing/2014/main" id="{80BBDEDC-69C9-4AD2-9197-7150300B64DB}"/>
              </a:ext>
            </a:extLst>
          </p:cNvPr>
          <p:cNvPicPr>
            <a:picLocks noChangeAspect="1"/>
          </p:cNvPicPr>
          <p:nvPr/>
        </p:nvPicPr>
        <p:blipFill>
          <a:blip r:embed="rId4"/>
          <a:stretch>
            <a:fillRect/>
          </a:stretch>
        </p:blipFill>
        <p:spPr>
          <a:xfrm>
            <a:off x="10145743" y="5274000"/>
            <a:ext cx="2170989" cy="1584000"/>
          </a:xfrm>
          <a:prstGeom prst="rect">
            <a:avLst/>
          </a:prstGeom>
        </p:spPr>
      </p:pic>
      <p:sp>
        <p:nvSpPr>
          <p:cNvPr id="7" name="TextBox 6">
            <a:extLst>
              <a:ext uri="{FF2B5EF4-FFF2-40B4-BE49-F238E27FC236}">
                <a16:creationId xmlns:a16="http://schemas.microsoft.com/office/drawing/2014/main" id="{3EBF62F7-FC5A-4779-813B-8FC7F3EE31FD}"/>
              </a:ext>
            </a:extLst>
          </p:cNvPr>
          <p:cNvSpPr txBox="1"/>
          <p:nvPr/>
        </p:nvSpPr>
        <p:spPr>
          <a:xfrm>
            <a:off x="2005445" y="176645"/>
            <a:ext cx="9279082" cy="1091046"/>
          </a:xfrm>
          <a:prstGeom prst="rect">
            <a:avLst/>
          </a:prstGeom>
          <a:noFill/>
        </p:spPr>
        <p:txBody>
          <a:bodyPr wrap="square" rtlCol="0">
            <a:prstTxWarp prst="textPlain">
              <a:avLst/>
            </a:prstTxWarp>
            <a:spAutoFit/>
          </a:bodyPr>
          <a:lstStyle/>
          <a:p>
            <a:pPr algn="ctr"/>
            <a:r>
              <a:rPr lang="uk-UA" sz="2000" b="1" i="1" u="sng" dirty="0">
                <a:ln w="6600">
                  <a:solidFill>
                    <a:schemeClr val="accent2"/>
                  </a:solidFill>
                  <a:prstDash val="solid"/>
                </a:ln>
                <a:solidFill>
                  <a:srgbClr val="FF0000"/>
                </a:solidFill>
                <a:effectLst>
                  <a:glow rad="101600">
                    <a:schemeClr val="accent2">
                      <a:satMod val="175000"/>
                      <a:alpha val="40000"/>
                    </a:schemeClr>
                  </a:glow>
                  <a:outerShdw dist="38100" dir="2700000" algn="tl" rotWithShape="0">
                    <a:schemeClr val="accent2"/>
                  </a:outerShdw>
                </a:effectLst>
              </a:rPr>
              <a:t>ДЛЯ ВАС, ВЧИТЕЛІ!</a:t>
            </a:r>
          </a:p>
        </p:txBody>
      </p:sp>
      <p:sp>
        <p:nvSpPr>
          <p:cNvPr id="8" name="TextBox 7">
            <a:extLst>
              <a:ext uri="{FF2B5EF4-FFF2-40B4-BE49-F238E27FC236}">
                <a16:creationId xmlns:a16="http://schemas.microsoft.com/office/drawing/2014/main" id="{267D52EF-6A40-4A38-B040-170FCD6BA781}"/>
              </a:ext>
            </a:extLst>
          </p:cNvPr>
          <p:cNvSpPr txBox="1"/>
          <p:nvPr/>
        </p:nvSpPr>
        <p:spPr>
          <a:xfrm>
            <a:off x="2795155" y="5611091"/>
            <a:ext cx="6047509" cy="1091046"/>
          </a:xfrm>
          <a:prstGeom prst="rect">
            <a:avLst/>
          </a:prstGeom>
          <a:noFill/>
        </p:spPr>
        <p:txBody>
          <a:bodyPr wrap="square" rtlCol="0">
            <a:prstTxWarp prst="textPlain">
              <a:avLst/>
            </a:prstTxWarp>
            <a:spAutoFit/>
          </a:bodyPr>
          <a:lstStyle/>
          <a:p>
            <a:pPr algn="ctr"/>
            <a:r>
              <a:rPr lang="uk-UA" b="1" dirty="0">
                <a:ln w="6600">
                  <a:solidFill>
                    <a:schemeClr val="accent2"/>
                  </a:solidFill>
                  <a:prstDash val="solid"/>
                </a:ln>
                <a:solidFill>
                  <a:srgbClr val="FF0000"/>
                </a:solidFill>
                <a:effectLst>
                  <a:outerShdw dist="38100" dir="2700000" algn="tl" rotWithShape="0">
                    <a:schemeClr val="accent2"/>
                  </a:outerShdw>
                </a:effectLst>
              </a:rPr>
              <a:t>НАВЧАЛЬНО - МЕТОДИЧНІ ПОСІБНИКИ</a:t>
            </a:r>
          </a:p>
        </p:txBody>
      </p:sp>
    </p:spTree>
    <p:extLst>
      <p:ext uri="{BB962C8B-B14F-4D97-AF65-F5344CB8AC3E}">
        <p14:creationId xmlns:p14="http://schemas.microsoft.com/office/powerpoint/2010/main" val="3981902368"/>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F445F95-ABED-4EBC-94CB-7CCCD5D71EE6}"/>
              </a:ext>
            </a:extLst>
          </p:cNvPr>
          <p:cNvPicPr>
            <a:picLocks noChangeAspect="1"/>
          </p:cNvPicPr>
          <p:nvPr/>
        </p:nvPicPr>
        <p:blipFill>
          <a:blip r:embed="rId2"/>
          <a:stretch>
            <a:fillRect/>
          </a:stretch>
        </p:blipFill>
        <p:spPr>
          <a:xfrm>
            <a:off x="4058504" y="0"/>
            <a:ext cx="2324711" cy="3428999"/>
          </a:xfrm>
          <a:prstGeom prst="rect">
            <a:avLst/>
          </a:prstGeom>
          <a:ln>
            <a:noFill/>
          </a:ln>
          <a:effectLst>
            <a:softEdge rad="112500"/>
          </a:effectLst>
        </p:spPr>
      </p:pic>
      <p:pic>
        <p:nvPicPr>
          <p:cNvPr id="5" name="Рисунок 4">
            <a:extLst>
              <a:ext uri="{FF2B5EF4-FFF2-40B4-BE49-F238E27FC236}">
                <a16:creationId xmlns:a16="http://schemas.microsoft.com/office/drawing/2014/main" id="{2751DB1C-EA5C-4871-8F27-47EAD968CEEA}"/>
              </a:ext>
            </a:extLst>
          </p:cNvPr>
          <p:cNvPicPr>
            <a:picLocks noChangeAspect="1"/>
          </p:cNvPicPr>
          <p:nvPr/>
        </p:nvPicPr>
        <p:blipFill>
          <a:blip r:embed="rId3"/>
          <a:stretch>
            <a:fillRect/>
          </a:stretch>
        </p:blipFill>
        <p:spPr>
          <a:xfrm>
            <a:off x="3947746" y="3418166"/>
            <a:ext cx="2324711" cy="3439834"/>
          </a:xfrm>
          <a:prstGeom prst="rect">
            <a:avLst/>
          </a:prstGeom>
          <a:ln>
            <a:noFill/>
          </a:ln>
          <a:effectLst>
            <a:softEdge rad="112500"/>
          </a:effectLst>
        </p:spPr>
      </p:pic>
      <p:sp>
        <p:nvSpPr>
          <p:cNvPr id="6" name="Прямокутник 5">
            <a:extLst>
              <a:ext uri="{FF2B5EF4-FFF2-40B4-BE49-F238E27FC236}">
                <a16:creationId xmlns:a16="http://schemas.microsoft.com/office/drawing/2014/main" id="{1005BB5D-8B5A-4816-B11B-D0EC7136F709}"/>
              </a:ext>
            </a:extLst>
          </p:cNvPr>
          <p:cNvSpPr/>
          <p:nvPr/>
        </p:nvSpPr>
        <p:spPr>
          <a:xfrm>
            <a:off x="87464" y="0"/>
            <a:ext cx="3971040" cy="6155531"/>
          </a:xfrm>
          <a:prstGeom prst="rect">
            <a:avLst/>
          </a:prstGeom>
        </p:spPr>
        <p:txBody>
          <a:bodyPr wrap="square">
            <a:spAutoFit/>
          </a:bodyPr>
          <a:lstStyle/>
          <a:p>
            <a:endParaRPr lang="uk-UA" sz="800" dirty="0"/>
          </a:p>
          <a:p>
            <a:r>
              <a:rPr lang="uk-UA" b="1" dirty="0"/>
              <a:t>НОВА УКРАЇНСЬКА ШКОЛА: УКРАЇНСЬКИЙ ПРАВОПИС У СИСТЕМІ ФОРМУВАННЯ ОРФОГРАФІЧНОЇ КОМПЕТЕНТНОСТІ В УЧНІВ ПОЧАТКОВОЇ ШКОЛИ: НАВЧ.-МЕТОД. ПОСІБ. ХАРКІВ : РАНОК, 2021.  160 С.</a:t>
            </a:r>
          </a:p>
          <a:p>
            <a:endParaRPr lang="uk-UA" sz="800" dirty="0"/>
          </a:p>
          <a:p>
            <a:r>
              <a:rPr lang="uk-UA" dirty="0"/>
              <a:t>У посібнику зібрано рекомендації щодо способів формування орфографічної компетентності в учнів початкової школи із застосуванням правил українського правопису. Наведено правила орфографії та пунктуації, які рекомендують чинні освітні програми, запропоновано різноманітні форми роботи для їх опанування та  застосування на практиці на різних етапах навчання. Для вчителів початкових класів та всіх, хто працює з дітьми молодшого шкільного віку для формування в них орфографічної компетентності. </a:t>
            </a:r>
          </a:p>
        </p:txBody>
      </p:sp>
      <p:sp>
        <p:nvSpPr>
          <p:cNvPr id="7" name="Прямокутник 6">
            <a:extLst>
              <a:ext uri="{FF2B5EF4-FFF2-40B4-BE49-F238E27FC236}">
                <a16:creationId xmlns:a16="http://schemas.microsoft.com/office/drawing/2014/main" id="{03110C16-0201-4365-9B56-F6DFB3D64BDF}"/>
              </a:ext>
            </a:extLst>
          </p:cNvPr>
          <p:cNvSpPr/>
          <p:nvPr/>
        </p:nvSpPr>
        <p:spPr>
          <a:xfrm>
            <a:off x="6383215" y="223231"/>
            <a:ext cx="5721322" cy="6032421"/>
          </a:xfrm>
          <a:prstGeom prst="rect">
            <a:avLst/>
          </a:prstGeom>
        </p:spPr>
        <p:txBody>
          <a:bodyPr wrap="square">
            <a:spAutoFit/>
          </a:bodyPr>
          <a:lstStyle/>
          <a:p>
            <a:r>
              <a:rPr lang="uk-UA" b="1" dirty="0"/>
              <a:t>СУХОВІРСЬКИЙ О.</a:t>
            </a:r>
          </a:p>
          <a:p>
            <a:endParaRPr lang="uk-UA" sz="800" b="1" dirty="0"/>
          </a:p>
          <a:p>
            <a:r>
              <a:rPr lang="uk-UA" b="1" dirty="0"/>
              <a:t>НОВА УКРАЇНСЬКА ШКОЛА : МЕТОДИКА НАВЧАННЯ ІНФОРМАТИКИ У 1-4 КЛАСАХ ЗАКЛАДІВ ЗАГАЛЬНОЇ СЕРЕДНЬОЇ ОСВІТИ НА ЗАСАДАХ КОМПЕТЕНТНІСНОГО ПІДХОДУ : ДЛЯ ПЕДАГОГІЧНИХ ПРАЦІВНИКІВ. КИЇВ : ГЕНЕЗА, 2021. 160 С.</a:t>
            </a:r>
          </a:p>
          <a:p>
            <a:endParaRPr lang="uk-UA" dirty="0"/>
          </a:p>
          <a:p>
            <a:r>
              <a:rPr lang="uk-UA" dirty="0"/>
              <a:t>Посібник розкриває методику навчання інформатики в початкових класах на засадах </a:t>
            </a:r>
            <a:r>
              <a:rPr lang="uk-UA" dirty="0" err="1"/>
              <a:t>компетентнісного</a:t>
            </a:r>
            <a:r>
              <a:rPr lang="uk-UA" dirty="0"/>
              <a:t> підходу, який підсилює практичну спрямованість предмета та на основі якого укладено Державний стандарт початкової освіти та чинні Типові освітні програми початкової школи. Зокрема висвітлено такі питання: що включає це поняття; як постійний розвиток комп’ютерної техніки впливає на життя і які корективи вносить у методику навчання інформатики в початкових класах; чому вона зазнає постійного оновлення. Для вчителів початкової школи, методистів, учнів та студентів педагогічних навчальних закладів усіх типів і тих, хто цікавиться питаннями методики викладання пропедевтичного курсу інформатики в молодшій школі. </a:t>
            </a:r>
          </a:p>
        </p:txBody>
      </p:sp>
    </p:spTree>
    <p:extLst>
      <p:ext uri="{BB962C8B-B14F-4D97-AF65-F5344CB8AC3E}">
        <p14:creationId xmlns:p14="http://schemas.microsoft.com/office/powerpoint/2010/main" val="79273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D606AC1-1962-472E-AAB9-760CAA8CFAE0}"/>
              </a:ext>
            </a:extLst>
          </p:cNvPr>
          <p:cNvPicPr>
            <a:picLocks noChangeAspect="1"/>
          </p:cNvPicPr>
          <p:nvPr/>
        </p:nvPicPr>
        <p:blipFill>
          <a:blip r:embed="rId2"/>
          <a:stretch>
            <a:fillRect/>
          </a:stretch>
        </p:blipFill>
        <p:spPr>
          <a:xfrm>
            <a:off x="4225628" y="0"/>
            <a:ext cx="2219149" cy="3429000"/>
          </a:xfrm>
          <a:prstGeom prst="rect">
            <a:avLst/>
          </a:prstGeom>
          <a:ln>
            <a:noFill/>
          </a:ln>
          <a:effectLst>
            <a:softEdge rad="112500"/>
          </a:effectLst>
        </p:spPr>
      </p:pic>
      <p:pic>
        <p:nvPicPr>
          <p:cNvPr id="3" name="Рисунок 2">
            <a:extLst>
              <a:ext uri="{FF2B5EF4-FFF2-40B4-BE49-F238E27FC236}">
                <a16:creationId xmlns:a16="http://schemas.microsoft.com/office/drawing/2014/main" id="{42BADE16-B429-4249-8E92-14E1FCEF14AF}"/>
              </a:ext>
            </a:extLst>
          </p:cNvPr>
          <p:cNvPicPr>
            <a:picLocks noChangeAspect="1"/>
          </p:cNvPicPr>
          <p:nvPr/>
        </p:nvPicPr>
        <p:blipFill>
          <a:blip r:embed="rId3"/>
          <a:stretch>
            <a:fillRect/>
          </a:stretch>
        </p:blipFill>
        <p:spPr>
          <a:xfrm>
            <a:off x="4225628" y="3429000"/>
            <a:ext cx="2219149" cy="3429000"/>
          </a:xfrm>
          <a:prstGeom prst="rect">
            <a:avLst/>
          </a:prstGeom>
          <a:ln>
            <a:noFill/>
          </a:ln>
          <a:effectLst>
            <a:softEdge rad="112500"/>
          </a:effectLst>
        </p:spPr>
      </p:pic>
      <p:sp>
        <p:nvSpPr>
          <p:cNvPr id="4" name="Прямокутник 3">
            <a:extLst>
              <a:ext uri="{FF2B5EF4-FFF2-40B4-BE49-F238E27FC236}">
                <a16:creationId xmlns:a16="http://schemas.microsoft.com/office/drawing/2014/main" id="{AAC9E13E-F8C8-4171-9EA1-74D8E7F56442}"/>
              </a:ext>
            </a:extLst>
          </p:cNvPr>
          <p:cNvSpPr/>
          <p:nvPr/>
        </p:nvSpPr>
        <p:spPr>
          <a:xfrm>
            <a:off x="7262446" y="221206"/>
            <a:ext cx="4929554" cy="6309420"/>
          </a:xfrm>
          <a:prstGeom prst="rect">
            <a:avLst/>
          </a:prstGeom>
        </p:spPr>
        <p:txBody>
          <a:bodyPr wrap="square">
            <a:spAutoFit/>
          </a:bodyPr>
          <a:lstStyle/>
          <a:p>
            <a:r>
              <a:rPr lang="uk-UA" b="1" dirty="0"/>
              <a:t>ВАКАРІН С. І.</a:t>
            </a:r>
          </a:p>
          <a:p>
            <a:endParaRPr lang="uk-UA" sz="800" b="1" dirty="0"/>
          </a:p>
          <a:p>
            <a:r>
              <a:rPr lang="uk-UA" b="1" dirty="0"/>
              <a:t>НОВА УКРАЇНСЬКА ШКОЛА: ДИДАКТИЧНІ ОСНОВИ </a:t>
            </a:r>
            <a:r>
              <a:rPr lang="en-US" b="1" dirty="0"/>
              <a:t>STREAM-</a:t>
            </a:r>
            <a:r>
              <a:rPr lang="uk-UA" b="1" dirty="0"/>
              <a:t>ОСВІТИ В ПОЧАТКОВІЙ ШКОЛІ : НАВЧАЛЬНО-МЕТОДИЧНИЙ ПОСІБ. КИЇВ : САМІТ-КНИГА, 2021. 144 </a:t>
            </a:r>
          </a:p>
          <a:p>
            <a:endParaRPr lang="uk-UA" b="1" dirty="0"/>
          </a:p>
          <a:p>
            <a:r>
              <a:rPr lang="uk-UA" dirty="0"/>
              <a:t>Автор описує інноваційну систему навчання </a:t>
            </a:r>
            <a:r>
              <a:rPr lang="en-US" dirty="0"/>
              <a:t>STREAM </a:t>
            </a:r>
            <a:r>
              <a:rPr lang="uk-UA" dirty="0"/>
              <a:t>для вчителів початкової школи. Від шкільної освіти передовим галузям економіки сьогодні потрібні випускники з гарною підготовкою з предметів природничо-математичного циклу. Тому виникають новаторські системи освіти - одна з них (</a:t>
            </a:r>
            <a:r>
              <a:rPr lang="en-US" dirty="0"/>
              <a:t>STEM) </a:t>
            </a:r>
            <a:r>
              <a:rPr lang="uk-UA" dirty="0"/>
              <a:t>стала особливо популярною. Але виникла необхідність у додаткових стимулах, а також у вмінні бачити картину в цілому, знаходити нестандартні рішення. Це покликана дати система </a:t>
            </a:r>
            <a:r>
              <a:rPr lang="en-US" dirty="0"/>
              <a:t>STREAM. STREAM - </a:t>
            </a:r>
            <a:r>
              <a:rPr lang="uk-UA" dirty="0"/>
              <a:t>це напрямок освіти, в якому природничі науки та технології інтерпретуються через інженерію, мистецтва, гуманітарні та соціальні науки із застосуванням математики, читання та письма. </a:t>
            </a:r>
          </a:p>
        </p:txBody>
      </p:sp>
      <p:sp>
        <p:nvSpPr>
          <p:cNvPr id="5" name="Прямокутник 4">
            <a:extLst>
              <a:ext uri="{FF2B5EF4-FFF2-40B4-BE49-F238E27FC236}">
                <a16:creationId xmlns:a16="http://schemas.microsoft.com/office/drawing/2014/main" id="{0C5D7D1D-C2E6-4C14-B348-D2072096AA1F}"/>
              </a:ext>
            </a:extLst>
          </p:cNvPr>
          <p:cNvSpPr/>
          <p:nvPr/>
        </p:nvSpPr>
        <p:spPr>
          <a:xfrm>
            <a:off x="131641" y="0"/>
            <a:ext cx="3956781" cy="6740307"/>
          </a:xfrm>
          <a:prstGeom prst="rect">
            <a:avLst/>
          </a:prstGeom>
        </p:spPr>
        <p:txBody>
          <a:bodyPr wrap="square">
            <a:spAutoFit/>
          </a:bodyPr>
          <a:lstStyle/>
          <a:p>
            <a:r>
              <a:rPr lang="uk-UA" dirty="0"/>
              <a:t>	</a:t>
            </a:r>
            <a:r>
              <a:rPr lang="uk-UA" b="1" dirty="0"/>
              <a:t> НОВА УКРАЇНСЬКА ШКОЛА: ОРГАНІЗАЦІЯ МЕДІАОСВІТИ В ПОЧАТКОВІЙ ШКОЛІ : НАВЧАЛЬНО-МЕТОДИЧНИЙ ПОСІБНИК / СТАРАГІНА І. П., ВОЛОШЕНЮК О. В., МОКРОГУЗ О. П., ГАНИК О. В. КИЇВ : ПРОПАПІР, 2021. 160 С., ІЛ.</a:t>
            </a:r>
          </a:p>
          <a:p>
            <a:endParaRPr lang="uk-UA" dirty="0"/>
          </a:p>
          <a:p>
            <a:r>
              <a:rPr lang="uk-UA" dirty="0"/>
              <a:t>Навчально-методичний посібник присвячено найактуальнішій проблемі сучасної освіти - формуванню </a:t>
            </a:r>
            <a:r>
              <a:rPr lang="uk-UA" dirty="0" err="1"/>
              <a:t>медіаграмотності</a:t>
            </a:r>
            <a:r>
              <a:rPr lang="uk-UA" dirty="0"/>
              <a:t> в учнів початкової школи. Автори пропонують аналіз дидактичних основ формування </a:t>
            </a:r>
            <a:r>
              <a:rPr lang="uk-UA" dirty="0" err="1"/>
              <a:t>медіаграмотності</a:t>
            </a:r>
            <a:r>
              <a:rPr lang="uk-UA" dirty="0"/>
              <a:t> в молодшому шкільному віці й на прикладах показують шляхи реалізації дидактичних принципів у навчальному процесі. Видання адресоване вчителям початкових класів, фахівцям з питань підвищення кваліфікації вчителів, студентам педагогічних спеціальностей вищих навчальних закладів. </a:t>
            </a:r>
          </a:p>
        </p:txBody>
      </p:sp>
    </p:spTree>
    <p:extLst>
      <p:ext uri="{BB962C8B-B14F-4D97-AF65-F5344CB8AC3E}">
        <p14:creationId xmlns:p14="http://schemas.microsoft.com/office/powerpoint/2010/main" val="164728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6F78A79-107A-44D5-AA0A-5A0E20B28993}"/>
              </a:ext>
            </a:extLst>
          </p:cNvPr>
          <p:cNvPicPr>
            <a:picLocks noChangeAspect="1"/>
          </p:cNvPicPr>
          <p:nvPr/>
        </p:nvPicPr>
        <p:blipFill>
          <a:blip r:embed="rId2"/>
          <a:stretch>
            <a:fillRect/>
          </a:stretch>
        </p:blipFill>
        <p:spPr>
          <a:xfrm>
            <a:off x="56175" y="28515"/>
            <a:ext cx="3487125" cy="4510454"/>
          </a:xfrm>
          <a:prstGeom prst="rect">
            <a:avLst/>
          </a:prstGeom>
          <a:ln>
            <a:noFill/>
          </a:ln>
          <a:effectLst>
            <a:softEdge rad="112500"/>
          </a:effectLst>
        </p:spPr>
      </p:pic>
      <p:sp>
        <p:nvSpPr>
          <p:cNvPr id="3" name="Прямокутник 2">
            <a:extLst>
              <a:ext uri="{FF2B5EF4-FFF2-40B4-BE49-F238E27FC236}">
                <a16:creationId xmlns:a16="http://schemas.microsoft.com/office/drawing/2014/main" id="{C381133F-F3E2-4CF6-AEE0-BFA3E55F8051}"/>
              </a:ext>
            </a:extLst>
          </p:cNvPr>
          <p:cNvSpPr/>
          <p:nvPr/>
        </p:nvSpPr>
        <p:spPr>
          <a:xfrm>
            <a:off x="0" y="4798160"/>
            <a:ext cx="4627531" cy="2031325"/>
          </a:xfrm>
          <a:prstGeom prst="rect">
            <a:avLst/>
          </a:prstGeom>
        </p:spPr>
        <p:txBody>
          <a:bodyPr wrap="square">
            <a:spAutoFit/>
          </a:bodyPr>
          <a:lstStyle/>
          <a:p>
            <a:r>
              <a:rPr lang="ru-RU" b="1" dirty="0"/>
              <a:t>НОВА УКРАЇНСЬКА ШКОЛА: МЕТОДИКА НАВЧАННЯ ФІЗИЧНОЇ КУЛЬТУРИ У 1-4 КЛАСАХ ЗАКЛ. ЗАГ. СЕР. ОСВІТИ : НАВЧ.-МЕТОД. ПОСІБ. / А. А. БОЛЯК, Г. А. КОЛОМОЄЦЬ, А. А. РЕБРИНА, Н. Л. БОЛЯК. К. : ВИДАВНИЧИЙ ДІМ «ОСВІТА», 2021. 160 С. </a:t>
            </a:r>
            <a:endParaRPr lang="uk-UA" b="1" dirty="0"/>
          </a:p>
        </p:txBody>
      </p:sp>
      <p:pic>
        <p:nvPicPr>
          <p:cNvPr id="4" name="Рисунок 3">
            <a:extLst>
              <a:ext uri="{FF2B5EF4-FFF2-40B4-BE49-F238E27FC236}">
                <a16:creationId xmlns:a16="http://schemas.microsoft.com/office/drawing/2014/main" id="{3C535443-037E-43F9-89AD-3D4EDE9850BF}"/>
              </a:ext>
            </a:extLst>
          </p:cNvPr>
          <p:cNvPicPr>
            <a:picLocks noChangeAspect="1"/>
          </p:cNvPicPr>
          <p:nvPr/>
        </p:nvPicPr>
        <p:blipFill>
          <a:blip r:embed="rId3"/>
          <a:stretch>
            <a:fillRect/>
          </a:stretch>
        </p:blipFill>
        <p:spPr>
          <a:xfrm>
            <a:off x="8824547" y="0"/>
            <a:ext cx="3311277" cy="4229100"/>
          </a:xfrm>
          <a:prstGeom prst="rect">
            <a:avLst/>
          </a:prstGeom>
          <a:ln>
            <a:noFill/>
          </a:ln>
          <a:effectLst>
            <a:softEdge rad="112500"/>
          </a:effectLst>
        </p:spPr>
      </p:pic>
      <p:sp>
        <p:nvSpPr>
          <p:cNvPr id="5" name="Прямокутник 4">
            <a:extLst>
              <a:ext uri="{FF2B5EF4-FFF2-40B4-BE49-F238E27FC236}">
                <a16:creationId xmlns:a16="http://schemas.microsoft.com/office/drawing/2014/main" id="{E46CB100-8CB2-4F1C-8253-9FC0C41F583F}"/>
              </a:ext>
            </a:extLst>
          </p:cNvPr>
          <p:cNvSpPr/>
          <p:nvPr/>
        </p:nvSpPr>
        <p:spPr>
          <a:xfrm>
            <a:off x="4475285" y="28515"/>
            <a:ext cx="4349262" cy="6740307"/>
          </a:xfrm>
          <a:prstGeom prst="rect">
            <a:avLst/>
          </a:prstGeom>
        </p:spPr>
        <p:txBody>
          <a:bodyPr wrap="square">
            <a:spAutoFit/>
          </a:bodyPr>
          <a:lstStyle/>
          <a:p>
            <a:r>
              <a:rPr lang="uk-UA" b="1" dirty="0"/>
              <a:t>КОСТЕНКО Т. М.</a:t>
            </a:r>
          </a:p>
          <a:p>
            <a:r>
              <a:rPr lang="uk-UA" b="1" dirty="0"/>
              <a:t>НОВА УКРАЇНСЬКА ШКОЛА: ФОРМУВАННЯ У МОЛОДШИХ ШКОЛЯРІВ НАВИЧОК КОНСТРУКТИВНОГО СПІЛКУВАННЯ : НАВЧ.-МЕТОД. ПОСІБ. / Т.М.КОСТЕНКО, К.С.ДОВГОПОЛА. ХАРКІВ : ВИД-ВО «РАНОК», 2021. 176 С.</a:t>
            </a:r>
          </a:p>
          <a:p>
            <a:endParaRPr lang="uk-UA" dirty="0"/>
          </a:p>
          <a:p>
            <a:r>
              <a:rPr lang="uk-UA" dirty="0"/>
              <a:t>У навчально-методичному посібнику надано теоретичне підґрунтя та практичні поради щодо формування у молодших школярів навичок конструктивного спілкування. Розкрито проблеми взаємовідносин у класних колективах та надано технології, які формують життєві цінності, розвивають інтелектуальний і культурний рівні школярів, сприяють набуванню навичок конструктивного спілкування, навчають вирішувати конфліктні ситуації та попереджувати їх, створювати сприятливі умови у колективі. Навчально-методичний посібник призначено для педагогічних працівників закладів загальної середньої освіти. </a:t>
            </a:r>
          </a:p>
        </p:txBody>
      </p:sp>
    </p:spTree>
    <p:extLst>
      <p:ext uri="{BB962C8B-B14F-4D97-AF65-F5344CB8AC3E}">
        <p14:creationId xmlns:p14="http://schemas.microsoft.com/office/powerpoint/2010/main" val="11183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C97EBD1-080A-49E0-95CB-E61FF92E0C70}"/>
              </a:ext>
            </a:extLst>
          </p:cNvPr>
          <p:cNvPicPr>
            <a:picLocks noChangeAspect="1"/>
          </p:cNvPicPr>
          <p:nvPr/>
        </p:nvPicPr>
        <p:blipFill>
          <a:blip r:embed="rId2"/>
          <a:stretch>
            <a:fillRect/>
          </a:stretch>
        </p:blipFill>
        <p:spPr>
          <a:xfrm>
            <a:off x="3771900" y="-64246"/>
            <a:ext cx="2435469" cy="3560885"/>
          </a:xfrm>
          <a:prstGeom prst="rect">
            <a:avLst/>
          </a:prstGeom>
          <a:ln>
            <a:noFill/>
          </a:ln>
          <a:effectLst>
            <a:softEdge rad="112500"/>
          </a:effectLst>
        </p:spPr>
      </p:pic>
      <p:sp>
        <p:nvSpPr>
          <p:cNvPr id="3" name="Прямокутник 2">
            <a:extLst>
              <a:ext uri="{FF2B5EF4-FFF2-40B4-BE49-F238E27FC236}">
                <a16:creationId xmlns:a16="http://schemas.microsoft.com/office/drawing/2014/main" id="{FD0CA075-B859-4ED5-98E6-F346642E0FA5}"/>
              </a:ext>
            </a:extLst>
          </p:cNvPr>
          <p:cNvSpPr/>
          <p:nvPr/>
        </p:nvSpPr>
        <p:spPr>
          <a:xfrm>
            <a:off x="299754" y="-64246"/>
            <a:ext cx="3243546" cy="6186309"/>
          </a:xfrm>
          <a:prstGeom prst="rect">
            <a:avLst/>
          </a:prstGeom>
        </p:spPr>
        <p:txBody>
          <a:bodyPr wrap="square">
            <a:spAutoFit/>
          </a:bodyPr>
          <a:lstStyle/>
          <a:p>
            <a:endParaRPr lang="uk-UA" dirty="0"/>
          </a:p>
          <a:p>
            <a:r>
              <a:rPr lang="uk-UA" b="1" dirty="0"/>
              <a:t>МАЛІНІНА Л.</a:t>
            </a:r>
          </a:p>
          <a:p>
            <a:endParaRPr lang="uk-UA" sz="800" b="1" dirty="0"/>
          </a:p>
          <a:p>
            <a:r>
              <a:rPr lang="uk-UA" b="1" dirty="0"/>
              <a:t>НОВА УКРАЇНСЬКА ШКОЛА: ПСИХОЛОГО-ПЕДАГОГІЧНА ПІДТРИМКА МОЛОДШИХ ШКОЛЯРІВ ІЗ ТРУДНОЩАМИ В НАВЧАННІ: НАВЧ.-МЕТОД. ПОСІБ.  КИЇВ : ГРАМОТА, 2021.  64 С.</a:t>
            </a:r>
          </a:p>
          <a:p>
            <a:endParaRPr lang="uk-UA" dirty="0"/>
          </a:p>
          <a:p>
            <a:r>
              <a:rPr lang="uk-UA" dirty="0"/>
              <a:t>У посібнику подано класифікацію «труднощів у навчанні», а також практичний матеріал щодо шляхів їхнього подолання молодшими школярами/школярками. Акцент зроблено на формуванні самостійності учнів та учениць, їхньому самоусвідомленні й саморозумінні. </a:t>
            </a:r>
          </a:p>
        </p:txBody>
      </p:sp>
      <p:pic>
        <p:nvPicPr>
          <p:cNvPr id="4" name="Рисунок 3">
            <a:extLst>
              <a:ext uri="{FF2B5EF4-FFF2-40B4-BE49-F238E27FC236}">
                <a16:creationId xmlns:a16="http://schemas.microsoft.com/office/drawing/2014/main" id="{168681B3-7D64-4637-A775-8458887F6428}"/>
              </a:ext>
            </a:extLst>
          </p:cNvPr>
          <p:cNvPicPr>
            <a:picLocks noChangeAspect="1"/>
          </p:cNvPicPr>
          <p:nvPr/>
        </p:nvPicPr>
        <p:blipFill>
          <a:blip r:embed="rId3"/>
          <a:stretch>
            <a:fillRect/>
          </a:stretch>
        </p:blipFill>
        <p:spPr>
          <a:xfrm>
            <a:off x="3771900" y="3560884"/>
            <a:ext cx="2404697" cy="3297116"/>
          </a:xfrm>
          <a:prstGeom prst="rect">
            <a:avLst/>
          </a:prstGeom>
          <a:ln>
            <a:noFill/>
          </a:ln>
          <a:effectLst>
            <a:softEdge rad="112500"/>
          </a:effectLst>
        </p:spPr>
      </p:pic>
      <p:sp>
        <p:nvSpPr>
          <p:cNvPr id="5" name="Прямокутник 4">
            <a:extLst>
              <a:ext uri="{FF2B5EF4-FFF2-40B4-BE49-F238E27FC236}">
                <a16:creationId xmlns:a16="http://schemas.microsoft.com/office/drawing/2014/main" id="{57391149-5B9F-459B-A4D6-44B126877999}"/>
              </a:ext>
            </a:extLst>
          </p:cNvPr>
          <p:cNvSpPr/>
          <p:nvPr/>
        </p:nvSpPr>
        <p:spPr>
          <a:xfrm>
            <a:off x="6207369" y="429703"/>
            <a:ext cx="4968631" cy="4647426"/>
          </a:xfrm>
          <a:prstGeom prst="rect">
            <a:avLst/>
          </a:prstGeom>
        </p:spPr>
        <p:txBody>
          <a:bodyPr wrap="square">
            <a:spAutoFit/>
          </a:bodyPr>
          <a:lstStyle/>
          <a:p>
            <a:r>
              <a:rPr lang="uk-UA" b="1" dirty="0"/>
              <a:t>МАЛІНІНА Л.</a:t>
            </a:r>
          </a:p>
          <a:p>
            <a:endParaRPr lang="uk-UA" sz="800" b="1" dirty="0"/>
          </a:p>
          <a:p>
            <a:r>
              <a:rPr lang="uk-UA" b="1" dirty="0"/>
              <a:t>НОВА УКРАЇНСЬКА ШКОЛА: ФОРМУВАННЯ СОЦІАЛЬНОЇ КОМПЕТЕНТНОСТІ УЧНІВ ПОЧАТКОВОЇ ШКОЛИ: НАВЧ.-МЕТОД. ПОСІБ.  КИЇВ : ГРАМОТА, 2021.  72 С.</a:t>
            </a:r>
          </a:p>
          <a:p>
            <a:endParaRPr lang="uk-UA" b="1" dirty="0"/>
          </a:p>
          <a:p>
            <a:r>
              <a:rPr lang="uk-UA" dirty="0"/>
              <a:t>У посібнику подано теоретичні та практичні матеріали із формування соціальної компетентності в учнів початкової школи в умовах запровадження НУШ, зокрема соціально – емоційного навчання. Форма діалогу сприяє активізації власних творчих ресурсів учителів для подальшого успішного впровадження.</a:t>
            </a:r>
          </a:p>
          <a:p>
            <a:r>
              <a:rPr lang="uk-UA" dirty="0"/>
              <a:t>Посібник рекомендовано для вчителів початкової школи, соціальних педагогів, шкільних психологів.</a:t>
            </a:r>
          </a:p>
        </p:txBody>
      </p:sp>
    </p:spTree>
    <p:extLst>
      <p:ext uri="{BB962C8B-B14F-4D97-AF65-F5344CB8AC3E}">
        <p14:creationId xmlns:p14="http://schemas.microsoft.com/office/powerpoint/2010/main" val="219988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7633961-CFA5-4364-914F-2258FA3716E0}"/>
              </a:ext>
            </a:extLst>
          </p:cNvPr>
          <p:cNvPicPr>
            <a:picLocks noChangeAspect="1"/>
          </p:cNvPicPr>
          <p:nvPr/>
        </p:nvPicPr>
        <p:blipFill>
          <a:blip r:embed="rId2"/>
          <a:stretch>
            <a:fillRect/>
          </a:stretch>
        </p:blipFill>
        <p:spPr>
          <a:xfrm>
            <a:off x="4839855" y="3601026"/>
            <a:ext cx="2693630" cy="3429001"/>
          </a:xfrm>
          <a:prstGeom prst="rect">
            <a:avLst/>
          </a:prstGeom>
          <a:ln>
            <a:noFill/>
          </a:ln>
          <a:effectLst>
            <a:softEdge rad="112500"/>
          </a:effectLst>
        </p:spPr>
      </p:pic>
      <p:sp>
        <p:nvSpPr>
          <p:cNvPr id="3" name="Прямокутник 2">
            <a:extLst>
              <a:ext uri="{FF2B5EF4-FFF2-40B4-BE49-F238E27FC236}">
                <a16:creationId xmlns:a16="http://schemas.microsoft.com/office/drawing/2014/main" id="{928A5D7F-8B21-45FA-9547-C5304F0643C8}"/>
              </a:ext>
            </a:extLst>
          </p:cNvPr>
          <p:cNvSpPr/>
          <p:nvPr/>
        </p:nvSpPr>
        <p:spPr>
          <a:xfrm>
            <a:off x="7553085" y="105589"/>
            <a:ext cx="4523105" cy="6463308"/>
          </a:xfrm>
          <a:prstGeom prst="rect">
            <a:avLst/>
          </a:prstGeom>
        </p:spPr>
        <p:txBody>
          <a:bodyPr wrap="square">
            <a:spAutoFit/>
          </a:bodyPr>
          <a:lstStyle/>
          <a:p>
            <a:r>
              <a:rPr lang="uk-UA" dirty="0"/>
              <a:t> </a:t>
            </a:r>
          </a:p>
          <a:p>
            <a:r>
              <a:rPr lang="uk-UA" b="1" dirty="0"/>
              <a:t>ТРИПОЛЬСЬКА О</a:t>
            </a:r>
          </a:p>
          <a:p>
            <a:r>
              <a:rPr lang="uk-UA" b="1" dirty="0"/>
              <a:t>НОВА УКРАЇНСЬКА ШКОЛА: ОРГАНІЗАЦІЯ ДИСТАНЦІЙНОГО І ЗМІШАНОГО НАВЧАННЯ У ПОЧАТКОВІЙ ШКОЛІ : НАВЧ.-МЕТОД. ПОСІБ. / ХАРКІВ : РАНОК, 2021. 208 С.</a:t>
            </a:r>
          </a:p>
          <a:p>
            <a:endParaRPr lang="uk-UA" dirty="0"/>
          </a:p>
          <a:p>
            <a:r>
              <a:rPr lang="uk-UA" dirty="0"/>
              <a:t>У посібнику зібраний досвід учителів-практиків початкової школи та алгоритми роботи щодо дистанційного та змішаного навчання; проаналізовані сервіси та додатки для організації освітнього процесу онлайн; лайфхаки на допомогу вчителям, учням та батькам. Особливий акцент зроблений на можливостях платформи </a:t>
            </a:r>
            <a:r>
              <a:rPr lang="en-US" dirty="0"/>
              <a:t>Google Classroom, </a:t>
            </a:r>
            <a:r>
              <a:rPr lang="uk-UA" dirty="0"/>
              <a:t>в електронних </a:t>
            </a:r>
            <a:r>
              <a:rPr lang="uk-UA" dirty="0" err="1"/>
              <a:t>материалах</a:t>
            </a:r>
            <a:r>
              <a:rPr lang="uk-UA" dirty="0"/>
              <a:t> до посібника містяться інструкції для покрокового освоєння додатку та приклади уроків, створених на цій платформі. Посібник може бути цікавим в системі підвищення кваліфікації педагогів НУШ, зокрема у самоосвіті та саморозвитку педагогів. Для вчителів початкової школи. </a:t>
            </a:r>
          </a:p>
        </p:txBody>
      </p:sp>
      <p:sp>
        <p:nvSpPr>
          <p:cNvPr id="4" name="Прямокутник 3">
            <a:extLst>
              <a:ext uri="{FF2B5EF4-FFF2-40B4-BE49-F238E27FC236}">
                <a16:creationId xmlns:a16="http://schemas.microsoft.com/office/drawing/2014/main" id="{F1E90FB5-B6ED-48D0-BC0C-B136C20C6098}"/>
              </a:ext>
            </a:extLst>
          </p:cNvPr>
          <p:cNvSpPr/>
          <p:nvPr/>
        </p:nvSpPr>
        <p:spPr>
          <a:xfrm>
            <a:off x="187671" y="-148246"/>
            <a:ext cx="3996402" cy="6186309"/>
          </a:xfrm>
          <a:prstGeom prst="rect">
            <a:avLst/>
          </a:prstGeom>
        </p:spPr>
        <p:txBody>
          <a:bodyPr wrap="square">
            <a:spAutoFit/>
          </a:bodyPr>
          <a:lstStyle/>
          <a:p>
            <a:endParaRPr lang="uk-UA" dirty="0"/>
          </a:p>
          <a:p>
            <a:r>
              <a:rPr lang="uk-UA" b="1" dirty="0"/>
              <a:t>ГУЩИНА Н</a:t>
            </a:r>
          </a:p>
          <a:p>
            <a:r>
              <a:rPr lang="uk-UA" b="1" dirty="0"/>
              <a:t>НОВА УКРАЇНСЬКА ШКОЛА: ОРГАНІЗАЦІЯ ПОЗАУРОЧНОЇ ДІЯЛЬНОСТІ В ПОЧАТКОВІЙ ШКОЛІ НА ЗАСАДАХ ПАРТНЕРСЬКОЇ ВЗАЄМОДІЇ УЧАСНИКІВ ОСВІТНЬОГО ПРОЦЕСУ : НАВЧ.-МЕТОД. ПОСІБ. К. : ОСВІТА, 2021. 160 С. </a:t>
            </a:r>
          </a:p>
          <a:p>
            <a:endParaRPr lang="uk-UA" b="1" dirty="0"/>
          </a:p>
          <a:p>
            <a:r>
              <a:rPr lang="uk-UA" dirty="0"/>
              <a:t>У посібнику стисло та доступно схарактеризована організація позаурочної діяльності в початковій школі на засадах партнерської взаємодії учасників освітнього процесу. Описано методи та форми організації позаурочної діяльності, надано практичні поради і рекомендації, які допоможуть педагогу оволодіти теоретичними основами інновацій НУШ. </a:t>
            </a:r>
          </a:p>
          <a:p>
            <a:endParaRPr lang="uk-UA" b="1" dirty="0"/>
          </a:p>
        </p:txBody>
      </p:sp>
      <p:pic>
        <p:nvPicPr>
          <p:cNvPr id="5" name="Рисунок 4">
            <a:extLst>
              <a:ext uri="{FF2B5EF4-FFF2-40B4-BE49-F238E27FC236}">
                <a16:creationId xmlns:a16="http://schemas.microsoft.com/office/drawing/2014/main" id="{72AEFC2B-CAF6-4C03-8762-D0F329FB8206}"/>
              </a:ext>
            </a:extLst>
          </p:cNvPr>
          <p:cNvPicPr>
            <a:picLocks noChangeAspect="1"/>
          </p:cNvPicPr>
          <p:nvPr/>
        </p:nvPicPr>
        <p:blipFill>
          <a:blip r:embed="rId3"/>
          <a:stretch>
            <a:fillRect/>
          </a:stretch>
        </p:blipFill>
        <p:spPr>
          <a:xfrm>
            <a:off x="4859455" y="0"/>
            <a:ext cx="2693630" cy="3666836"/>
          </a:xfrm>
          <a:prstGeom prst="rect">
            <a:avLst/>
          </a:prstGeom>
          <a:ln>
            <a:noFill/>
          </a:ln>
          <a:effectLst>
            <a:softEdge rad="112500"/>
          </a:effectLst>
        </p:spPr>
      </p:pic>
    </p:spTree>
    <p:extLst>
      <p:ext uri="{BB962C8B-B14F-4D97-AF65-F5344CB8AC3E}">
        <p14:creationId xmlns:p14="http://schemas.microsoft.com/office/powerpoint/2010/main" val="417577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B36C239-A686-490C-9E53-7A591FB74BA4}"/>
              </a:ext>
            </a:extLst>
          </p:cNvPr>
          <p:cNvPicPr>
            <a:picLocks noChangeAspect="1"/>
          </p:cNvPicPr>
          <p:nvPr/>
        </p:nvPicPr>
        <p:blipFill>
          <a:blip r:embed="rId2"/>
          <a:stretch>
            <a:fillRect/>
          </a:stretch>
        </p:blipFill>
        <p:spPr>
          <a:xfrm>
            <a:off x="4973784" y="117693"/>
            <a:ext cx="2817090" cy="3311307"/>
          </a:xfrm>
          <a:prstGeom prst="rect">
            <a:avLst/>
          </a:prstGeom>
          <a:ln>
            <a:noFill/>
          </a:ln>
          <a:effectLst>
            <a:softEdge rad="112500"/>
          </a:effectLst>
        </p:spPr>
      </p:pic>
      <p:sp>
        <p:nvSpPr>
          <p:cNvPr id="3" name="Прямокутник 2">
            <a:extLst>
              <a:ext uri="{FF2B5EF4-FFF2-40B4-BE49-F238E27FC236}">
                <a16:creationId xmlns:a16="http://schemas.microsoft.com/office/drawing/2014/main" id="{70A9F81B-7C48-4572-8CED-DC3A69DA851C}"/>
              </a:ext>
            </a:extLst>
          </p:cNvPr>
          <p:cNvSpPr/>
          <p:nvPr/>
        </p:nvSpPr>
        <p:spPr>
          <a:xfrm>
            <a:off x="118939" y="124108"/>
            <a:ext cx="5108844" cy="6740307"/>
          </a:xfrm>
          <a:prstGeom prst="rect">
            <a:avLst/>
          </a:prstGeom>
        </p:spPr>
        <p:txBody>
          <a:bodyPr wrap="square">
            <a:spAutoFit/>
          </a:bodyPr>
          <a:lstStyle/>
          <a:p>
            <a:r>
              <a:rPr lang="uk-UA" b="1" dirty="0"/>
              <a:t>ДОЦЕНКО С. О., ВОРОЖБІТ-ГОРБАТЮК В. В., СОБЧЕНКО Т. М. ОНЛАЙН-БЕЗПЕКА УЧАСНИКІВ ОСВІТНЬОГО ПРОЦЕСУ В УМОВАХ ДИСТАНЦІЙНОГО І ЗМІШАНОГО НАВЧАННЯ : НАВЧ.-МЕТОД. ПОСІБ.. - ХАРКІВ : ВИД-ВО «РАНОК», 2021. 192 С.</a:t>
            </a:r>
          </a:p>
          <a:p>
            <a:endParaRPr lang="uk-UA" dirty="0"/>
          </a:p>
          <a:p>
            <a:r>
              <a:rPr lang="uk-UA" dirty="0"/>
              <a:t>Онлайн-безпека в інформаційному суспільстві є одним з основних напрямів фундаментальних досліджень у сфері інформаційних технологій, які використовуються під час вивчення практично всіх шкільних дисциплін. Сучасний учитель повинен знати основні принципи безпеки цифрових технологій у професійній діяльності, уміти користуватися засобами </a:t>
            </a:r>
            <a:r>
              <a:rPr lang="uk-UA" dirty="0" err="1"/>
              <a:t>кібербезпеки</a:t>
            </a:r>
            <a:r>
              <a:rPr lang="uk-UA" dirty="0"/>
              <a:t> електронних освітніх ресурсів для навчання з урахуванням психолого-педагогічних особливостей учнів. Запропоновані в цьому посібнику теоретичні матеріали, інструкції, лайфхаки, практичні завдання допоможуть учителям захистити свою діяльність, свої персональні дані від кібератак. Навчально-методичний посібник призначено для педагогічних працівників.</a:t>
            </a:r>
          </a:p>
        </p:txBody>
      </p:sp>
      <p:pic>
        <p:nvPicPr>
          <p:cNvPr id="4" name="Рисунок 3">
            <a:extLst>
              <a:ext uri="{FF2B5EF4-FFF2-40B4-BE49-F238E27FC236}">
                <a16:creationId xmlns:a16="http://schemas.microsoft.com/office/drawing/2014/main" id="{00C7C538-067F-4624-B726-431FBEB21D70}"/>
              </a:ext>
            </a:extLst>
          </p:cNvPr>
          <p:cNvPicPr>
            <a:picLocks noChangeAspect="1"/>
          </p:cNvPicPr>
          <p:nvPr/>
        </p:nvPicPr>
        <p:blipFill>
          <a:blip r:embed="rId3"/>
          <a:stretch>
            <a:fillRect/>
          </a:stretch>
        </p:blipFill>
        <p:spPr>
          <a:xfrm>
            <a:off x="4973783" y="3429001"/>
            <a:ext cx="2817090" cy="3429000"/>
          </a:xfrm>
          <a:prstGeom prst="rect">
            <a:avLst/>
          </a:prstGeom>
          <a:ln>
            <a:noFill/>
          </a:ln>
          <a:effectLst>
            <a:softEdge rad="112500"/>
          </a:effectLst>
        </p:spPr>
      </p:pic>
      <p:sp>
        <p:nvSpPr>
          <p:cNvPr id="5" name="Прямокутник 4">
            <a:extLst>
              <a:ext uri="{FF2B5EF4-FFF2-40B4-BE49-F238E27FC236}">
                <a16:creationId xmlns:a16="http://schemas.microsoft.com/office/drawing/2014/main" id="{D41D771C-C95B-4EB3-AEAD-CCCC135CC61C}"/>
              </a:ext>
            </a:extLst>
          </p:cNvPr>
          <p:cNvSpPr/>
          <p:nvPr/>
        </p:nvSpPr>
        <p:spPr>
          <a:xfrm>
            <a:off x="7740073" y="0"/>
            <a:ext cx="4221018" cy="6740307"/>
          </a:xfrm>
          <a:prstGeom prst="rect">
            <a:avLst/>
          </a:prstGeom>
        </p:spPr>
        <p:txBody>
          <a:bodyPr wrap="square">
            <a:spAutoFit/>
          </a:bodyPr>
          <a:lstStyle/>
          <a:p>
            <a:endParaRPr lang="uk-UA" dirty="0"/>
          </a:p>
          <a:p>
            <a:r>
              <a:rPr lang="uk-UA" b="1" dirty="0"/>
              <a:t>ОНОПРІЄНКО О. В.</a:t>
            </a:r>
          </a:p>
          <a:p>
            <a:r>
              <a:rPr lang="uk-UA" b="1" dirty="0"/>
              <a:t>НОВА УКРАЇНСЬКА ШКОЛА: ІННОВАЦІЙНА СИСТЕМА ОЦІНЮВАННЯ РЕЗУЛЬТАТІВ НАВЧАННЯ УЧНІВ ПОЧАТКОВОЇ ШКОЛИ : НАВЧ.-МЕТОД. ПОСІБ.  ХАРКІВ : РАНОК, 2021. 208 С.</a:t>
            </a:r>
          </a:p>
          <a:p>
            <a:endParaRPr lang="uk-UA" b="1" dirty="0"/>
          </a:p>
          <a:p>
            <a:r>
              <a:rPr lang="uk-UA" dirty="0"/>
              <a:t>У посібнику розкрито дидактико-методичні засади здійснення контролю й оцінювання результатів навчання молодших школярів у контексті реалізації новітніх функцій контрольно-оцінювальної діяльності. Визначено змістовий діапазон навчальних досягнень учнів початкової школи; описано методику створення інструментів вимірювання навчальних досягнень на різних етапах процесу навчання. Призначено для науковців, викладачів закладів вищої педагогічної освіти, учителів, здобувачів вищої освіти, авторів підручників і посібників для початкової школи. </a:t>
            </a:r>
          </a:p>
        </p:txBody>
      </p:sp>
    </p:spTree>
    <p:extLst>
      <p:ext uri="{BB962C8B-B14F-4D97-AF65-F5344CB8AC3E}">
        <p14:creationId xmlns:p14="http://schemas.microsoft.com/office/powerpoint/2010/main" val="241295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EE30939-04E2-4F07-A4E2-451E38BB61D0}"/>
              </a:ext>
            </a:extLst>
          </p:cNvPr>
          <p:cNvPicPr>
            <a:picLocks noChangeAspect="1"/>
          </p:cNvPicPr>
          <p:nvPr/>
        </p:nvPicPr>
        <p:blipFill>
          <a:blip r:embed="rId2"/>
          <a:stretch>
            <a:fillRect/>
          </a:stretch>
        </p:blipFill>
        <p:spPr>
          <a:xfrm>
            <a:off x="3719147" y="74142"/>
            <a:ext cx="2866290" cy="3521911"/>
          </a:xfrm>
          <a:prstGeom prst="rect">
            <a:avLst/>
          </a:prstGeom>
          <a:ln>
            <a:noFill/>
          </a:ln>
          <a:effectLst>
            <a:softEdge rad="112500"/>
          </a:effectLst>
        </p:spPr>
      </p:pic>
      <p:sp>
        <p:nvSpPr>
          <p:cNvPr id="3" name="Прямокутник 2">
            <a:extLst>
              <a:ext uri="{FF2B5EF4-FFF2-40B4-BE49-F238E27FC236}">
                <a16:creationId xmlns:a16="http://schemas.microsoft.com/office/drawing/2014/main" id="{F5C14036-4694-4DAA-A48F-CF3891508FAE}"/>
              </a:ext>
            </a:extLst>
          </p:cNvPr>
          <p:cNvSpPr/>
          <p:nvPr/>
        </p:nvSpPr>
        <p:spPr>
          <a:xfrm>
            <a:off x="8620" y="74143"/>
            <a:ext cx="3789658" cy="6463308"/>
          </a:xfrm>
          <a:prstGeom prst="rect">
            <a:avLst/>
          </a:prstGeom>
        </p:spPr>
        <p:txBody>
          <a:bodyPr wrap="square">
            <a:spAutoFit/>
          </a:bodyPr>
          <a:lstStyle/>
          <a:p>
            <a:r>
              <a:rPr lang="uk-UA" b="1" dirty="0"/>
              <a:t>ГІЛЬБЕРГ Т. Г., ПАВИЧ Н., БУЧКІВСЬКА Г., ГРЕСЬКОВА В. НАВЧАЛЬНО-МЕТОДИЧНИЙ ПОСІБНИК «НОВА УКРАЇНСЬКА ШКОЛА: ТЕХНОЛОГІЧНА ОСВІТА У ПОЧАТКОВІЙ ШКОЛІ» : ДЛЯ ПЕД. ПРАЦІВНИКІВ. КИЇВ : ГЕНЕЗА, 2021. 160 С.</a:t>
            </a:r>
          </a:p>
          <a:p>
            <a:endParaRPr lang="uk-UA" b="1" dirty="0"/>
          </a:p>
          <a:p>
            <a:r>
              <a:rPr lang="uk-UA" dirty="0"/>
              <a:t>Основною метою посібника є формування відповідних методичних компетенцій учителів-практиків та майбутніх учителів початкової школи щодо викладання інтегрованого курсу «Я досліджую світ» (Технологічна освітня галузь). Для вчителів початкової школи, які реалізують освітній інтегрований курс «Я досліджую світ», учнів та студентів педагогічних навчальних закладів усіх типів та тих, хто цікавиться питаннями методики викладання інтегрованого курсу. </a:t>
            </a:r>
          </a:p>
        </p:txBody>
      </p:sp>
      <p:pic>
        <p:nvPicPr>
          <p:cNvPr id="4" name="Рисунок 3">
            <a:extLst>
              <a:ext uri="{FF2B5EF4-FFF2-40B4-BE49-F238E27FC236}">
                <a16:creationId xmlns:a16="http://schemas.microsoft.com/office/drawing/2014/main" id="{BC91A4EB-C261-427E-B4E1-C66F4F669F68}"/>
              </a:ext>
            </a:extLst>
          </p:cNvPr>
          <p:cNvPicPr>
            <a:picLocks noChangeAspect="1"/>
          </p:cNvPicPr>
          <p:nvPr/>
        </p:nvPicPr>
        <p:blipFill>
          <a:blip r:embed="rId3"/>
          <a:stretch>
            <a:fillRect/>
          </a:stretch>
        </p:blipFill>
        <p:spPr>
          <a:xfrm>
            <a:off x="3719147" y="3596053"/>
            <a:ext cx="2866291" cy="3332078"/>
          </a:xfrm>
          <a:prstGeom prst="rect">
            <a:avLst/>
          </a:prstGeom>
          <a:ln>
            <a:noFill/>
          </a:ln>
          <a:effectLst>
            <a:softEdge rad="112500"/>
          </a:effectLst>
        </p:spPr>
      </p:pic>
      <p:sp>
        <p:nvSpPr>
          <p:cNvPr id="6" name="Прямокутник 5">
            <a:extLst>
              <a:ext uri="{FF2B5EF4-FFF2-40B4-BE49-F238E27FC236}">
                <a16:creationId xmlns:a16="http://schemas.microsoft.com/office/drawing/2014/main" id="{05FA1724-F622-464E-84F8-E4883BD0C7C5}"/>
              </a:ext>
            </a:extLst>
          </p:cNvPr>
          <p:cNvSpPr/>
          <p:nvPr/>
        </p:nvSpPr>
        <p:spPr>
          <a:xfrm>
            <a:off x="6699738" y="74143"/>
            <a:ext cx="5483642" cy="6463308"/>
          </a:xfrm>
          <a:prstGeom prst="rect">
            <a:avLst/>
          </a:prstGeom>
        </p:spPr>
        <p:txBody>
          <a:bodyPr wrap="square">
            <a:spAutoFit/>
          </a:bodyPr>
          <a:lstStyle/>
          <a:p>
            <a:r>
              <a:rPr lang="uk-UA" dirty="0"/>
              <a:t>К</a:t>
            </a:r>
            <a:r>
              <a:rPr lang="uk-UA" b="1" dirty="0"/>
              <a:t>ОПОСОВ П. Г.</a:t>
            </a:r>
          </a:p>
          <a:p>
            <a:endParaRPr lang="uk-UA" b="1" dirty="0"/>
          </a:p>
          <a:p>
            <a:r>
              <a:rPr lang="uk-UA" b="1" dirty="0"/>
              <a:t>НОВА УКРАЇНСЬКА ШКОЛА: ДИДАКТИЧНІ ОСОБЛИВОСТІ ОРГАНІЗАЦІЇ НАВЧАЛЬНО-ІГРОВОЇ ДІЯЛЬНОСТІ УЧНІВ 1-2 КЛАСІВ : НАВЧ.-МЕТОД. ПОСІБ.  ХАРКІВ : ВИД-ВО «ФАБУЛА», 2021. 160 С.</a:t>
            </a:r>
          </a:p>
          <a:p>
            <a:endParaRPr lang="uk-UA" b="1" dirty="0"/>
          </a:p>
          <a:p>
            <a:r>
              <a:rPr lang="uk-UA" dirty="0"/>
              <a:t>Концепція Нової української школи націлює педагогів у роботі з молодшими школярами на те, щоб вони широко застосовували методи викладання, засновані на співпраці (ігри, </a:t>
            </a:r>
            <a:r>
              <a:rPr lang="uk-UA" dirty="0" err="1"/>
              <a:t>проєкти</a:t>
            </a:r>
            <a:r>
              <a:rPr lang="uk-UA" dirty="0"/>
              <a:t>). Значення ігрової діяльності в організації навчально-виховного процесу з молодшими школярами у психології і педагогіці доведено як на теоретичному, так і на практичному рівнях. Проте методика організації навчально-ігрової діяльності потребує ще більшої систематизації і висвітлення у зв’язку з тим, що цей аспект вийшов на рівень не лише особистої ініціативи науковця чи вчителя, а став вимогою нормативних документів щодо організації освітнього процесу в початковій школі. Навчально-методичний посібник призначено для педагогічних працівників закладів загальної середньої освіти.</a:t>
            </a:r>
          </a:p>
        </p:txBody>
      </p:sp>
    </p:spTree>
    <p:extLst>
      <p:ext uri="{BB962C8B-B14F-4D97-AF65-F5344CB8AC3E}">
        <p14:creationId xmlns:p14="http://schemas.microsoft.com/office/powerpoint/2010/main" val="106658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7483AB2-04AE-4472-9243-60F95560B9A0}"/>
              </a:ext>
            </a:extLst>
          </p:cNvPr>
          <p:cNvPicPr>
            <a:picLocks noChangeAspect="1"/>
          </p:cNvPicPr>
          <p:nvPr/>
        </p:nvPicPr>
        <p:blipFill>
          <a:blip r:embed="rId2"/>
          <a:stretch>
            <a:fillRect/>
          </a:stretch>
        </p:blipFill>
        <p:spPr>
          <a:xfrm>
            <a:off x="4097215" y="0"/>
            <a:ext cx="2892670" cy="3534508"/>
          </a:xfrm>
          <a:prstGeom prst="rect">
            <a:avLst/>
          </a:prstGeom>
          <a:ln>
            <a:noFill/>
          </a:ln>
          <a:effectLst>
            <a:softEdge rad="112500"/>
          </a:effectLst>
        </p:spPr>
      </p:pic>
      <p:sp>
        <p:nvSpPr>
          <p:cNvPr id="3" name="Прямокутник 2">
            <a:extLst>
              <a:ext uri="{FF2B5EF4-FFF2-40B4-BE49-F238E27FC236}">
                <a16:creationId xmlns:a16="http://schemas.microsoft.com/office/drawing/2014/main" id="{589A6545-D2EF-4D22-A8D3-740ADAD777E2}"/>
              </a:ext>
            </a:extLst>
          </p:cNvPr>
          <p:cNvSpPr/>
          <p:nvPr/>
        </p:nvSpPr>
        <p:spPr>
          <a:xfrm>
            <a:off x="5862" y="49772"/>
            <a:ext cx="4091353" cy="6463308"/>
          </a:xfrm>
          <a:prstGeom prst="rect">
            <a:avLst/>
          </a:prstGeom>
        </p:spPr>
        <p:txBody>
          <a:bodyPr wrap="square">
            <a:spAutoFit/>
          </a:bodyPr>
          <a:lstStyle/>
          <a:p>
            <a:r>
              <a:rPr lang="uk-UA" b="1" dirty="0"/>
              <a:t>ОНОПРІЄНКО О. В.</a:t>
            </a:r>
          </a:p>
          <a:p>
            <a:r>
              <a:rPr lang="uk-UA" b="1" dirty="0"/>
              <a:t>НОВА УКРАЇНСЬКА ШКОЛА: ІННОВАЦІЙНА СИСТЕМА ОЦІНЮВАННЯ РЕЗУЛЬТАТІВ НАВЧАННЯ УЧНІВ ПОЧАТКОВОЇ ШКОЛИ : НАВЧ.-МЕТОД. ПОСІБ.  ХАРКІВ : РАНОК, 2021. 208 С.</a:t>
            </a:r>
          </a:p>
          <a:p>
            <a:endParaRPr lang="uk-UA" b="1" dirty="0"/>
          </a:p>
          <a:p>
            <a:r>
              <a:rPr lang="uk-UA" dirty="0"/>
              <a:t>У посібнику розкрито дидактико-методичні засади здійснення контролю й оцінювання результатів навчання молодших школярів у контексті реалізації новітніх функцій контрольно-оцінювальної діяльності. Визначено змістовий діапазон навчальних досягнень учнів початкової школи; описано методику створення інструментів вимірювання навчальних досягнень на різних етапах процесу навчання. Призначено для науковців, викладачів закладів вищої педагогічної освіти, учителів, здобувачів вищої освіти, авторів підручників і посібників для початкової школи.</a:t>
            </a:r>
          </a:p>
        </p:txBody>
      </p:sp>
      <p:sp>
        <p:nvSpPr>
          <p:cNvPr id="4" name="Прямокутник 3">
            <a:extLst>
              <a:ext uri="{FF2B5EF4-FFF2-40B4-BE49-F238E27FC236}">
                <a16:creationId xmlns:a16="http://schemas.microsoft.com/office/drawing/2014/main" id="{62B36274-8539-45D4-9624-DF02D1884B0E}"/>
              </a:ext>
            </a:extLst>
          </p:cNvPr>
          <p:cNvSpPr/>
          <p:nvPr/>
        </p:nvSpPr>
        <p:spPr>
          <a:xfrm>
            <a:off x="7801164" y="294559"/>
            <a:ext cx="3898790" cy="5909310"/>
          </a:xfrm>
          <a:prstGeom prst="rect">
            <a:avLst/>
          </a:prstGeom>
        </p:spPr>
        <p:txBody>
          <a:bodyPr wrap="square">
            <a:spAutoFit/>
          </a:bodyPr>
          <a:lstStyle/>
          <a:p>
            <a:r>
              <a:rPr lang="ru-RU" b="1" dirty="0"/>
              <a:t>КОРОБКО С. Л.,  КОРОБКО О. І.</a:t>
            </a:r>
          </a:p>
          <a:p>
            <a:endParaRPr lang="ru-RU" b="1" dirty="0"/>
          </a:p>
          <a:p>
            <a:r>
              <a:rPr lang="ru-RU" b="1" dirty="0"/>
              <a:t>НОВА УКРАЇНСЬКА ШКОЛА: ДІАГНОСТИЧНА ТА КОРЕКЦІЙНО-РОЗВИВАЛЬНА РОБОТА З МОЛОДШИМИ ШКОЛЯРАМИ : НАВЧАЛЬНО-МЕТОДИЧНИЙ ПОСІБНИК. КИЇВ : ЛІТЕРА ЛТД, 2021. 160 С. </a:t>
            </a:r>
          </a:p>
          <a:p>
            <a:r>
              <a:rPr lang="ru-RU" dirty="0" err="1"/>
              <a:t>Посібник</a:t>
            </a:r>
            <a:r>
              <a:rPr lang="ru-RU" dirty="0"/>
              <a:t> </a:t>
            </a:r>
            <a:r>
              <a:rPr lang="ru-RU" dirty="0" err="1"/>
              <a:t>допоможе</a:t>
            </a:r>
            <a:r>
              <a:rPr lang="ru-RU" dirty="0"/>
              <a:t> </a:t>
            </a:r>
            <a:r>
              <a:rPr lang="ru-RU" dirty="0" err="1"/>
              <a:t>шкільному</a:t>
            </a:r>
            <a:r>
              <a:rPr lang="ru-RU" dirty="0"/>
              <a:t> психологу </a:t>
            </a:r>
            <a:r>
              <a:rPr lang="ru-RU" dirty="0" err="1"/>
              <a:t>організувати</a:t>
            </a:r>
            <a:r>
              <a:rPr lang="ru-RU" dirty="0"/>
              <a:t> </a:t>
            </a:r>
            <a:r>
              <a:rPr lang="ru-RU" dirty="0" err="1"/>
              <a:t>якічний</a:t>
            </a:r>
            <a:r>
              <a:rPr lang="ru-RU" dirty="0"/>
              <a:t> </a:t>
            </a:r>
            <a:r>
              <a:rPr lang="ru-RU" dirty="0" err="1"/>
              <a:t>професійний</a:t>
            </a:r>
            <a:r>
              <a:rPr lang="ru-RU" dirty="0"/>
              <a:t> </a:t>
            </a:r>
            <a:r>
              <a:rPr lang="ru-RU" dirty="0" err="1"/>
              <a:t>супровід</a:t>
            </a:r>
            <a:r>
              <a:rPr lang="ru-RU" dirty="0"/>
              <a:t>  </a:t>
            </a:r>
            <a:r>
              <a:rPr lang="ru-RU" dirty="0" err="1"/>
              <a:t>початкової</a:t>
            </a:r>
            <a:r>
              <a:rPr lang="ru-RU" dirty="0"/>
              <a:t> </a:t>
            </a:r>
            <a:r>
              <a:rPr lang="ru-RU" dirty="0" err="1"/>
              <a:t>школи</a:t>
            </a:r>
            <a:r>
              <a:rPr lang="ru-RU" dirty="0"/>
              <a:t> НУШ, </a:t>
            </a:r>
            <a:r>
              <a:rPr lang="ru-RU" dirty="0" err="1"/>
              <a:t>удосконалити</a:t>
            </a:r>
            <a:r>
              <a:rPr lang="ru-RU" dirty="0"/>
              <a:t> </a:t>
            </a:r>
            <a:r>
              <a:rPr lang="ru-RU" dirty="0" err="1"/>
              <a:t>відомі</a:t>
            </a:r>
            <a:r>
              <a:rPr lang="ru-RU" dirty="0"/>
              <a:t> та </a:t>
            </a:r>
            <a:r>
              <a:rPr lang="ru-RU" dirty="0" err="1"/>
              <a:t>винайти</a:t>
            </a:r>
            <a:r>
              <a:rPr lang="ru-RU" dirty="0"/>
              <a:t> для себе </a:t>
            </a:r>
            <a:r>
              <a:rPr lang="ru-RU" dirty="0" err="1"/>
              <a:t>нові</a:t>
            </a:r>
            <a:r>
              <a:rPr lang="ru-RU" dirty="0"/>
              <a:t> </a:t>
            </a:r>
            <a:r>
              <a:rPr lang="ru-RU" dirty="0" err="1"/>
              <a:t>ефективні</a:t>
            </a:r>
            <a:r>
              <a:rPr lang="ru-RU" dirty="0"/>
              <a:t> шляхи </a:t>
            </a:r>
            <a:r>
              <a:rPr lang="ru-RU" dirty="0" err="1"/>
              <a:t>допомоги</a:t>
            </a:r>
            <a:r>
              <a:rPr lang="ru-RU" dirty="0"/>
              <a:t> </a:t>
            </a:r>
            <a:r>
              <a:rPr lang="ru-RU" dirty="0" err="1"/>
              <a:t>учасникам</a:t>
            </a:r>
            <a:r>
              <a:rPr lang="ru-RU" dirty="0"/>
              <a:t> </a:t>
            </a:r>
            <a:r>
              <a:rPr lang="ru-RU" dirty="0" err="1"/>
              <a:t>навчально</a:t>
            </a:r>
            <a:r>
              <a:rPr lang="ru-RU" dirty="0"/>
              <a:t> – </a:t>
            </a:r>
            <a:r>
              <a:rPr lang="ru-RU" dirty="0" err="1"/>
              <a:t>виховного</a:t>
            </a:r>
            <a:r>
              <a:rPr lang="ru-RU" dirty="0"/>
              <a:t> </a:t>
            </a:r>
            <a:r>
              <a:rPr lang="ru-RU" dirty="0" err="1"/>
              <a:t>процесу</a:t>
            </a:r>
            <a:r>
              <a:rPr lang="ru-RU" dirty="0"/>
              <a:t>. </a:t>
            </a:r>
            <a:r>
              <a:rPr lang="ru-RU" dirty="0" err="1"/>
              <a:t>Посібник</a:t>
            </a:r>
            <a:r>
              <a:rPr lang="ru-RU" dirty="0"/>
              <a:t> </a:t>
            </a:r>
            <a:r>
              <a:rPr lang="ru-RU" dirty="0" err="1"/>
              <a:t>містить</a:t>
            </a:r>
            <a:r>
              <a:rPr lang="ru-RU" dirty="0"/>
              <a:t> </a:t>
            </a:r>
            <a:r>
              <a:rPr lang="ru-RU" dirty="0" err="1"/>
              <a:t>орієнтований</a:t>
            </a:r>
            <a:r>
              <a:rPr lang="ru-RU" dirty="0"/>
              <a:t> </a:t>
            </a:r>
            <a:r>
              <a:rPr lang="ru-RU" dirty="0" err="1"/>
              <a:t>перелік</a:t>
            </a:r>
            <a:r>
              <a:rPr lang="ru-RU" dirty="0"/>
              <a:t> </a:t>
            </a:r>
            <a:r>
              <a:rPr lang="ru-RU" dirty="0" err="1"/>
              <a:t>діагностичних</a:t>
            </a:r>
            <a:r>
              <a:rPr lang="ru-RU" dirty="0"/>
              <a:t> та </a:t>
            </a:r>
            <a:r>
              <a:rPr lang="ru-RU" dirty="0" err="1"/>
              <a:t>корекційних</a:t>
            </a:r>
            <a:r>
              <a:rPr lang="ru-RU" dirty="0"/>
              <a:t> методик; </a:t>
            </a:r>
            <a:r>
              <a:rPr lang="ru-RU" dirty="0" err="1"/>
              <a:t>вимоги</a:t>
            </a:r>
            <a:r>
              <a:rPr lang="ru-RU" dirty="0"/>
              <a:t> до </a:t>
            </a:r>
            <a:r>
              <a:rPr lang="ru-RU" dirty="0" err="1"/>
              <a:t>кабінету</a:t>
            </a:r>
            <a:r>
              <a:rPr lang="ru-RU" dirty="0"/>
              <a:t> психолога </a:t>
            </a:r>
            <a:r>
              <a:rPr lang="ru-RU" dirty="0" err="1"/>
              <a:t>передбачені</a:t>
            </a:r>
            <a:r>
              <a:rPr lang="ru-RU" dirty="0"/>
              <a:t> </a:t>
            </a:r>
            <a:r>
              <a:rPr lang="ru-RU" dirty="0" err="1"/>
              <a:t>НУШ,поради</a:t>
            </a:r>
            <a:r>
              <a:rPr lang="ru-RU" dirty="0"/>
              <a:t> </a:t>
            </a:r>
            <a:r>
              <a:rPr lang="ru-RU" dirty="0" err="1"/>
              <a:t>щодо</a:t>
            </a:r>
            <a:r>
              <a:rPr lang="ru-RU" dirty="0"/>
              <a:t> </a:t>
            </a:r>
            <a:r>
              <a:rPr lang="ru-RU" dirty="0" err="1"/>
              <a:t>роботи</a:t>
            </a:r>
            <a:r>
              <a:rPr lang="ru-RU" dirty="0"/>
              <a:t> з батьками. </a:t>
            </a:r>
            <a:endParaRPr lang="uk-UA" dirty="0"/>
          </a:p>
        </p:txBody>
      </p:sp>
      <p:pic>
        <p:nvPicPr>
          <p:cNvPr id="5" name="Рисунок 4">
            <a:extLst>
              <a:ext uri="{FF2B5EF4-FFF2-40B4-BE49-F238E27FC236}">
                <a16:creationId xmlns:a16="http://schemas.microsoft.com/office/drawing/2014/main" id="{963DB488-7A6B-437C-A5AB-9F50D1B0180B}"/>
              </a:ext>
            </a:extLst>
          </p:cNvPr>
          <p:cNvPicPr>
            <a:picLocks noChangeAspect="1"/>
          </p:cNvPicPr>
          <p:nvPr/>
        </p:nvPicPr>
        <p:blipFill>
          <a:blip r:embed="rId3"/>
          <a:stretch>
            <a:fillRect/>
          </a:stretch>
        </p:blipFill>
        <p:spPr>
          <a:xfrm>
            <a:off x="4218698" y="3429001"/>
            <a:ext cx="2656887" cy="3429000"/>
          </a:xfrm>
          <a:prstGeom prst="rect">
            <a:avLst/>
          </a:prstGeom>
          <a:ln>
            <a:noFill/>
          </a:ln>
          <a:effectLst>
            <a:softEdge rad="112500"/>
          </a:effectLst>
        </p:spPr>
      </p:pic>
    </p:spTree>
    <p:extLst>
      <p:ext uri="{BB962C8B-B14F-4D97-AF65-F5344CB8AC3E}">
        <p14:creationId xmlns:p14="http://schemas.microsoft.com/office/powerpoint/2010/main" val="121574755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1664</Words>
  <Application>Microsoft Office PowerPoint</Application>
  <PresentationFormat>Широкий екран</PresentationFormat>
  <Paragraphs>70</Paragraphs>
  <Slides>9</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9</vt:i4>
      </vt:variant>
    </vt:vector>
  </HeadingPairs>
  <TitlesOfParts>
    <vt:vector size="13" baseType="lpstr">
      <vt:lpstr>Arial</vt:lpstr>
      <vt:lpstr>Calibri</vt:lpstr>
      <vt:lpstr>Calibri Light</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Вчитель</dc:creator>
  <cp:lastModifiedBy>Вчитель</cp:lastModifiedBy>
  <cp:revision>4</cp:revision>
  <dcterms:created xsi:type="dcterms:W3CDTF">2022-03-17T08:04:09Z</dcterms:created>
  <dcterms:modified xsi:type="dcterms:W3CDTF">2022-03-18T10:12:36Z</dcterms:modified>
</cp:coreProperties>
</file>