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300" r:id="rId3"/>
    <p:sldId id="324" r:id="rId4"/>
    <p:sldId id="282" r:id="rId5"/>
    <p:sldId id="310" r:id="rId6"/>
    <p:sldId id="311" r:id="rId7"/>
    <p:sldId id="331" r:id="rId8"/>
    <p:sldId id="265" r:id="rId9"/>
    <p:sldId id="267" r:id="rId10"/>
    <p:sldId id="301" r:id="rId11"/>
    <p:sldId id="327" r:id="rId12"/>
    <p:sldId id="257" r:id="rId13"/>
    <p:sldId id="259" r:id="rId14"/>
    <p:sldId id="303" r:id="rId15"/>
    <p:sldId id="304" r:id="rId16"/>
    <p:sldId id="305" r:id="rId17"/>
    <p:sldId id="262" r:id="rId18"/>
    <p:sldId id="284" r:id="rId19"/>
    <p:sldId id="326" r:id="rId20"/>
    <p:sldId id="283" r:id="rId21"/>
    <p:sldId id="328" r:id="rId22"/>
    <p:sldId id="313" r:id="rId23"/>
    <p:sldId id="330" r:id="rId24"/>
    <p:sldId id="307" r:id="rId25"/>
    <p:sldId id="322" r:id="rId26"/>
    <p:sldId id="268" r:id="rId27"/>
    <p:sldId id="312" r:id="rId28"/>
    <p:sldId id="315" r:id="rId29"/>
    <p:sldId id="316" r:id="rId30"/>
    <p:sldId id="269" r:id="rId31"/>
    <p:sldId id="270" r:id="rId32"/>
    <p:sldId id="271" r:id="rId33"/>
    <p:sldId id="318" r:id="rId34"/>
    <p:sldId id="274" r:id="rId35"/>
    <p:sldId id="320" r:id="rId36"/>
    <p:sldId id="321" r:id="rId37"/>
    <p:sldId id="275" r:id="rId38"/>
    <p:sldId id="285" r:id="rId39"/>
    <p:sldId id="325" r:id="rId40"/>
    <p:sldId id="332" r:id="rId41"/>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FF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70B"/>
    <a:srgbClr val="3175CA"/>
    <a:srgbClr val="4D91CF"/>
    <a:srgbClr val="4288D0"/>
    <a:srgbClr val="6DA4DB"/>
    <a:srgbClr val="00CC00"/>
    <a:srgbClr val="2666B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7" autoAdjust="0"/>
    <p:restoredTop sz="92826" autoAdjust="0"/>
  </p:normalViewPr>
  <p:slideViewPr>
    <p:cSldViewPr>
      <p:cViewPr varScale="1">
        <p:scale>
          <a:sx n="52" d="100"/>
          <a:sy n="52" d="100"/>
        </p:scale>
        <p:origin x="1363"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1EDCD6-56F3-4A78-9AAA-F2A5BE74F3BF}" type="datetimeFigureOut">
              <a:rPr lang="uk-UA" smtClean="0"/>
              <a:t>02.11.2021</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D85293-FD8F-476B-B35F-273EE77FCF25}" type="slidenum">
              <a:rPr lang="uk-UA" smtClean="0"/>
              <a:t>‹№›</a:t>
            </a:fld>
            <a:endParaRPr lang="uk-UA"/>
          </a:p>
        </p:txBody>
      </p:sp>
    </p:spTree>
    <p:extLst>
      <p:ext uri="{BB962C8B-B14F-4D97-AF65-F5344CB8AC3E}">
        <p14:creationId xmlns:p14="http://schemas.microsoft.com/office/powerpoint/2010/main" val="3964141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2CD85293-FD8F-476B-B35F-273EE77FCF25}" type="slidenum">
              <a:rPr lang="uk-UA" smtClean="0"/>
              <a:t>11</a:t>
            </a:fld>
            <a:endParaRPr lang="uk-UA"/>
          </a:p>
        </p:txBody>
      </p:sp>
    </p:spTree>
    <p:extLst>
      <p:ext uri="{BB962C8B-B14F-4D97-AF65-F5344CB8AC3E}">
        <p14:creationId xmlns:p14="http://schemas.microsoft.com/office/powerpoint/2010/main" val="2642406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sp>
        <p:nvSpPr>
          <p:cNvPr id="4" name="Прямоугольник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a:lstStyle/>
          <a:p>
            <a:pPr>
              <a:defRPr/>
            </a:pPr>
            <a:endParaRPr lang="en-US"/>
          </a:p>
        </p:txBody>
      </p:sp>
      <p:sp>
        <p:nvSpPr>
          <p:cNvPr id="12" name="Заголовок 11"/>
          <p:cNvSpPr>
            <a:spLocks noGrp="1"/>
          </p:cNvSpPr>
          <p:nvPr>
            <p:ph type="ctrTitle"/>
          </p:nvPr>
        </p:nvSpPr>
        <p:spPr>
          <a:xfrm>
            <a:off x="3366868" y="533400"/>
            <a:ext cx="5105400" cy="2868168"/>
          </a:xfrm>
        </p:spPr>
        <p:txBody>
          <a:bodyPr>
            <a:noAutofit/>
          </a:bodyPr>
          <a:lstStyle>
            <a:lvl1pPr algn="r">
              <a:defRPr sz="4200" b="1"/>
            </a:lvl1pPr>
            <a:extLst/>
          </a:lstStyle>
          <a:p>
            <a:r>
              <a:rPr lang="ru-RU"/>
              <a:t>Образец заголовка</a:t>
            </a:r>
            <a:endParaRPr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a:t>Образец подзаголовка</a:t>
            </a:r>
            <a:endParaRPr lang="en-US"/>
          </a:p>
        </p:txBody>
      </p:sp>
      <p:sp>
        <p:nvSpPr>
          <p:cNvPr id="6" name="Дата 30"/>
          <p:cNvSpPr>
            <a:spLocks noGrp="1"/>
          </p:cNvSpPr>
          <p:nvPr>
            <p:ph type="dt" sz="half" idx="10"/>
          </p:nvPr>
        </p:nvSpPr>
        <p:spPr>
          <a:xfrm>
            <a:off x="5870575" y="6557963"/>
            <a:ext cx="2003425" cy="227012"/>
          </a:xfrm>
        </p:spPr>
        <p:txBody>
          <a:bodyPr/>
          <a:lstStyle>
            <a:lvl1pPr>
              <a:defRPr lang="en-US">
                <a:solidFill>
                  <a:srgbClr val="FFFFFF"/>
                </a:solidFill>
              </a:defRPr>
            </a:lvl1pPr>
            <a:extLst/>
          </a:lstStyle>
          <a:p>
            <a:pPr>
              <a:defRPr/>
            </a:pPr>
            <a:endParaRPr lang="ru-RU"/>
          </a:p>
        </p:txBody>
      </p:sp>
      <p:sp>
        <p:nvSpPr>
          <p:cNvPr id="7" name="Нижний колонтитул 17"/>
          <p:cNvSpPr>
            <a:spLocks noGrp="1"/>
          </p:cNvSpPr>
          <p:nvPr>
            <p:ph type="ftr" sz="quarter" idx="11"/>
          </p:nvPr>
        </p:nvSpPr>
        <p:spPr>
          <a:xfrm>
            <a:off x="2819400" y="6557963"/>
            <a:ext cx="2927350" cy="228600"/>
          </a:xfrm>
        </p:spPr>
        <p:txBody>
          <a:bodyPr/>
          <a:lstStyle>
            <a:lvl1pPr>
              <a:defRPr lang="en-US">
                <a:solidFill>
                  <a:srgbClr val="FFFFFF"/>
                </a:solidFill>
              </a:defRPr>
            </a:lvl1pPr>
            <a:extLst/>
          </a:lstStyle>
          <a:p>
            <a:pPr>
              <a:defRPr/>
            </a:pPr>
            <a:endParaRPr lang="ru-RU"/>
          </a:p>
        </p:txBody>
      </p:sp>
      <p:sp>
        <p:nvSpPr>
          <p:cNvPr id="8" name="Номер слайда 28"/>
          <p:cNvSpPr>
            <a:spLocks noGrp="1"/>
          </p:cNvSpPr>
          <p:nvPr>
            <p:ph type="sldNum" sz="quarter" idx="12"/>
          </p:nvPr>
        </p:nvSpPr>
        <p:spPr>
          <a:xfrm>
            <a:off x="7880350" y="6556375"/>
            <a:ext cx="588963" cy="228600"/>
          </a:xfrm>
        </p:spPr>
        <p:txBody>
          <a:bodyPr/>
          <a:lstStyle>
            <a:lvl1pPr>
              <a:defRPr lang="en-US">
                <a:solidFill>
                  <a:srgbClr val="FFFFFF"/>
                </a:solidFill>
              </a:defRPr>
            </a:lvl1pPr>
            <a:extLst/>
          </a:lstStyle>
          <a:p>
            <a:pPr>
              <a:defRPr/>
            </a:pPr>
            <a:fld id="{676E4B11-8914-45D0-BCF8-4EC0109662CE}" type="slidenum">
              <a:rPr lang="ru-RU"/>
              <a:pPr>
                <a:defRPr/>
              </a:pPr>
              <a:t>‹№›</a:t>
            </a:fld>
            <a:endParaRPr lang="ru-RU"/>
          </a:p>
        </p:txBody>
      </p:sp>
    </p:spTree>
  </p:cSld>
  <p:clrMapOvr>
    <a:overrideClrMapping bg1="lt1" tx1="dk1" bg2="lt2" tx2="dk2" accent1="accent1" accent2="accent2" accent3="accent3" accent4="accent4" accent5="accent5" accent6="accent6" hlink="hlink" folHlink="folHlink"/>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25" grpId="0" build="p"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showMasterPhAnim="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lvl1pPr>
              <a:defRPr/>
            </a:lvl1pPr>
            <a:extLst/>
          </a:lstStyle>
          <a:p>
            <a:pPr>
              <a:defRPr/>
            </a:pPr>
            <a:endParaRPr lang="ru-RU"/>
          </a:p>
        </p:txBody>
      </p:sp>
      <p:sp>
        <p:nvSpPr>
          <p:cNvPr id="5" name="Нижний колонтитул 4"/>
          <p:cNvSpPr>
            <a:spLocks noGrp="1"/>
          </p:cNvSpPr>
          <p:nvPr>
            <p:ph type="ftr" sz="quarter" idx="11"/>
          </p:nvPr>
        </p:nvSpPr>
        <p:spPr/>
        <p:txBody>
          <a:bodyPr/>
          <a:lstStyle>
            <a:lvl1pPr>
              <a:defRPr/>
            </a:lvl1pPr>
            <a:extLst/>
          </a:lstStyle>
          <a:p>
            <a:pPr>
              <a:defRPr/>
            </a:pPr>
            <a:endParaRPr lang="ru-RU"/>
          </a:p>
        </p:txBody>
      </p:sp>
      <p:sp>
        <p:nvSpPr>
          <p:cNvPr id="6" name="Номер слайда 5"/>
          <p:cNvSpPr>
            <a:spLocks noGrp="1"/>
          </p:cNvSpPr>
          <p:nvPr>
            <p:ph type="sldNum" sz="quarter" idx="12"/>
          </p:nvPr>
        </p:nvSpPr>
        <p:spPr/>
        <p:txBody>
          <a:bodyPr/>
          <a:lstStyle>
            <a:lvl1pPr>
              <a:defRPr/>
            </a:lvl1pPr>
            <a:extLst/>
          </a:lstStyle>
          <a:p>
            <a:pPr>
              <a:defRPr/>
            </a:pPr>
            <a:fld id="{1C53887A-54FC-4AC7-8802-3E3BD583D2A6}" type="slidenum">
              <a:rPr lang="ru-RU"/>
              <a:pPr>
                <a:defRPr/>
              </a:pPr>
              <a:t>‹№›</a:t>
            </a:fld>
            <a:endParaRPr lang="ru-RU"/>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showMasterPhAnim="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p>
            <a:r>
              <a:rPr lang="ru-RU"/>
              <a:t>Образец заголовка</a:t>
            </a:r>
            <a:endParaRPr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a:xfrm>
            <a:off x="4243388" y="6557963"/>
            <a:ext cx="2001837" cy="227012"/>
          </a:xfrm>
        </p:spPr>
        <p:txBody>
          <a:bodyPr/>
          <a:lstStyle>
            <a:lvl1pPr>
              <a:defRPr/>
            </a:lvl1pPr>
            <a:extLst/>
          </a:lstStyle>
          <a:p>
            <a:pPr>
              <a:defRPr/>
            </a:pPr>
            <a:endParaRPr lang="ru-RU"/>
          </a:p>
        </p:txBody>
      </p:sp>
      <p:sp>
        <p:nvSpPr>
          <p:cNvPr id="5" name="Нижний колонтитул 4"/>
          <p:cNvSpPr>
            <a:spLocks noGrp="1"/>
          </p:cNvSpPr>
          <p:nvPr>
            <p:ph type="ftr" sz="quarter" idx="11"/>
          </p:nvPr>
        </p:nvSpPr>
        <p:spPr>
          <a:xfrm>
            <a:off x="457200" y="6556375"/>
            <a:ext cx="3657600" cy="228600"/>
          </a:xfrm>
        </p:spPr>
        <p:txBody>
          <a:bodyPr/>
          <a:lstStyle>
            <a:lvl1pPr>
              <a:defRPr/>
            </a:lvl1pPr>
            <a:extLst/>
          </a:lstStyle>
          <a:p>
            <a:pPr>
              <a:defRPr/>
            </a:pPr>
            <a:endParaRPr lang="ru-RU"/>
          </a:p>
        </p:txBody>
      </p:sp>
      <p:sp>
        <p:nvSpPr>
          <p:cNvPr id="6" name="Номер слайда 5"/>
          <p:cNvSpPr>
            <a:spLocks noGrp="1"/>
          </p:cNvSpPr>
          <p:nvPr>
            <p:ph type="sldNum" sz="quarter" idx="12"/>
          </p:nvPr>
        </p:nvSpPr>
        <p:spPr>
          <a:xfrm>
            <a:off x="6254750" y="6553200"/>
            <a:ext cx="587375" cy="228600"/>
          </a:xfrm>
        </p:spPr>
        <p:txBody>
          <a:bodyPr/>
          <a:lstStyle>
            <a:lvl1pPr>
              <a:defRPr>
                <a:solidFill>
                  <a:schemeClr val="tx2"/>
                </a:solidFill>
              </a:defRPr>
            </a:lvl1pPr>
            <a:extLst/>
          </a:lstStyle>
          <a:p>
            <a:pPr>
              <a:defRPr/>
            </a:pPr>
            <a:fld id="{5A9E93CC-0BD3-4567-B38C-05978F03DF9A}" type="slidenum">
              <a:rPr lang="ru-RU"/>
              <a:pPr>
                <a:defRPr/>
              </a:pPr>
              <a:t>‹№›</a:t>
            </a:fld>
            <a:endParaRPr lang="ru-RU"/>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lvl1pPr>
              <a:defRPr/>
            </a:lvl1pPr>
            <a:extLst/>
          </a:lstStyle>
          <a:p>
            <a:pPr>
              <a:defRPr/>
            </a:pPr>
            <a:endParaRPr lang="ru-RU"/>
          </a:p>
        </p:txBody>
      </p:sp>
      <p:sp>
        <p:nvSpPr>
          <p:cNvPr id="5" name="Нижний колонтитул 4"/>
          <p:cNvSpPr>
            <a:spLocks noGrp="1"/>
          </p:cNvSpPr>
          <p:nvPr>
            <p:ph type="ftr" sz="quarter" idx="11"/>
          </p:nvPr>
        </p:nvSpPr>
        <p:spPr/>
        <p:txBody>
          <a:bodyPr/>
          <a:lstStyle>
            <a:lvl1pPr>
              <a:defRPr/>
            </a:lvl1pPr>
            <a:extLst/>
          </a:lstStyle>
          <a:p>
            <a:pPr>
              <a:defRPr/>
            </a:pPr>
            <a:endParaRPr lang="ru-RU"/>
          </a:p>
        </p:txBody>
      </p:sp>
      <p:sp>
        <p:nvSpPr>
          <p:cNvPr id="6" name="Номер слайда 5"/>
          <p:cNvSpPr>
            <a:spLocks noGrp="1"/>
          </p:cNvSpPr>
          <p:nvPr>
            <p:ph type="sldNum" sz="quarter" idx="12"/>
          </p:nvPr>
        </p:nvSpPr>
        <p:spPr/>
        <p:txBody>
          <a:bodyPr/>
          <a:lstStyle>
            <a:lvl1pPr>
              <a:defRPr/>
            </a:lvl1pPr>
            <a:extLst/>
          </a:lstStyle>
          <a:p>
            <a:pPr>
              <a:defRPr/>
            </a:pPr>
            <a:fld id="{A468687E-8C13-42EE-BBB4-37BDBC1A1B91}" type="slidenum">
              <a:rPr lang="ru-RU"/>
              <a:pPr>
                <a:defRPr/>
              </a:pPr>
              <a:t>‹№›</a:t>
            </a:fld>
            <a:endParaRPr lang="ru-RU"/>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tmplLst>
          <p:tmpl lvl="1">
            <p:tnLst>
              <p:par>
                <p:cTn presetID="1" presetClass="entr" presetSubtype="0" fill="hold" nodeType="clickEffect">
                  <p:stCondLst>
                    <p:cond delay="0"/>
                  </p:stCondLst>
                  <p:childTnLst>
                    <p:set>
                      <p:cBhvr>
                        <p:cTn dur="1" fill="hold">
                          <p:stCondLst>
                            <p:cond delay="499"/>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499"/>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499"/>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499"/>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499"/>
                          </p:stCondLst>
                        </p:cTn>
                        <p:tgtEl>
                          <p:spTgt spid="3"/>
                        </p:tgtEl>
                        <p:attrNameLst>
                          <p:attrName>style.visibility</p:attrName>
                        </p:attrNameLst>
                      </p:cBhvr>
                      <p:to>
                        <p:strVal val="visible"/>
                      </p:to>
                    </p:se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anchor="t"/>
          <a:lstStyle>
            <a:lvl1pPr algn="r">
              <a:buNone/>
              <a:defRPr sz="4200" b="1" cap="all"/>
            </a:lvl1pPr>
            <a:extLst/>
          </a:lstStyle>
          <a:p>
            <a:r>
              <a:rPr lang="ru-RU"/>
              <a:t>Образец заголовка</a:t>
            </a:r>
            <a:endParaRPr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a:t>Образец текста</a:t>
            </a:r>
          </a:p>
        </p:txBody>
      </p:sp>
      <p:sp>
        <p:nvSpPr>
          <p:cNvPr id="4" name="Дата 3"/>
          <p:cNvSpPr>
            <a:spLocks noGrp="1"/>
          </p:cNvSpPr>
          <p:nvPr>
            <p:ph type="dt" sz="half" idx="10"/>
          </p:nvPr>
        </p:nvSpPr>
        <p:spPr>
          <a:xfrm>
            <a:off x="4724400" y="6556375"/>
            <a:ext cx="2001838" cy="227013"/>
          </a:xfrm>
        </p:spPr>
        <p:txBody>
          <a:bodyPr/>
          <a:lstStyle>
            <a:lvl1pPr>
              <a:defRPr>
                <a:solidFill>
                  <a:schemeClr val="tx2"/>
                </a:solidFill>
              </a:defRPr>
            </a:lvl1pPr>
            <a:extLst/>
          </a:lstStyle>
          <a:p>
            <a:pPr>
              <a:defRPr/>
            </a:pPr>
            <a:endParaRPr lang="ru-RU"/>
          </a:p>
        </p:txBody>
      </p:sp>
      <p:sp>
        <p:nvSpPr>
          <p:cNvPr id="5" name="Нижний колонтитул 4"/>
          <p:cNvSpPr>
            <a:spLocks noGrp="1"/>
          </p:cNvSpPr>
          <p:nvPr>
            <p:ph type="ftr" sz="quarter" idx="11"/>
          </p:nvPr>
        </p:nvSpPr>
        <p:spPr>
          <a:xfrm>
            <a:off x="1735138" y="6556375"/>
            <a:ext cx="2895600" cy="228600"/>
          </a:xfrm>
        </p:spPr>
        <p:txBody>
          <a:bodyPr/>
          <a:lstStyle>
            <a:lvl1pPr>
              <a:defRPr>
                <a:solidFill>
                  <a:schemeClr val="tx2"/>
                </a:solidFill>
              </a:defRPr>
            </a:lvl1pPr>
            <a:extLst/>
          </a:lstStyle>
          <a:p>
            <a:pPr>
              <a:defRPr/>
            </a:pPr>
            <a:endParaRPr lang="ru-RU"/>
          </a:p>
        </p:txBody>
      </p:sp>
      <p:sp>
        <p:nvSpPr>
          <p:cNvPr id="6" name="Номер слайда 5"/>
          <p:cNvSpPr>
            <a:spLocks noGrp="1"/>
          </p:cNvSpPr>
          <p:nvPr>
            <p:ph type="sldNum" sz="quarter" idx="12"/>
          </p:nvPr>
        </p:nvSpPr>
        <p:spPr>
          <a:xfrm>
            <a:off x="6734175" y="6554788"/>
            <a:ext cx="587375" cy="228600"/>
          </a:xfrm>
        </p:spPr>
        <p:txBody>
          <a:bodyPr/>
          <a:lstStyle>
            <a:lvl1pPr>
              <a:defRPr/>
            </a:lvl1pPr>
            <a:extLst/>
          </a:lstStyle>
          <a:p>
            <a:pPr>
              <a:defRPr/>
            </a:pPr>
            <a:fld id="{FEF3FBAE-041D-4A84-8DB0-908452759F99}" type="slidenum">
              <a:rPr lang="ru-RU"/>
              <a:pPr>
                <a:defRPr/>
              </a:pPr>
              <a:t>‹№›</a:t>
            </a:fld>
            <a:endParaRPr lang="ru-RU"/>
          </a:p>
        </p:txBody>
      </p:sp>
    </p:spTree>
  </p:cSld>
  <p:clrMapOvr>
    <a:overrideClrMapping bg1="lt1" tx1="dk1" bg2="lt2" tx2="dk2" accent1="accent1" accent2="accent2" accent3="accent3" accent4="accent4" accent5="accent5" accent6="accent6" hlink="hlink" folHlink="folHlink"/>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p>
            <a:r>
              <a:rPr lang="ru-RU"/>
              <a:t>Образец заголовка</a:t>
            </a:r>
            <a:endParaRPr lang="en-US"/>
          </a:p>
        </p:txBody>
      </p:sp>
      <p:sp>
        <p:nvSpPr>
          <p:cNvPr id="3" name="Содержимое 2"/>
          <p:cNvSpPr>
            <a:spLocks noGrp="1"/>
          </p:cNvSpPr>
          <p:nvPr>
            <p:ph sz="half" idx="1"/>
          </p:nvPr>
        </p:nvSpPr>
        <p:spPr>
          <a:xfrm>
            <a:off x="457200" y="1600200"/>
            <a:ext cx="3520440" cy="4525963"/>
          </a:xfrm>
        </p:spPr>
        <p:txBody>
          <a:bodyPr/>
          <a:lstStyle>
            <a:lvl1pPr>
              <a:defRPr sz="2800"/>
            </a:lvl1pPr>
            <a:lvl2pPr>
              <a:defRPr sz="2400"/>
            </a:lvl2pPr>
            <a:lvl3pPr>
              <a:defRPr sz="2000"/>
            </a:lvl3pPr>
            <a:lvl4pPr>
              <a:defRPr sz="1800"/>
            </a:lvl4pPr>
            <a:lvl5pPr>
              <a:defRPr sz="18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4178808" y="1600200"/>
            <a:ext cx="3520440" cy="4525963"/>
          </a:xfrm>
        </p:spPr>
        <p:txBody>
          <a:bodyPr/>
          <a:lstStyle>
            <a:lvl1pPr>
              <a:defRPr sz="2800"/>
            </a:lvl1pPr>
            <a:lvl2pPr>
              <a:defRPr sz="2400"/>
            </a:lvl2pPr>
            <a:lvl3pPr>
              <a:defRPr sz="2000"/>
            </a:lvl3pPr>
            <a:lvl4pPr>
              <a:defRPr sz="1800"/>
            </a:lvl4pPr>
            <a:lvl5pPr>
              <a:defRPr sz="18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lvl1pPr>
              <a:defRPr/>
            </a:lvl1pPr>
            <a:extLst/>
          </a:lstStyle>
          <a:p>
            <a:pPr>
              <a:defRPr/>
            </a:pPr>
            <a:endParaRPr lang="ru-RU"/>
          </a:p>
        </p:txBody>
      </p:sp>
      <p:sp>
        <p:nvSpPr>
          <p:cNvPr id="6" name="Нижний колонтитул 5"/>
          <p:cNvSpPr>
            <a:spLocks noGrp="1"/>
          </p:cNvSpPr>
          <p:nvPr>
            <p:ph type="ftr" sz="quarter" idx="11"/>
          </p:nvPr>
        </p:nvSpPr>
        <p:spPr/>
        <p:txBody>
          <a:bodyPr/>
          <a:lstStyle>
            <a:lvl1pPr>
              <a:defRPr/>
            </a:lvl1pPr>
            <a:extLst/>
          </a:lstStyle>
          <a:p>
            <a:pPr>
              <a:defRPr/>
            </a:pPr>
            <a:endParaRPr lang="ru-RU"/>
          </a:p>
        </p:txBody>
      </p:sp>
      <p:sp>
        <p:nvSpPr>
          <p:cNvPr id="7" name="Номер слайда 6"/>
          <p:cNvSpPr>
            <a:spLocks noGrp="1"/>
          </p:cNvSpPr>
          <p:nvPr>
            <p:ph type="sldNum" sz="quarter" idx="12"/>
          </p:nvPr>
        </p:nvSpPr>
        <p:spPr/>
        <p:txBody>
          <a:bodyPr/>
          <a:lstStyle>
            <a:lvl1pPr>
              <a:defRPr/>
            </a:lvl1pPr>
            <a:extLst/>
          </a:lstStyle>
          <a:p>
            <a:pPr>
              <a:defRPr/>
            </a:pPr>
            <a:fld id="{AACC30BC-6D9C-42CF-BC61-054C69B98FF7}" type="slidenum">
              <a:rPr lang="ru-RU"/>
              <a:pPr>
                <a:defRPr/>
              </a:pPr>
              <a:t>‹№›</a:t>
            </a:fld>
            <a:endParaRPr lang="ru-RU"/>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4">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4">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4">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P spid="4" grpId="0" build="p" autoUpdateAnimBg="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showMasterPhAnim="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lvl1pPr>
              <a:defRPr/>
            </a:lvl1pPr>
            <a:extLst/>
          </a:lstStyle>
          <a:p>
            <a:r>
              <a:rPr lang="ru-RU"/>
              <a:t>Образец заголовка</a:t>
            </a:r>
            <a:endParaRPr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ru-RU"/>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ru-RU"/>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lvl1pPr>
              <a:defRPr/>
            </a:lvl1pPr>
            <a:extLst/>
          </a:lstStyle>
          <a:p>
            <a:pPr>
              <a:defRPr/>
            </a:pPr>
            <a:endParaRPr lang="ru-RU"/>
          </a:p>
        </p:txBody>
      </p:sp>
      <p:sp>
        <p:nvSpPr>
          <p:cNvPr id="8" name="Нижний колонтитул 7"/>
          <p:cNvSpPr>
            <a:spLocks noGrp="1"/>
          </p:cNvSpPr>
          <p:nvPr>
            <p:ph type="ftr" sz="quarter" idx="11"/>
          </p:nvPr>
        </p:nvSpPr>
        <p:spPr/>
        <p:txBody>
          <a:bodyPr/>
          <a:lstStyle>
            <a:lvl1pPr>
              <a:defRPr/>
            </a:lvl1pPr>
            <a:extLst/>
          </a:lstStyle>
          <a:p>
            <a:pPr>
              <a:defRPr/>
            </a:pPr>
            <a:endParaRPr lang="ru-RU"/>
          </a:p>
        </p:txBody>
      </p:sp>
      <p:sp>
        <p:nvSpPr>
          <p:cNvPr id="9" name="Номер слайда 8"/>
          <p:cNvSpPr>
            <a:spLocks noGrp="1"/>
          </p:cNvSpPr>
          <p:nvPr>
            <p:ph type="sldNum" sz="quarter" idx="12"/>
          </p:nvPr>
        </p:nvSpPr>
        <p:spPr/>
        <p:txBody>
          <a:bodyPr/>
          <a:lstStyle>
            <a:lvl1pPr>
              <a:defRPr/>
            </a:lvl1pPr>
            <a:extLst/>
          </a:lstStyle>
          <a:p>
            <a:pPr>
              <a:defRPr/>
            </a:pPr>
            <a:fld id="{61E07661-81F8-4FD7-A88A-682ECDFDB0AC}" type="slidenum">
              <a:rPr lang="ru-RU"/>
              <a:pPr>
                <a:defRPr/>
              </a:pPr>
              <a:t>‹№›</a:t>
            </a:fld>
            <a:endParaRPr lang="ru-RU"/>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6">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6">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6">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P spid="4" grpId="0" build="p" autoUpdateAnimBg="0"/>
      <p:bldP spid="5" grpId="0" build="p" autoUpdateAnimBg="0"/>
      <p:bldP spid="6" grpId="0" build="p" autoUpdateAnimBg="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showMasterPhAnim="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p>
            <a:r>
              <a:rPr lang="ru-RU"/>
              <a:t>Образец заголовка</a:t>
            </a:r>
            <a:endParaRPr lang="en-US"/>
          </a:p>
        </p:txBody>
      </p:sp>
      <p:sp>
        <p:nvSpPr>
          <p:cNvPr id="3" name="Дата 2"/>
          <p:cNvSpPr>
            <a:spLocks noGrp="1"/>
          </p:cNvSpPr>
          <p:nvPr>
            <p:ph type="dt" sz="half" idx="10"/>
          </p:nvPr>
        </p:nvSpPr>
        <p:spPr/>
        <p:txBody>
          <a:bodyPr/>
          <a:lstStyle>
            <a:lvl1pPr>
              <a:defRPr/>
            </a:lvl1pPr>
            <a:extLst/>
          </a:lstStyle>
          <a:p>
            <a:pPr>
              <a:defRPr/>
            </a:pPr>
            <a:endParaRPr lang="ru-RU"/>
          </a:p>
        </p:txBody>
      </p:sp>
      <p:sp>
        <p:nvSpPr>
          <p:cNvPr id="4" name="Нижний колонтитул 3"/>
          <p:cNvSpPr>
            <a:spLocks noGrp="1"/>
          </p:cNvSpPr>
          <p:nvPr>
            <p:ph type="ftr" sz="quarter" idx="11"/>
          </p:nvPr>
        </p:nvSpPr>
        <p:spPr/>
        <p:txBody>
          <a:bodyPr/>
          <a:lstStyle>
            <a:lvl1pPr>
              <a:defRPr/>
            </a:lvl1pPr>
            <a:extLst/>
          </a:lstStyle>
          <a:p>
            <a:pPr>
              <a:defRPr/>
            </a:pPr>
            <a:endParaRPr lang="ru-RU"/>
          </a:p>
        </p:txBody>
      </p:sp>
      <p:sp>
        <p:nvSpPr>
          <p:cNvPr id="5" name="Номер слайда 4"/>
          <p:cNvSpPr>
            <a:spLocks noGrp="1"/>
          </p:cNvSpPr>
          <p:nvPr>
            <p:ph type="sldNum" sz="quarter" idx="12"/>
          </p:nvPr>
        </p:nvSpPr>
        <p:spPr/>
        <p:txBody>
          <a:bodyPr/>
          <a:lstStyle>
            <a:lvl1pPr>
              <a:defRPr/>
            </a:lvl1pPr>
            <a:extLst/>
          </a:lstStyle>
          <a:p>
            <a:pPr>
              <a:defRPr/>
            </a:pPr>
            <a:fld id="{5D5E1721-9784-482A-970E-A7FEA10F2C0E}" type="slidenum">
              <a:rPr lang="ru-RU"/>
              <a:pPr>
                <a:defRPr/>
              </a:pPr>
              <a:t>‹№›</a:t>
            </a:fld>
            <a:endParaRPr lang="ru-RU"/>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pPr>
              <a:defRPr/>
            </a:pPr>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pPr>
              <a:defRPr/>
            </a:pPr>
            <a:endParaRPr lang="ru-RU"/>
          </a:p>
        </p:txBody>
      </p:sp>
      <p:sp>
        <p:nvSpPr>
          <p:cNvPr id="4" name="Номер слайда 3"/>
          <p:cNvSpPr>
            <a:spLocks noGrp="1"/>
          </p:cNvSpPr>
          <p:nvPr>
            <p:ph type="sldNum" sz="quarter" idx="12"/>
          </p:nvPr>
        </p:nvSpPr>
        <p:spPr/>
        <p:txBody>
          <a:bodyPr/>
          <a:lstStyle>
            <a:lvl1pPr>
              <a:defRPr/>
            </a:lvl1pPr>
            <a:extLst/>
          </a:lstStyle>
          <a:p>
            <a:pPr>
              <a:defRPr/>
            </a:pPr>
            <a:fld id="{AD286D92-DF8B-4FBB-946F-AAEA8EBBBFCE}" type="slidenum">
              <a:rPr lang="ru-RU"/>
              <a:pPr>
                <a:defRPr/>
              </a:pPr>
              <a:t>‹№›</a:t>
            </a:fld>
            <a:endParaRPr lang="ru-RU"/>
          </a:p>
        </p:txBody>
      </p:sp>
    </p:spTree>
  </p:cSld>
  <p:clrMapOvr>
    <a:masterClrMapping/>
  </p:clrMapOvr>
  <p:transition spd="slow">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lstStyle>
            <a:lvl1pPr algn="l">
              <a:buNone/>
              <a:defRPr lang="en-US" sz="2400" baseline="0" smtClean="0"/>
            </a:lvl1pPr>
            <a:extLst/>
          </a:lstStyle>
          <a:p>
            <a:r>
              <a:rPr lang="ru-RU"/>
              <a:t>Образец заголовка</a:t>
            </a:r>
            <a:endParaRPr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lIns="45720" tIns="0" rIns="0" bIns="0" spcCol="0" rtlCol="0" fromWordArt="0" forceAA="0">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a:r>
              <a:rPr lang="ru-RU"/>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lvl1pPr>
              <a:defRPr/>
            </a:lvl1pPr>
            <a:extLst/>
          </a:lstStyle>
          <a:p>
            <a:pPr>
              <a:defRPr/>
            </a:pPr>
            <a:endParaRPr lang="ru-RU"/>
          </a:p>
        </p:txBody>
      </p:sp>
      <p:sp>
        <p:nvSpPr>
          <p:cNvPr id="6" name="Нижний колонтитул 5"/>
          <p:cNvSpPr>
            <a:spLocks noGrp="1"/>
          </p:cNvSpPr>
          <p:nvPr>
            <p:ph type="ftr" sz="quarter" idx="11"/>
          </p:nvPr>
        </p:nvSpPr>
        <p:spPr/>
        <p:txBody>
          <a:bodyPr/>
          <a:lstStyle>
            <a:lvl1pPr>
              <a:defRPr/>
            </a:lvl1pPr>
            <a:extLst/>
          </a:lstStyle>
          <a:p>
            <a:pPr>
              <a:defRPr/>
            </a:pPr>
            <a:endParaRPr lang="ru-RU"/>
          </a:p>
        </p:txBody>
      </p:sp>
      <p:sp>
        <p:nvSpPr>
          <p:cNvPr id="7" name="Номер слайда 6"/>
          <p:cNvSpPr>
            <a:spLocks noGrp="1"/>
          </p:cNvSpPr>
          <p:nvPr>
            <p:ph type="sldNum" sz="quarter" idx="12"/>
          </p:nvPr>
        </p:nvSpPr>
        <p:spPr/>
        <p:txBody>
          <a:bodyPr/>
          <a:lstStyle>
            <a:lvl1pPr>
              <a:defRPr/>
            </a:lvl1pPr>
            <a:extLst/>
          </a:lstStyle>
          <a:p>
            <a:pPr>
              <a:defRPr/>
            </a:pPr>
            <a:fld id="{8AE47C10-909E-4F07-86D8-52E2B3E594AE}" type="slidenum">
              <a:rPr lang="ru-RU"/>
              <a:pPr>
                <a:defRPr/>
              </a:pPr>
              <a:t>‹№›</a:t>
            </a:fld>
            <a:endParaRPr lang="ru-RU"/>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P spid="4" grpId="0" build="p"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type="picTx" preserve="1">
  <p:cSld name="Рисунок с подписью">
    <p:spTree>
      <p:nvGrpSpPr>
        <p:cNvPr id="1" name=""/>
        <p:cNvGrpSpPr/>
        <p:nvPr/>
      </p:nvGrpSpPr>
      <p:grpSpPr>
        <a:xfrm>
          <a:off x="0" y="0"/>
          <a:ext cx="0" cy="0"/>
          <a:chOff x="0" y="0"/>
          <a:chExt cx="0" cy="0"/>
        </a:xfrm>
      </p:grpSpPr>
      <p:sp>
        <p:nvSpPr>
          <p:cNvPr id="5" name="Прямоугольник 7"/>
          <p:cNvSpPr/>
          <p:nvPr/>
        </p:nvSpPr>
        <p:spPr>
          <a:xfrm rot="21240000">
            <a:off x="598488" y="1004888"/>
            <a:ext cx="4319587" cy="4311650"/>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Прямоугольник 8"/>
          <p:cNvSpPr/>
          <p:nvPr/>
        </p:nvSpPr>
        <p:spPr>
          <a:xfrm rot="21420000">
            <a:off x="596900" y="998538"/>
            <a:ext cx="4319588" cy="4313237"/>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Заголовок 1"/>
          <p:cNvSpPr>
            <a:spLocks noGrp="1"/>
          </p:cNvSpPr>
          <p:nvPr>
            <p:ph type="title"/>
          </p:nvPr>
        </p:nvSpPr>
        <p:spPr>
          <a:xfrm>
            <a:off x="5389098" y="1143000"/>
            <a:ext cx="3429000" cy="2057400"/>
          </a:xfrm>
        </p:spPr>
        <p:txBody>
          <a:bodyPr/>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lang="ru-RU"/>
              <a:t>Образец заголовка</a:t>
            </a:r>
            <a:endParaRPr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lIns="82296" tIns="0" rIns="0" bIns="0" spcCol="0" rtlCol="0" fromWordArt="0" forceAA="0">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lvl="0"/>
            <a:r>
              <a:rPr lang="ru-RU"/>
              <a:t>Образец текста</a:t>
            </a:r>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normAutofit/>
          </a:bodyPr>
          <a:lstStyle>
            <a:lvl1pPr marL="0" indent="0">
              <a:buNone/>
              <a:defRPr sz="3200"/>
            </a:lvl1pPr>
            <a:extLst/>
          </a:lstStyle>
          <a:p>
            <a:pPr lvl="0"/>
            <a:r>
              <a:rPr lang="ru-RU" noProof="0"/>
              <a:t>Вставка рисунка</a:t>
            </a:r>
            <a:endParaRPr lang="en-US" noProof="0" dirty="0"/>
          </a:p>
        </p:txBody>
      </p:sp>
      <p:sp>
        <p:nvSpPr>
          <p:cNvPr id="7" name="Дата 4"/>
          <p:cNvSpPr>
            <a:spLocks noGrp="1"/>
          </p:cNvSpPr>
          <p:nvPr>
            <p:ph type="dt" sz="half" idx="10"/>
          </p:nvPr>
        </p:nvSpPr>
        <p:spPr/>
        <p:txBody>
          <a:bodyPr/>
          <a:lstStyle>
            <a:lvl1pPr>
              <a:defRPr/>
            </a:lvl1pPr>
            <a:extLst/>
          </a:lstStyle>
          <a:p>
            <a:pPr>
              <a:defRPr/>
            </a:pPr>
            <a:endParaRPr lang="ru-RU"/>
          </a:p>
        </p:txBody>
      </p:sp>
      <p:sp>
        <p:nvSpPr>
          <p:cNvPr id="8" name="Нижний колонтитул 5"/>
          <p:cNvSpPr>
            <a:spLocks noGrp="1"/>
          </p:cNvSpPr>
          <p:nvPr>
            <p:ph type="ftr" sz="quarter" idx="11"/>
          </p:nvPr>
        </p:nvSpPr>
        <p:spPr/>
        <p:txBody>
          <a:bodyPr/>
          <a:lstStyle>
            <a:lvl1pPr>
              <a:defRPr/>
            </a:lvl1pPr>
            <a:extLst/>
          </a:lstStyle>
          <a:p>
            <a:pPr>
              <a:defRPr/>
            </a:pPr>
            <a:endParaRPr lang="ru-RU"/>
          </a:p>
        </p:txBody>
      </p:sp>
      <p:sp>
        <p:nvSpPr>
          <p:cNvPr id="9" name="Номер слайда 6"/>
          <p:cNvSpPr>
            <a:spLocks noGrp="1"/>
          </p:cNvSpPr>
          <p:nvPr>
            <p:ph type="sldNum" sz="quarter" idx="12"/>
          </p:nvPr>
        </p:nvSpPr>
        <p:spPr/>
        <p:txBody>
          <a:bodyPr/>
          <a:lstStyle>
            <a:lvl1pPr>
              <a:defRPr/>
            </a:lvl1pPr>
            <a:extLst/>
          </a:lstStyle>
          <a:p>
            <a:pPr>
              <a:defRPr/>
            </a:pPr>
            <a:fld id="{1F90FE7C-D246-4CE2-B219-F448FB191B37}"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4" grpId="0" build="p" autoUpdateAnimBg="0"/>
      <p:bldP spid="10" grpId="0" build="p" autoUpdateAnimBg="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1000"/>
            <a:lum/>
          </a:blip>
          <a:srcRect/>
          <a:stretch>
            <a:fillRect t="-1000" b="-1000"/>
          </a:stretch>
        </a:blipFill>
        <a:effectLst/>
      </p:bgPr>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4">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Заголовок 2"/>
          <p:cNvSpPr>
            <a:spLocks noGrp="1"/>
          </p:cNvSpPr>
          <p:nvPr>
            <p:ph type="title"/>
          </p:nvPr>
        </p:nvSpPr>
        <p:spPr>
          <a:xfrm>
            <a:off x="457200" y="320675"/>
            <a:ext cx="7239000" cy="1143000"/>
          </a:xfrm>
          <a:prstGeom prst="rect">
            <a:avLst/>
          </a:prstGeom>
        </p:spPr>
        <p:txBody>
          <a:bodyPr vert="horz" lIns="45720" tIns="0" rIns="45720" bIns="0" anchor="b" anchorCtr="0">
            <a:normAutofit/>
          </a:bodyPr>
          <a:lstStyle/>
          <a:p>
            <a:r>
              <a:rPr lang="ru-RU"/>
              <a:t>Образец заголовка</a:t>
            </a:r>
            <a:endParaRPr lang="en-US"/>
          </a:p>
        </p:txBody>
      </p:sp>
      <p:sp>
        <p:nvSpPr>
          <p:cNvPr id="31" name="Текст 30"/>
          <p:cNvSpPr>
            <a:spLocks noGrp="1"/>
          </p:cNvSpPr>
          <p:nvPr>
            <p:ph type="body" idx="1"/>
          </p:nvPr>
        </p:nvSpPr>
        <p:spPr bwMode="auto">
          <a:xfrm>
            <a:off x="457200" y="1609725"/>
            <a:ext cx="7239000" cy="4846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27" name="Дата 26"/>
          <p:cNvSpPr>
            <a:spLocks noGrp="1"/>
          </p:cNvSpPr>
          <p:nvPr>
            <p:ph type="dt" sz="half" idx="2"/>
          </p:nvPr>
        </p:nvSpPr>
        <p:spPr>
          <a:xfrm>
            <a:off x="4246563" y="6557963"/>
            <a:ext cx="2001837" cy="227012"/>
          </a:xfrm>
          <a:prstGeom prst="rect">
            <a:avLst/>
          </a:prstGeom>
        </p:spPr>
        <p:txBody>
          <a:bodyPr vert="horz" tIns="0" bIns="0" anchor="b"/>
          <a:lstStyle>
            <a:lvl1pPr algn="l" eaLnBrk="1" latinLnBrk="0" hangingPunct="1">
              <a:defRPr kumimoji="0" sz="1000">
                <a:solidFill>
                  <a:schemeClr val="tx2"/>
                </a:solidFill>
              </a:defRPr>
            </a:lvl1pPr>
            <a:extLst/>
          </a:lstStyle>
          <a:p>
            <a:pPr>
              <a:defRPr/>
            </a:pPr>
            <a:endParaRPr lang="ru-RU"/>
          </a:p>
        </p:txBody>
      </p:sp>
      <p:sp>
        <p:nvSpPr>
          <p:cNvPr id="4" name="Нижний колонтитул 3"/>
          <p:cNvSpPr>
            <a:spLocks noGrp="1"/>
          </p:cNvSpPr>
          <p:nvPr>
            <p:ph type="ftr" sz="quarter" idx="3"/>
          </p:nvPr>
        </p:nvSpPr>
        <p:spPr>
          <a:xfrm>
            <a:off x="457200" y="6557963"/>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a:defRPr/>
            </a:pPr>
            <a:endParaRPr lang="ru-RU"/>
          </a:p>
        </p:txBody>
      </p:sp>
      <p:sp>
        <p:nvSpPr>
          <p:cNvPr id="16" name="Номер слайда 15"/>
          <p:cNvSpPr>
            <a:spLocks noGrp="1"/>
          </p:cNvSpPr>
          <p:nvPr>
            <p:ph type="sldNum" sz="quarter" idx="4"/>
          </p:nvPr>
        </p:nvSpPr>
        <p:spPr>
          <a:xfrm>
            <a:off x="6251575" y="6556375"/>
            <a:ext cx="588963"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a:defRPr/>
            </a:pPr>
            <a:fld id="{C7609E40-1D82-4215-9285-B4B74AD1AE8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1">
                                            <p:txEl>
                                              <p:pRg st="0" end="0"/>
                                            </p:txEl>
                                          </p:spTgt>
                                        </p:tgtEl>
                                        <p:attrNameLst>
                                          <p:attrName>style.visibility</p:attrName>
                                        </p:attrNameLst>
                                      </p:cBhvr>
                                      <p:to>
                                        <p:strVal val="visible"/>
                                      </p:to>
                                    </p:set>
                                    <p:animEffect transition="in" filter="fade">
                                      <p:cBhvr>
                                        <p:cTn id="17" dur="1000"/>
                                        <p:tgtEl>
                                          <p:spTgt spid="31">
                                            <p:txEl>
                                              <p:pRg st="0" end="0"/>
                                            </p:txEl>
                                          </p:spTgt>
                                        </p:tgtEl>
                                      </p:cBhvr>
                                    </p:animEffect>
                                    <p:anim calcmode="lin" valueType="num">
                                      <p:cBhvr>
                                        <p:cTn id="18"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1">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1">
                                            <p:txEl>
                                              <p:pRg st="1" end="1"/>
                                            </p:txEl>
                                          </p:spTgt>
                                        </p:tgtEl>
                                        <p:attrNameLst>
                                          <p:attrName>style.visibility</p:attrName>
                                        </p:attrNameLst>
                                      </p:cBhvr>
                                      <p:to>
                                        <p:strVal val="visible"/>
                                      </p:to>
                                    </p:set>
                                    <p:animEffect transition="in" filter="fade">
                                      <p:cBhvr>
                                        <p:cTn id="22" dur="1000"/>
                                        <p:tgtEl>
                                          <p:spTgt spid="31">
                                            <p:txEl>
                                              <p:pRg st="1" end="1"/>
                                            </p:txEl>
                                          </p:spTgt>
                                        </p:tgtEl>
                                      </p:cBhvr>
                                    </p:animEffect>
                                    <p:anim calcmode="lin" valueType="num">
                                      <p:cBhvr>
                                        <p:cTn id="23"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1">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1">
                                            <p:txEl>
                                              <p:pRg st="2" end="2"/>
                                            </p:txEl>
                                          </p:spTgt>
                                        </p:tgtEl>
                                        <p:attrNameLst>
                                          <p:attrName>style.visibility</p:attrName>
                                        </p:attrNameLst>
                                      </p:cBhvr>
                                      <p:to>
                                        <p:strVal val="visible"/>
                                      </p:to>
                                    </p:set>
                                    <p:animEffect transition="in" filter="fade">
                                      <p:cBhvr>
                                        <p:cTn id="27" dur="1000"/>
                                        <p:tgtEl>
                                          <p:spTgt spid="31">
                                            <p:txEl>
                                              <p:pRg st="2" end="2"/>
                                            </p:txEl>
                                          </p:spTgt>
                                        </p:tgtEl>
                                      </p:cBhvr>
                                    </p:animEffect>
                                    <p:anim calcmode="lin" valueType="num">
                                      <p:cBhvr>
                                        <p:cTn id="28" dur="10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1">
                                            <p:txEl>
                                              <p:pRg st="2" end="2"/>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31">
                                            <p:txEl>
                                              <p:pRg st="3" end="3"/>
                                            </p:txEl>
                                          </p:spTgt>
                                        </p:tgtEl>
                                        <p:attrNameLst>
                                          <p:attrName>style.visibility</p:attrName>
                                        </p:attrNameLst>
                                      </p:cBhvr>
                                      <p:to>
                                        <p:strVal val="visible"/>
                                      </p:to>
                                    </p:set>
                                    <p:animEffect transition="in" filter="fade">
                                      <p:cBhvr>
                                        <p:cTn id="32" dur="1000"/>
                                        <p:tgtEl>
                                          <p:spTgt spid="31">
                                            <p:txEl>
                                              <p:pRg st="3" end="3"/>
                                            </p:txEl>
                                          </p:spTgt>
                                        </p:tgtEl>
                                      </p:cBhvr>
                                    </p:animEffect>
                                    <p:anim calcmode="lin" valueType="num">
                                      <p:cBhvr>
                                        <p:cTn id="33" dur="1000" fill="hold"/>
                                        <p:tgtEl>
                                          <p:spTgt spid="31">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1">
                                            <p:txEl>
                                              <p:pRg st="3" end="3"/>
                                            </p:tx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31">
                                            <p:txEl>
                                              <p:pRg st="4" end="4"/>
                                            </p:txEl>
                                          </p:spTgt>
                                        </p:tgtEl>
                                        <p:attrNameLst>
                                          <p:attrName>style.visibility</p:attrName>
                                        </p:attrNameLst>
                                      </p:cBhvr>
                                      <p:to>
                                        <p:strVal val="visible"/>
                                      </p:to>
                                    </p:set>
                                    <p:animEffect transition="in" filter="fade">
                                      <p:cBhvr>
                                        <p:cTn id="37" dur="1000"/>
                                        <p:tgtEl>
                                          <p:spTgt spid="31">
                                            <p:txEl>
                                              <p:pRg st="4" end="4"/>
                                            </p:txEl>
                                          </p:spTgt>
                                        </p:tgtEl>
                                      </p:cBhvr>
                                    </p:animEffect>
                                    <p:anim calcmode="lin" valueType="num">
                                      <p:cBhvr>
                                        <p:cTn id="38" dur="1000" fill="hold"/>
                                        <p:tgtEl>
                                          <p:spTgt spid="31">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1" grpId="0" build="p"/>
    </p:bldLst>
  </p:timing>
  <p:txStyles>
    <p:title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p:titleStyle>
    <p:bodyStyle>
      <a:lvl1pPr marL="273050" indent="-273050" algn="l" rtl="0" eaLnBrk="0" fontAlgn="base" hangingPunct="0">
        <a:spcBef>
          <a:spcPts val="600"/>
        </a:spcBef>
        <a:spcAft>
          <a:spcPct val="0"/>
        </a:spcAft>
        <a:buClr>
          <a:schemeClr val="tx2"/>
        </a:buClr>
        <a:buSzPct val="73000"/>
        <a:buFont typeface="Wingdings 2" pitchFamily="18" charset="2"/>
        <a:buChar char=""/>
        <a:defRPr sz="2600" kern="1200">
          <a:solidFill>
            <a:schemeClr val="tx1"/>
          </a:solidFill>
          <a:latin typeface="+mn-lt"/>
          <a:ea typeface="+mn-ea"/>
          <a:cs typeface="+mn-cs"/>
        </a:defRPr>
      </a:lvl1pPr>
      <a:lvl2pPr marL="520700" indent="-228600" algn="l" rtl="0" eaLnBrk="0" fontAlgn="base" hangingPunct="0">
        <a:spcBef>
          <a:spcPts val="500"/>
        </a:spcBef>
        <a:spcAft>
          <a:spcPct val="0"/>
        </a:spcAft>
        <a:buClr>
          <a:srgbClr val="F9B639"/>
        </a:buClr>
        <a:buSzPct val="80000"/>
        <a:buFont typeface="Wingdings 2" pitchFamily="18" charset="2"/>
        <a:buChar char=""/>
        <a:defRPr sz="2300" kern="1200">
          <a:solidFill>
            <a:srgbClr val="A9D881"/>
          </a:solidFill>
          <a:latin typeface="+mn-lt"/>
          <a:ea typeface="+mn-ea"/>
          <a:cs typeface="+mn-cs"/>
        </a:defRPr>
      </a:lvl2pPr>
      <a:lvl3pPr marL="758825" indent="-228600" algn="l" rtl="0" eaLnBrk="0" fontAlgn="base" hangingPunct="0">
        <a:spcBef>
          <a:spcPts val="400"/>
        </a:spcBef>
        <a:spcAft>
          <a:spcPct val="0"/>
        </a:spcAft>
        <a:buClr>
          <a:srgbClr val="F9B639"/>
        </a:buClr>
        <a:buSzPct val="60000"/>
        <a:buFont typeface="Wingdings" pitchFamily="2" charset="2"/>
        <a:buChar char=""/>
        <a:defRPr sz="2000" kern="1200">
          <a:solidFill>
            <a:schemeClr val="tx1"/>
          </a:solidFill>
          <a:latin typeface="+mn-lt"/>
          <a:ea typeface="+mn-ea"/>
          <a:cs typeface="+mn-cs"/>
        </a:defRPr>
      </a:lvl3pPr>
      <a:lvl4pPr marL="1004888" indent="-228600" algn="l" rtl="0" eaLnBrk="0" fontAlgn="base" hangingPunct="0">
        <a:spcBef>
          <a:spcPct val="20000"/>
        </a:spcBef>
        <a:spcAft>
          <a:spcPct val="0"/>
        </a:spcAft>
        <a:buClr>
          <a:srgbClr val="F9B639"/>
        </a:buClr>
        <a:buSzPct val="80000"/>
        <a:buFont typeface="Wingdings 2" pitchFamily="18" charset="2"/>
        <a:buChar char=""/>
        <a:defRPr sz="2000" kern="1200">
          <a:solidFill>
            <a:srgbClr val="A9D881"/>
          </a:solidFill>
          <a:latin typeface="+mn-lt"/>
          <a:ea typeface="+mn-ea"/>
          <a:cs typeface="+mn-cs"/>
        </a:defRPr>
      </a:lvl4pPr>
      <a:lvl5pPr marL="1279525" indent="-228600" algn="l" rtl="0" eaLnBrk="0" fontAlgn="base" hangingPunct="0">
        <a:spcBef>
          <a:spcPts val="400"/>
        </a:spcBef>
        <a:spcAft>
          <a:spcPct val="0"/>
        </a:spcAft>
        <a:buClr>
          <a:srgbClr val="F9B639"/>
        </a:buClr>
        <a:buSzPct val="70000"/>
        <a:buFont typeface="Wingdings" pitchFamily="2" charset="2"/>
        <a:buChar char=""/>
        <a:defRPr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7chudes.in.ua/sites/default/files/dub_zaliznyaka.jp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Рисунок 18" descr="Sunflower.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3314" name="Рисунок 8" descr="gerb.png"/>
          <p:cNvPicPr>
            <a:picLocks noChangeAspect="1"/>
          </p:cNvPicPr>
          <p:nvPr/>
        </p:nvPicPr>
        <p:blipFill>
          <a:blip r:embed="rId3"/>
          <a:srcRect r="2499"/>
          <a:stretch>
            <a:fillRect/>
          </a:stretch>
        </p:blipFill>
        <p:spPr bwMode="auto">
          <a:xfrm>
            <a:off x="7019925" y="115888"/>
            <a:ext cx="1857375" cy="2495550"/>
          </a:xfrm>
          <a:prstGeom prst="rect">
            <a:avLst/>
          </a:prstGeom>
          <a:noFill/>
          <a:ln w="9525">
            <a:noFill/>
            <a:miter lim="800000"/>
            <a:headEnd/>
            <a:tailEnd/>
          </a:ln>
        </p:spPr>
      </p:pic>
      <p:cxnSp>
        <p:nvCxnSpPr>
          <p:cNvPr id="13" name="Прямая соединительная линия 12"/>
          <p:cNvCxnSpPr/>
          <p:nvPr/>
        </p:nvCxnSpPr>
        <p:spPr>
          <a:xfrm rot="5400000" flipH="1" flipV="1">
            <a:off x="-1320006" y="1321594"/>
            <a:ext cx="26416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Прямоугольник 16"/>
          <p:cNvSpPr/>
          <p:nvPr/>
        </p:nvSpPr>
        <p:spPr>
          <a:xfrm>
            <a:off x="0" y="0"/>
            <a:ext cx="7236296" cy="1938992"/>
          </a:xfrm>
          <a:prstGeom prst="rect">
            <a:avLst/>
          </a:prstGeom>
          <a:noFill/>
        </p:spPr>
        <p:txBody>
          <a:bodyPr>
            <a:prstTxWarp prst="textPlain">
              <a:avLst/>
            </a:prstTxWarp>
            <a:spAutoFit/>
          </a:bodyPr>
          <a:lstStyle/>
          <a:p>
            <a:pPr>
              <a:defRPr/>
            </a:pPr>
            <a:r>
              <a:rPr lang="uk-UA" sz="6000" b="1" dirty="0">
                <a:ln w="18000">
                  <a:solidFill>
                    <a:schemeClr val="accent2">
                      <a:satMod val="140000"/>
                    </a:schemeClr>
                  </a:solidFill>
                  <a:prstDash val="solid"/>
                  <a:miter lim="800000"/>
                </a:ln>
                <a:solidFill>
                  <a:srgbClr val="002060"/>
                </a:solidFill>
                <a:effectLst>
                  <a:glow rad="101600">
                    <a:srgbClr val="FFC000">
                      <a:alpha val="60000"/>
                    </a:srgbClr>
                  </a:glow>
                  <a:outerShdw blurRad="25500" dist="23000" dir="7020000" algn="tl">
                    <a:srgbClr val="000000">
                      <a:alpha val="50000"/>
                    </a:srgbClr>
                  </a:outerShdw>
                </a:effectLst>
                <a:latin typeface="Zagadka" pitchFamily="2" charset="0"/>
              </a:rPr>
              <a:t>СІМ ЧУДЕС </a:t>
            </a:r>
            <a:br>
              <a:rPr lang="uk-UA" sz="6000" b="1" dirty="0">
                <a:ln w="18000">
                  <a:solidFill>
                    <a:schemeClr val="accent2">
                      <a:satMod val="140000"/>
                    </a:schemeClr>
                  </a:solidFill>
                  <a:prstDash val="solid"/>
                  <a:miter lim="800000"/>
                </a:ln>
                <a:solidFill>
                  <a:srgbClr val="002060"/>
                </a:solidFill>
                <a:effectLst>
                  <a:glow rad="101600">
                    <a:srgbClr val="FFC000">
                      <a:alpha val="60000"/>
                    </a:srgbClr>
                  </a:glow>
                  <a:outerShdw blurRad="25500" dist="23000" dir="7020000" algn="tl">
                    <a:srgbClr val="000000">
                      <a:alpha val="50000"/>
                    </a:srgbClr>
                  </a:outerShdw>
                </a:effectLst>
                <a:latin typeface="Zagadka" pitchFamily="2" charset="0"/>
              </a:rPr>
            </a:br>
            <a:r>
              <a:rPr lang="uk-UA" sz="6000" b="1" dirty="0">
                <a:ln w="18000">
                  <a:solidFill>
                    <a:schemeClr val="accent2">
                      <a:satMod val="140000"/>
                    </a:schemeClr>
                  </a:solidFill>
                  <a:prstDash val="solid"/>
                  <a:miter lim="800000"/>
                </a:ln>
                <a:solidFill>
                  <a:srgbClr val="002060"/>
                </a:solidFill>
                <a:effectLst>
                  <a:glow rad="101600">
                    <a:srgbClr val="FFC000">
                      <a:alpha val="60000"/>
                    </a:srgbClr>
                  </a:glow>
                  <a:outerShdw blurRad="25500" dist="23000" dir="7020000" algn="tl">
                    <a:srgbClr val="000000">
                      <a:alpha val="50000"/>
                    </a:srgbClr>
                  </a:outerShdw>
                </a:effectLst>
                <a:latin typeface="Zagadka" pitchFamily="2" charset="0"/>
              </a:rPr>
              <a:t>ЧЕРКАЩИНИ</a:t>
            </a:r>
            <a:endParaRPr lang="ru-RU" sz="6000" b="1" dirty="0">
              <a:ln w="18000">
                <a:solidFill>
                  <a:schemeClr val="accent2">
                    <a:satMod val="140000"/>
                  </a:schemeClr>
                </a:solidFill>
                <a:prstDash val="solid"/>
                <a:miter lim="800000"/>
              </a:ln>
              <a:solidFill>
                <a:srgbClr val="002060"/>
              </a:solidFill>
              <a:effectLst>
                <a:glow rad="101600">
                  <a:srgbClr val="FFC000">
                    <a:alpha val="60000"/>
                  </a:srgbClr>
                </a:glow>
                <a:outerShdw blurRad="25500" dist="23000" dir="7020000" algn="tl">
                  <a:srgbClr val="000000">
                    <a:alpha val="50000"/>
                  </a:srgbClr>
                </a:outerShdw>
              </a:effectLst>
              <a:latin typeface="Zagadka" pitchFamily="2" charset="0"/>
            </a:endParaRPr>
          </a:p>
        </p:txBody>
      </p:sp>
      <p:sp>
        <p:nvSpPr>
          <p:cNvPr id="13317" name="Rectangle 6"/>
          <p:cNvSpPr>
            <a:spLocks noChangeArrowheads="1"/>
          </p:cNvSpPr>
          <p:nvPr/>
        </p:nvSpPr>
        <p:spPr bwMode="auto">
          <a:xfrm>
            <a:off x="1588" y="1954897"/>
            <a:ext cx="4572000" cy="5078313"/>
          </a:xfrm>
          <a:prstGeom prst="rect">
            <a:avLst/>
          </a:prstGeom>
          <a:noFill/>
          <a:ln w="9525">
            <a:noFill/>
            <a:miter lim="800000"/>
            <a:headEnd/>
            <a:tailEnd/>
          </a:ln>
        </p:spPr>
        <p:txBody>
          <a:bodyPr>
            <a:spAutoFit/>
          </a:bodyPr>
          <a:lstStyle/>
          <a:p>
            <a:pPr>
              <a:lnSpc>
                <a:spcPct val="150000"/>
              </a:lnSpc>
            </a:pPr>
            <a:r>
              <a:rPr lang="ru-RU" b="1" dirty="0">
                <a:solidFill>
                  <a:srgbClr val="002060"/>
                </a:solidFill>
                <a:effectLst>
                  <a:outerShdw blurRad="38100" dist="38100" dir="2700000" algn="tl">
                    <a:srgbClr val="000000">
                      <a:alpha val="43137"/>
                    </a:srgbClr>
                  </a:outerShdw>
                </a:effectLst>
              </a:rPr>
              <a:t>ЧЕРКАЩИНО! ЯКА Ж БО ТИ БЕЗКРАЯ!</a:t>
            </a:r>
          </a:p>
          <a:p>
            <a:pPr>
              <a:lnSpc>
                <a:spcPct val="150000"/>
              </a:lnSpc>
            </a:pPr>
            <a:r>
              <a:rPr lang="ru-RU" b="1" dirty="0">
                <a:solidFill>
                  <a:srgbClr val="002060"/>
                </a:solidFill>
                <a:effectLst>
                  <a:outerShdw blurRad="38100" dist="38100" dir="2700000" algn="tl">
                    <a:srgbClr val="000000">
                      <a:alpha val="43137"/>
                    </a:srgbClr>
                  </a:outerShdw>
                </a:effectLst>
              </a:rPr>
              <a:t>ТВОЇ ШЛЯХИ СХОДИВ БИ МІЖ ЛЮДЬМИ,</a:t>
            </a:r>
          </a:p>
          <a:p>
            <a:pPr>
              <a:lnSpc>
                <a:spcPct val="150000"/>
              </a:lnSpc>
            </a:pPr>
            <a:r>
              <a:rPr lang="ru-RU" b="1" dirty="0">
                <a:solidFill>
                  <a:srgbClr val="002060"/>
                </a:solidFill>
                <a:effectLst>
                  <a:outerShdw blurRad="38100" dist="38100" dir="2700000" algn="tl">
                    <a:srgbClr val="000000">
                      <a:alpha val="43137"/>
                    </a:srgbClr>
                  </a:outerShdw>
                </a:effectLst>
              </a:rPr>
              <a:t>ЩО ПРО КОЗАЦЬКУ СЛАВУ НАМ СПІВАЮТЬ</a:t>
            </a:r>
          </a:p>
          <a:p>
            <a:pPr>
              <a:lnSpc>
                <a:spcPct val="150000"/>
              </a:lnSpc>
            </a:pPr>
            <a:r>
              <a:rPr lang="ru-RU" b="1" dirty="0">
                <a:solidFill>
                  <a:srgbClr val="002060"/>
                </a:solidFill>
                <a:effectLst>
                  <a:outerShdw blurRad="38100" dist="38100" dir="2700000" algn="tl">
                    <a:srgbClr val="000000">
                      <a:alpha val="43137"/>
                    </a:srgbClr>
                  </a:outerShdw>
                </a:effectLst>
              </a:rPr>
              <a:t>І П’ЮТЬ ЗВИТЯГУ ПОВНИМИ ГРУДЬМ</a:t>
            </a:r>
            <a:endParaRPr lang="uk-UA" b="1" dirty="0">
              <a:solidFill>
                <a:srgbClr val="002060"/>
              </a:solidFill>
              <a:effectLst>
                <a:outerShdw blurRad="38100" dist="38100" dir="2700000" algn="tl">
                  <a:srgbClr val="000000">
                    <a:alpha val="43137"/>
                  </a:srgbClr>
                </a:outerShdw>
              </a:effectLst>
            </a:endParaRPr>
          </a:p>
          <a:p>
            <a:pPr>
              <a:lnSpc>
                <a:spcPct val="150000"/>
              </a:lnSpc>
            </a:pPr>
            <a:r>
              <a:rPr lang="uk-UA" b="1" dirty="0">
                <a:solidFill>
                  <a:srgbClr val="002060"/>
                </a:solidFill>
                <a:effectLst>
                  <a:outerShdw blurRad="38100" dist="38100" dir="2700000" algn="tl">
                    <a:srgbClr val="000000">
                      <a:alpha val="43137"/>
                    </a:srgbClr>
                  </a:outerShdw>
                </a:effectLst>
              </a:rPr>
              <a:t> </a:t>
            </a:r>
            <a:r>
              <a:rPr lang="ru-RU" b="1" dirty="0">
                <a:solidFill>
                  <a:srgbClr val="002060"/>
                </a:solidFill>
                <a:effectLst>
                  <a:outerShdw blurRad="38100" dist="38100" dir="2700000" algn="tl">
                    <a:srgbClr val="000000">
                      <a:alpha val="43137"/>
                    </a:srgbClr>
                  </a:outerShdw>
                </a:effectLst>
              </a:rPr>
              <a:t>ЗЕМЛЯ БАТЬКІВ ДЛЯ КОЖНОГО ЄДИНА,</a:t>
            </a:r>
          </a:p>
          <a:p>
            <a:pPr>
              <a:lnSpc>
                <a:spcPct val="150000"/>
              </a:lnSpc>
            </a:pPr>
            <a:r>
              <a:rPr lang="ru-RU" b="1" dirty="0">
                <a:solidFill>
                  <a:srgbClr val="002060"/>
                </a:solidFill>
                <a:effectLst>
                  <a:outerShdw blurRad="38100" dist="38100" dir="2700000" algn="tl">
                    <a:srgbClr val="000000">
                      <a:alpha val="43137"/>
                    </a:srgbClr>
                  </a:outerShdw>
                </a:effectLst>
              </a:rPr>
              <a:t>СВЯЩЕННА Й ДОРОГА ЗЕМЛЯ БАТЬКІВ.</a:t>
            </a:r>
          </a:p>
          <a:p>
            <a:pPr>
              <a:lnSpc>
                <a:spcPct val="150000"/>
              </a:lnSpc>
            </a:pPr>
            <a:r>
              <a:rPr lang="ru-RU" b="1" dirty="0">
                <a:solidFill>
                  <a:srgbClr val="002060"/>
                </a:solidFill>
                <a:effectLst>
                  <a:outerShdw blurRad="38100" dist="38100" dir="2700000" algn="tl">
                    <a:srgbClr val="000000">
                      <a:alpha val="43137"/>
                    </a:srgbClr>
                  </a:outerShdw>
                </a:effectLst>
              </a:rPr>
              <a:t>ЧЕРКАЩИНО! ПЕРЛИНО УКРАЇНИ!</a:t>
            </a:r>
            <a:r>
              <a:rPr lang="uk-UA" b="1" dirty="0">
                <a:solidFill>
                  <a:srgbClr val="002060"/>
                </a:solidFill>
                <a:effectLst>
                  <a:outerShdw blurRad="38100" dist="38100" dir="2700000" algn="tl">
                    <a:srgbClr val="000000">
                      <a:alpha val="43137"/>
                    </a:srgbClr>
                  </a:outerShdw>
                </a:effectLst>
              </a:rPr>
              <a:t>                        </a:t>
            </a:r>
            <a:r>
              <a:rPr lang="ru-RU" b="1" dirty="0">
                <a:solidFill>
                  <a:srgbClr val="002060"/>
                </a:solidFill>
                <a:effectLst>
                  <a:outerShdw blurRad="38100" dist="38100" dir="2700000" algn="tl">
                    <a:srgbClr val="000000">
                      <a:alpha val="43137"/>
                    </a:srgbClr>
                  </a:outerShdw>
                </a:effectLst>
              </a:rPr>
              <a:t>ТОБІ МОЯ ЛЮБИВ І СЕРЦЯ СПІВ!</a:t>
            </a:r>
          </a:p>
        </p:txBody>
      </p:sp>
      <p:sp>
        <p:nvSpPr>
          <p:cNvPr id="13318" name="Rectangle 8"/>
          <p:cNvSpPr>
            <a:spLocks noChangeArrowheads="1"/>
          </p:cNvSpPr>
          <p:nvPr/>
        </p:nvSpPr>
        <p:spPr bwMode="auto">
          <a:xfrm>
            <a:off x="5093965" y="1954897"/>
            <a:ext cx="3851920" cy="4524315"/>
          </a:xfrm>
          <a:prstGeom prst="rect">
            <a:avLst/>
          </a:prstGeom>
          <a:noFill/>
          <a:ln w="9525">
            <a:noFill/>
            <a:miter lim="800000"/>
            <a:headEnd/>
            <a:tailEnd/>
          </a:ln>
        </p:spPr>
        <p:txBody>
          <a:bodyPr wrap="square" anchor="ctr">
            <a:spAutoFit/>
          </a:bodyPr>
          <a:lstStyle/>
          <a:p>
            <a:pPr indent="342900" algn="ctr"/>
            <a:r>
              <a:rPr lang="uk-UA" dirty="0"/>
              <a:t>                                                         </a:t>
            </a:r>
            <a:r>
              <a:rPr lang="ru-RU" dirty="0"/>
              <a:t>    </a:t>
            </a:r>
            <a:r>
              <a:rPr lang="ru-RU" b="1" dirty="0">
                <a:solidFill>
                  <a:srgbClr val="002060"/>
                </a:solidFill>
                <a:effectLst>
                  <a:outerShdw blurRad="38100" dist="38100" dir="2700000" algn="tl">
                    <a:srgbClr val="000000">
                      <a:alpha val="43137"/>
                    </a:srgbClr>
                  </a:outerShdw>
                </a:effectLst>
              </a:rPr>
              <a:t>У СЛОВІ ЧЕРКАСИ – </a:t>
            </a:r>
          </a:p>
          <a:p>
            <a:pPr indent="342900" algn="ctr"/>
            <a:r>
              <a:rPr lang="ru-RU" b="1" dirty="0">
                <a:solidFill>
                  <a:srgbClr val="002060"/>
                </a:solidFill>
                <a:effectLst>
                  <a:outerShdw blurRad="38100" dist="38100" dir="2700000" algn="tl">
                    <a:srgbClr val="000000">
                      <a:alpha val="43137"/>
                    </a:srgbClr>
                  </a:outerShdw>
                </a:effectLst>
              </a:rPr>
              <a:t>                                                                  ЧОРНІЇ КОСИ</a:t>
            </a:r>
          </a:p>
          <a:p>
            <a:pPr indent="342900" algn="ctr"/>
            <a:r>
              <a:rPr lang="ru-RU" b="1" dirty="0">
                <a:solidFill>
                  <a:srgbClr val="002060"/>
                </a:solidFill>
                <a:effectLst>
                  <a:outerShdw blurRad="38100" dist="38100" dir="2700000" algn="tl">
                    <a:srgbClr val="000000">
                      <a:alpha val="43137"/>
                    </a:srgbClr>
                  </a:outerShdw>
                </a:effectLst>
              </a:rPr>
              <a:t>ГОРДИХ ПОЛЯНСЬКИХ КРАСУНЬ.</a:t>
            </a:r>
          </a:p>
          <a:p>
            <a:pPr indent="342900" algn="ctr"/>
            <a:r>
              <a:rPr lang="ru-RU" b="1" dirty="0">
                <a:solidFill>
                  <a:srgbClr val="002060"/>
                </a:solidFill>
                <a:effectLst>
                  <a:outerShdw blurRad="38100" dist="38100" dir="2700000" algn="tl">
                    <a:srgbClr val="000000">
                      <a:alpha val="43137"/>
                    </a:srgbClr>
                  </a:outerShdw>
                </a:effectLst>
              </a:rPr>
              <a:t>У СЛОВІ ЧЕРКАСИ</a:t>
            </a:r>
          </a:p>
          <a:p>
            <a:pPr indent="342900" algn="ctr"/>
            <a:r>
              <a:rPr lang="ru-RU" b="1" dirty="0">
                <a:solidFill>
                  <a:srgbClr val="002060"/>
                </a:solidFill>
                <a:effectLst>
                  <a:outerShdw blurRad="38100" dist="38100" dir="2700000" algn="tl">
                    <a:srgbClr val="000000">
                      <a:alpha val="43137"/>
                    </a:srgbClr>
                  </a:outerShdw>
                </a:effectLst>
              </a:rPr>
              <a:t>СТІКАЄ УВ ОСІНЬ</a:t>
            </a:r>
          </a:p>
          <a:p>
            <a:pPr indent="342900" algn="ctr"/>
            <a:r>
              <a:rPr lang="ru-RU" b="1" dirty="0">
                <a:solidFill>
                  <a:srgbClr val="002060"/>
                </a:solidFill>
                <a:effectLst>
                  <a:outerShdw blurRad="38100" dist="38100" dir="2700000" algn="tl">
                    <a:srgbClr val="000000">
                      <a:alpha val="43137"/>
                    </a:srgbClr>
                  </a:outerShdw>
                </a:effectLst>
              </a:rPr>
              <a:t>СИВИЙ ДНІПРО, ЯК ЛУНЬ.</a:t>
            </a:r>
          </a:p>
          <a:p>
            <a:pPr indent="342900" algn="ctr"/>
            <a:r>
              <a:rPr lang="ru-RU" b="1" dirty="0">
                <a:solidFill>
                  <a:srgbClr val="002060"/>
                </a:solidFill>
                <a:effectLst>
                  <a:outerShdw blurRad="38100" dist="38100" dir="2700000" algn="tl">
                    <a:srgbClr val="000000">
                      <a:alpha val="43137"/>
                    </a:srgbClr>
                  </a:outerShdw>
                </a:effectLst>
              </a:rPr>
              <a:t>У СЛОВІ ЧЕРКАСИ</a:t>
            </a:r>
          </a:p>
          <a:p>
            <a:pPr indent="342900" algn="ctr"/>
            <a:r>
              <a:rPr lang="ru-RU" b="1" dirty="0">
                <a:solidFill>
                  <a:srgbClr val="002060"/>
                </a:solidFill>
                <a:effectLst>
                  <a:outerShdw blurRad="38100" dist="38100" dir="2700000" algn="tl">
                    <a:srgbClr val="000000">
                      <a:alpha val="43137"/>
                    </a:srgbClr>
                  </a:outerShdw>
                </a:effectLst>
              </a:rPr>
              <a:t>ЖЕВРІЄ Й ДОСІ</a:t>
            </a:r>
          </a:p>
          <a:p>
            <a:pPr indent="342900" algn="ctr"/>
            <a:r>
              <a:rPr lang="ru-RU" b="1" dirty="0">
                <a:solidFill>
                  <a:srgbClr val="002060"/>
                </a:solidFill>
                <a:effectLst>
                  <a:outerShdw blurRad="38100" dist="38100" dir="2700000" algn="tl">
                    <a:srgbClr val="000000">
                      <a:alpha val="43137"/>
                    </a:srgbClr>
                  </a:outerShdw>
                </a:effectLst>
              </a:rPr>
              <a:t>СЛАВА КОЗАЧИХ ГЕРЦІВ.</a:t>
            </a:r>
          </a:p>
          <a:p>
            <a:pPr indent="342900" algn="ctr"/>
            <a:r>
              <a:rPr lang="ru-RU" b="1" dirty="0">
                <a:solidFill>
                  <a:srgbClr val="002060"/>
                </a:solidFill>
                <a:effectLst>
                  <a:outerShdw blurRad="38100" dist="38100" dir="2700000" algn="tl">
                    <a:srgbClr val="000000">
                      <a:alpha val="43137"/>
                    </a:srgbClr>
                  </a:outerShdw>
                </a:effectLst>
              </a:rPr>
              <a:t>У СЛОВІ ЧЕРКАСИ</a:t>
            </a:r>
          </a:p>
          <a:p>
            <a:pPr indent="342900" algn="ctr"/>
            <a:r>
              <a:rPr lang="ru-RU" b="1" dirty="0">
                <a:solidFill>
                  <a:srgbClr val="002060"/>
                </a:solidFill>
                <a:effectLst>
                  <a:outerShdw blurRad="38100" dist="38100" dir="2700000" algn="tl">
                    <a:srgbClr val="000000">
                      <a:alpha val="43137"/>
                    </a:srgbClr>
                  </a:outerShdw>
                </a:effectLst>
              </a:rPr>
              <a:t>ТОНКОГОЛОСИТЬ</a:t>
            </a:r>
          </a:p>
          <a:p>
            <a:pPr indent="342900" algn="ctr"/>
            <a:r>
              <a:rPr lang="ru-RU" b="1" dirty="0">
                <a:solidFill>
                  <a:srgbClr val="002060"/>
                </a:solidFill>
                <a:effectLst>
                  <a:outerShdw blurRad="38100" dist="38100" dir="2700000" algn="tl">
                    <a:srgbClr val="000000">
                      <a:alpha val="43137"/>
                    </a:srgbClr>
                  </a:outerShdw>
                </a:effectLst>
              </a:rPr>
              <a:t>НАРОДУ МОЙОГО СЕРЦЕ.</a:t>
            </a:r>
          </a:p>
          <a:p>
            <a:pPr indent="342900" algn="ctr" eaLnBrk="0" hangingPunct="0"/>
            <a:endParaRPr lang="ru-RU" b="1" dirty="0">
              <a:solidFill>
                <a:srgbClr val="002060"/>
              </a:solidFill>
              <a:effectLst>
                <a:outerShdw blurRad="38100" dist="38100" dir="2700000" algn="tl">
                  <a:srgbClr val="000000">
                    <a:alpha val="43137"/>
                  </a:srgbClr>
                </a:outerShdw>
              </a:effectLst>
            </a:endParaRPr>
          </a:p>
        </p:txBody>
      </p:sp>
    </p:spTree>
  </p:cSld>
  <p:clrMapOvr>
    <a:masterClrMapping/>
  </p:clrMapOvr>
  <p:transition spd="slow">
    <p:circle/>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1124744"/>
            <a:ext cx="5436096" cy="57332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737827" y="980728"/>
            <a:ext cx="3798168" cy="5493812"/>
          </a:xfrm>
          <a:prstGeom prst="rect">
            <a:avLst/>
          </a:prstGeom>
        </p:spPr>
        <p:txBody>
          <a:bodyPr wrap="square">
            <a:spAutoFit/>
          </a:bodyPr>
          <a:lstStyle/>
          <a:p>
            <a:pPr>
              <a:lnSpc>
                <a:spcPct val="150000"/>
              </a:lnSpc>
            </a:pPr>
            <a:r>
              <a:rPr lang="uk-UA" b="1" dirty="0">
                <a:solidFill>
                  <a:srgbClr val="002060"/>
                </a:solidFill>
                <a:effectLst>
                  <a:outerShdw blurRad="38100" dist="38100" dir="2700000" algn="tl">
                    <a:srgbClr val="000000">
                      <a:alpha val="43137"/>
                    </a:srgbClr>
                  </a:outerShdw>
                </a:effectLst>
              </a:rPr>
              <a:t>СВЯТО-ПОКРОВСЬКИЙ КРАСНОГІРСЬКИЙ ЖІНОЧИЙ МОНАСТИР — ОДИН ІЗ П'ЯТИ НАЙСТАРОДАВНІШИХ В УКРАЇНІ МОНАСТИРІВ. ЗНАХОДИТЬСЯ НА ЧЕРКАЩИНІ, ПОБЛИЗУ МІСТА ЗОЛОТОНОШІ</a:t>
            </a:r>
            <a:br>
              <a:rPr lang="uk-UA" b="1" dirty="0">
                <a:solidFill>
                  <a:srgbClr val="002060"/>
                </a:solidFill>
                <a:effectLst>
                  <a:outerShdw blurRad="38100" dist="38100" dir="2700000" algn="tl">
                    <a:srgbClr val="000000">
                      <a:alpha val="43137"/>
                    </a:srgbClr>
                  </a:outerShdw>
                </a:effectLst>
              </a:rPr>
            </a:br>
            <a:r>
              <a:rPr lang="uk-UA" b="1" dirty="0">
                <a:solidFill>
                  <a:srgbClr val="002060"/>
                </a:solidFill>
                <a:effectLst>
                  <a:outerShdw blurRad="38100" dist="38100" dir="2700000" algn="tl">
                    <a:srgbClr val="000000">
                      <a:alpha val="43137"/>
                    </a:srgbClr>
                  </a:outerShdw>
                </a:effectLst>
              </a:rPr>
              <a:t>ЗАСНУВАННЯ</a:t>
            </a:r>
            <a:br>
              <a:rPr lang="uk-UA" b="1" dirty="0">
                <a:solidFill>
                  <a:srgbClr val="002060"/>
                </a:solidFill>
                <a:effectLst>
                  <a:outerShdw blurRad="38100" dist="38100" dir="2700000" algn="tl">
                    <a:srgbClr val="000000">
                      <a:alpha val="43137"/>
                    </a:srgbClr>
                  </a:outerShdw>
                </a:effectLst>
              </a:rPr>
            </a:br>
            <a:br>
              <a:rPr lang="uk-UA" b="1" dirty="0">
                <a:solidFill>
                  <a:srgbClr val="002060"/>
                </a:solidFill>
                <a:effectLst>
                  <a:outerShdw blurRad="38100" dist="38100" dir="2700000" algn="tl">
                    <a:srgbClr val="000000">
                      <a:alpha val="43137"/>
                    </a:srgbClr>
                  </a:outerShdw>
                </a:effectLst>
              </a:rPr>
            </a:br>
            <a:br>
              <a:rPr lang="uk-UA" b="1" dirty="0">
                <a:solidFill>
                  <a:srgbClr val="002060"/>
                </a:solidFill>
                <a:effectLst>
                  <a:outerShdw blurRad="38100" dist="38100" dir="2700000" algn="tl">
                    <a:srgbClr val="000000">
                      <a:alpha val="43137"/>
                    </a:srgbClr>
                  </a:outerShdw>
                </a:effectLst>
              </a:rPr>
            </a:br>
            <a:br>
              <a:rPr lang="uk-UA" dirty="0"/>
            </a:br>
            <a:endParaRPr lang="uk-UA"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3888992" cy="57500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31" y="0"/>
            <a:ext cx="9266238"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1253"/>
            <a:ext cx="8964488" cy="6689011"/>
          </a:xfrm>
          <a:prstGeom prst="rect">
            <a:avLst/>
          </a:prstGeom>
        </p:spPr>
        <p:txBody>
          <a:bodyPr wrap="square">
            <a:spAutoFit/>
          </a:bodyPr>
          <a:lstStyle/>
          <a:p>
            <a:pPr algn="ctr">
              <a:lnSpc>
                <a:spcPct val="150000"/>
              </a:lnSpc>
            </a:pPr>
            <a:r>
              <a:rPr lang="uk-UA" b="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rPr>
              <a:t>ЗАСНУВАННЯ</a:t>
            </a:r>
            <a:br>
              <a:rPr lang="uk-UA" b="1" dirty="0">
                <a:solidFill>
                  <a:srgbClr val="002060"/>
                </a:solidFill>
                <a:effectLst>
                  <a:outerShdw blurRad="38100" dist="38100" dir="2700000" algn="tl">
                    <a:srgbClr val="000000">
                      <a:alpha val="43137"/>
                    </a:srgbClr>
                  </a:outerShdw>
                </a:effectLst>
              </a:rPr>
            </a:br>
            <a:r>
              <a:rPr lang="uk-UA" b="1" dirty="0">
                <a:solidFill>
                  <a:srgbClr val="002060"/>
                </a:solidFill>
                <a:effectLst>
                  <a:outerShdw blurRad="38100" dist="38100" dir="2700000" algn="tl">
                    <a:srgbClr val="000000">
                      <a:alpha val="43137"/>
                    </a:srgbClr>
                  </a:outerShdw>
                </a:effectLst>
              </a:rPr>
              <a:t>ЗА ПЕРЕКАЗАМИ, ВІДЛЮДНЕ ЖИТТЯ В КРАСНОГІР'Ї НА МІСЦІ МАЙБУТНЬОГО МОНАСТИРЯ ЗАПОЧАТКУВАВ ЧЕРНЕЦЬ ІЗ КОНСТАНТИНОПОЛЯ ПРИБЛИЗНО НАПРИКІНЦІ </a:t>
            </a:r>
            <a:r>
              <a:rPr lang="en-US" b="1" dirty="0">
                <a:solidFill>
                  <a:srgbClr val="002060"/>
                </a:solidFill>
                <a:effectLst>
                  <a:outerShdw blurRad="38100" dist="38100" dir="2700000" algn="tl">
                    <a:srgbClr val="000000">
                      <a:alpha val="43137"/>
                    </a:srgbClr>
                  </a:outerShdw>
                </a:effectLst>
              </a:rPr>
              <a:t>XVI — </a:t>
            </a:r>
            <a:r>
              <a:rPr lang="uk-UA" b="1" dirty="0">
                <a:solidFill>
                  <a:srgbClr val="002060"/>
                </a:solidFill>
                <a:effectLst>
                  <a:outerShdw blurRad="38100" dist="38100" dir="2700000" algn="tl">
                    <a:srgbClr val="000000">
                      <a:alpha val="43137"/>
                    </a:srgbClr>
                  </a:outerShdw>
                </a:effectLst>
              </a:rPr>
              <a:t>НА ПОЧАТКУ </a:t>
            </a:r>
            <a:r>
              <a:rPr lang="en-US" b="1" dirty="0">
                <a:solidFill>
                  <a:srgbClr val="002060"/>
                </a:solidFill>
                <a:effectLst>
                  <a:outerShdw blurRad="38100" dist="38100" dir="2700000" algn="tl">
                    <a:srgbClr val="000000">
                      <a:alpha val="43137"/>
                    </a:srgbClr>
                  </a:outerShdw>
                </a:effectLst>
              </a:rPr>
              <a:t>XVII </a:t>
            </a:r>
            <a:r>
              <a:rPr lang="uk-UA" b="1" dirty="0">
                <a:solidFill>
                  <a:srgbClr val="002060"/>
                </a:solidFill>
                <a:effectLst>
                  <a:outerShdw blurRad="38100" dist="38100" dir="2700000" algn="tl">
                    <a:srgbClr val="000000">
                      <a:alpha val="43137"/>
                    </a:srgbClr>
                  </a:outerShdw>
                </a:effectLst>
              </a:rPr>
              <a:t>СТ. ЙОМУ У СНІ ЯВИЛАСЬ ЦАРИЦЯ НЕБЕСНА, ПОВЕЛІЛА ВІДПРАВИТИСЬ НА РУСЬКУ ЗЕМЛЮ ТА ВКАЗАЛА МІСЦЕ МАЙБУТЬНЬОГО МОНАСТИРЯ В ГОРІ БІЛЯ ЗОЛОТОНОШІ. ПЕРШОЮ ОБИТЕЛЛЮ ВІЗАНТІЙСЬКОГО ЧЕНЦЯ СТАЛА ВИКОПАНА НИМ САМИМ ПЕЧЕРА. НЕВДОВЗІ ПРО МОНАХА СТАЛО ВІДОМО ГОСПОДАРЮ ТІЄЇ ЗЕМЛІ — КОЗАКУ ІВАНУ ШЕБЕТУ-СЛЮЖЦІ, ЯКИЙ ВИРІШИВ ПЕРЕТВОРИТИ КРАСНУ ГІРКУ, ЯК НАЗИВАЛИ ЇЇ МІСЦЕВІ МЕШКАНЦІ, В ГОРУ БОЖУ — ЗАСТНУВАТИ ТУТ СВЯТУ ОБИТЕЛЬ. ЦЯ ВІСТЬ НЕВДОВЗІ ОБЛЕТІЛА НАВКОЛИШНІ СЕЛА І ДО ПЕРШОГО ПОСЕЛЕНЦЯ СТАЛИ ПРИЄДНУВАТИСЯ БАЖАЮЧІ ПРИСВЯТИТИ СВОЄ ЖИТТЯ БОГУ.</a:t>
            </a:r>
          </a:p>
          <a:p>
            <a:pPr>
              <a:lnSpc>
                <a:spcPct val="150000"/>
              </a:lnSpc>
            </a:pPr>
            <a:r>
              <a:rPr lang="ru-RU" b="1" dirty="0">
                <a:solidFill>
                  <a:srgbClr val="002060"/>
                </a:solidFill>
                <a:effectLst>
                  <a:outerShdw blurRad="38100" dist="38100" dir="2700000" algn="tl">
                    <a:srgbClr val="000000">
                      <a:alpha val="43137"/>
                    </a:srgbClr>
                  </a:outerShdw>
                </a:effectLst>
              </a:rPr>
              <a:t>ІЗ ЧАСОМ БЛАГОЧЕСТИВА БРАТІЯ ЗБУДУВАЛА ПЕРШИЙ ХРАМ ІЗ ВЕРБОЛОЗУ В ЧЕСТЬ ВЕЛИКОМУЧЕНИКА ГЕОРГІЯ ПЕРЕМОЖЦЯ. АЛЕ ПРОСТОЯЛА ЦЯ ЦЕРКВА НЕДОВГО. </a:t>
            </a:r>
            <a:endParaRPr lang="uk-UA"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62966408"/>
      </p:ext>
    </p:extLst>
  </p:cSld>
  <p:clrMapOvr>
    <a:masterClrMapping/>
  </p:clrMapOvr>
  <p:transition spd="slow">
    <p:circl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0" y="0"/>
            <a:ext cx="9144000" cy="6324808"/>
          </a:xfrm>
          <a:prstGeom prst="rect">
            <a:avLst/>
          </a:prstGeom>
        </p:spPr>
        <p:txBody>
          <a:bodyPr wrap="square">
            <a:spAutoFit/>
          </a:bodyPr>
          <a:lstStyle/>
          <a:p>
            <a:pPr algn="ctr">
              <a:lnSpc>
                <a:spcPct val="150000"/>
              </a:lnSpc>
            </a:pPr>
            <a:r>
              <a:rPr lang="uk-UA" b="1" dirty="0">
                <a:solidFill>
                  <a:srgbClr val="002060"/>
                </a:solidFill>
                <a:effectLst>
                  <a:outerShdw blurRad="38100" dist="38100" dir="2700000" algn="tl">
                    <a:srgbClr val="000000">
                      <a:alpha val="43137"/>
                    </a:srgbClr>
                  </a:outerShdw>
                </a:effectLst>
              </a:rPr>
              <a:t>НОВИЙ ХРАМ ВИСТРОЇЛИ КОЗАКИ, ЯКИЙ ТАКОЖ НАЗВАЛИ В ЧЕСТЬ СВЯТОГО ГЕОРГІЯ. В 1680 — 1687 РОКАХ БУВ ПОБУДОВАНИЙ ПОКРОВСЬКИЙ ДЕРЕВ'ЯНИЙ ТЕПЛИЙ ХРАМ. </a:t>
            </a:r>
            <a:br>
              <a:rPr lang="uk-UA" b="1" dirty="0">
                <a:solidFill>
                  <a:srgbClr val="002060"/>
                </a:solidFill>
                <a:effectLst>
                  <a:outerShdw blurRad="38100" dist="38100" dir="2700000" algn="tl">
                    <a:srgbClr val="000000">
                      <a:alpha val="43137"/>
                    </a:srgbClr>
                  </a:outerShdw>
                </a:effectLst>
              </a:rPr>
            </a:br>
            <a:r>
              <a:rPr lang="uk-UA" b="1" dirty="0">
                <a:solidFill>
                  <a:srgbClr val="002060"/>
                </a:solidFill>
                <a:effectLst>
                  <a:outerShdw blurRad="38100" dist="38100" dir="2700000" algn="tl">
                    <a:srgbClr val="000000">
                      <a:alpha val="43137"/>
                    </a:srgbClr>
                  </a:outerShdw>
                </a:effectLst>
              </a:rPr>
              <a:t>МОНАСТИРІ ЗБЕРІГАЛИ Й ПОШИРЮВАЛИ КОЗАЦЬКУ ВІЙСЬКОВУ НАУКУ. ВИКОНУВАЛИ КОЗАЦЬКІ МОНАСТИРІ Й РЯД ІНШИХ ФУНКЦІЙ — КОЖНА ТАКА СВЯТА ОБИТЕЛЬ БУЛА ВОДНОЧАС І ФОРТЕЦЕЮ, І ШПИТАЛЕМ ДЛЯ ПОРАНЕНИХ ТА ХВОРИХ, І ПРИТУЛКОМ ДЛЯ СТАРИХ НЕМІЧНИХ КОЗАКІВ. САМЕ ТОМУ, ПОНЕВОЛИВШИ УКРАЇНУ, РОСІЙСЬКИЙ ЦАРАТ НЕ МІГ МИРИТИСЯ З ІСНУВАННЯМ КОЗАЦЬКИХ МОНАСТИРІВ. ЇХ ЗАКРИВАЛИ, А БАГАТО З НИХ ІЗ ЧАСОМ ПЕРЕТВОРИЛИ НА ЖІНОЧІ — МЕНШ НЕБЕЗПЕЧНІ ДЛЯ МОСКОВСЬКИХ ЗАГАРБНИКІВ. ТАКА Ж ДОЛЯ СПІТКАЛА Й КРАСНОГІРСЬКУ ОБИТЕЛЬ.</a:t>
            </a:r>
            <a:r>
              <a:rPr lang="ru-RU" b="1" dirty="0">
                <a:solidFill>
                  <a:srgbClr val="002060"/>
                </a:solidFill>
                <a:effectLst>
                  <a:outerShdw blurRad="38100" dist="38100" dir="2700000" algn="tl">
                    <a:srgbClr val="000000">
                      <a:alpha val="43137"/>
                    </a:srgbClr>
                  </a:outerShdw>
                </a:effectLst>
              </a:rPr>
              <a:t> В 1786 РОЦІ, МІСЦЕ БУЛО ПЕРЕВЕДЕНО КИЇВСЬКИЙ ІОАННО-БОГОСЛОВСЬКИЙ ДІВИЧИЙ МОНАСТИР. З ТИХ ПІР ОБИТЕЛЬ ІСНУЄ, ЯК ЖІНОЧА.</a:t>
            </a:r>
            <a:br>
              <a:rPr lang="ru-RU" b="1" dirty="0">
                <a:solidFill>
                  <a:srgbClr val="002060"/>
                </a:solidFill>
                <a:effectLst>
                  <a:outerShdw blurRad="38100" dist="38100" dir="2700000" algn="tl">
                    <a:srgbClr val="000000">
                      <a:alpha val="43137"/>
                    </a:srgbClr>
                  </a:outerShdw>
                </a:effectLst>
              </a:rPr>
            </a:br>
            <a:endParaRPr lang="uk-UA" b="1" dirty="0">
              <a:solidFill>
                <a:srgbClr val="002060"/>
              </a:solidFill>
              <a:effectLst>
                <a:outerShdw blurRad="38100" dist="38100" dir="2700000" algn="tl">
                  <a:srgbClr val="000000">
                    <a:alpha val="43137"/>
                  </a:srgbClr>
                </a:outerShdw>
              </a:effectLst>
            </a:endParaRPr>
          </a:p>
        </p:txBody>
      </p:sp>
    </p:spTree>
  </p:cSld>
  <p:clrMapOvr>
    <a:masterClrMapping/>
  </p:clrMapOvr>
  <p:transition spd="slow">
    <p:circl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5364163" y="91391"/>
            <a:ext cx="3779837" cy="6740307"/>
          </a:xfrm>
          <a:prstGeom prst="rect">
            <a:avLst/>
          </a:prstGeom>
          <a:noFill/>
          <a:ln w="9525">
            <a:noFill/>
            <a:miter lim="800000"/>
            <a:headEnd/>
            <a:tailEnd/>
          </a:ln>
        </p:spPr>
        <p:txBody>
          <a:bodyPr anchor="ctr">
            <a:spAutoFit/>
          </a:bodyPr>
          <a:lstStyle/>
          <a:p>
            <a:pPr algn="ctr"/>
            <a:r>
              <a:rPr lang="ru-RU" b="1" u="sng" dirty="0">
                <a:solidFill>
                  <a:srgbClr val="002060"/>
                </a:solidFill>
                <a:effectLst>
                  <a:outerShdw blurRad="38100" dist="38100" dir="2700000" algn="tl">
                    <a:srgbClr val="000000">
                      <a:alpha val="43137"/>
                    </a:srgbClr>
                  </a:outerShdw>
                </a:effectLst>
              </a:rPr>
              <a:t>СВЯТИХ СВЯТА  – ТАРАСОВА ГОРА</a:t>
            </a:r>
            <a:endParaRPr lang="ru-RU" b="1" dirty="0">
              <a:solidFill>
                <a:srgbClr val="002060"/>
              </a:solidFill>
              <a:effectLst>
                <a:outerShdw blurRad="38100" dist="38100" dir="2700000" algn="tl">
                  <a:srgbClr val="000000">
                    <a:alpha val="43137"/>
                  </a:srgbClr>
                </a:outerShdw>
              </a:effectLst>
            </a:endParaRPr>
          </a:p>
          <a:p>
            <a:pPr algn="ctr"/>
            <a:r>
              <a:rPr lang="ru-RU" b="1" dirty="0">
                <a:solidFill>
                  <a:srgbClr val="002060"/>
                </a:solidFill>
                <a:effectLst>
                  <a:outerShdw blurRad="38100" dist="38100" dir="2700000" algn="tl">
                    <a:srgbClr val="000000">
                      <a:alpha val="43137"/>
                    </a:srgbClr>
                  </a:outerShdw>
                </a:effectLst>
              </a:rPr>
              <a:t>ЩАСЛИВО, ГОРДО ПІДНЯЛАСЬ НАД ЧАСОМ.</a:t>
            </a:r>
          </a:p>
          <a:p>
            <a:pPr algn="ctr"/>
            <a:r>
              <a:rPr lang="ru-RU" b="1" dirty="0">
                <a:solidFill>
                  <a:srgbClr val="002060"/>
                </a:solidFill>
                <a:effectLst>
                  <a:outerShdw blurRad="38100" dist="38100" dir="2700000" algn="tl">
                    <a:srgbClr val="000000">
                      <a:alpha val="43137"/>
                    </a:srgbClr>
                  </a:outerShdw>
                </a:effectLst>
              </a:rPr>
              <a:t>ВЕЛИЧНА ПІСНЯ ВІЧНОСТІ ТАРАСА</a:t>
            </a:r>
          </a:p>
          <a:p>
            <a:pPr algn="ctr"/>
            <a:r>
              <a:rPr lang="ru-RU" b="1" dirty="0">
                <a:solidFill>
                  <a:srgbClr val="002060"/>
                </a:solidFill>
                <a:effectLst>
                  <a:outerShdw blurRad="38100" dist="38100" dir="2700000" algn="tl">
                    <a:srgbClr val="000000">
                      <a:alpha val="43137"/>
                    </a:srgbClr>
                  </a:outerShdw>
                </a:effectLst>
              </a:rPr>
              <a:t>НАД БЕРЕГОМ НАДВІЧНОГО ДНІПРА.</a:t>
            </a:r>
          </a:p>
          <a:p>
            <a:pPr algn="ctr"/>
            <a:r>
              <a:rPr lang="ru-RU" b="1" dirty="0">
                <a:solidFill>
                  <a:srgbClr val="002060"/>
                </a:solidFill>
                <a:effectLst>
                  <a:outerShdw blurRad="38100" dist="38100" dir="2700000" algn="tl">
                    <a:srgbClr val="000000">
                      <a:alpha val="43137"/>
                    </a:srgbClr>
                  </a:outerShdw>
                </a:effectLst>
              </a:rPr>
              <a:t>ВЕДЕ НА ГОРУ ЦІЛИЙ СВІТ ДОРІГ,</a:t>
            </a:r>
          </a:p>
          <a:p>
            <a:pPr algn="ctr"/>
            <a:r>
              <a:rPr lang="ru-RU" b="1" dirty="0">
                <a:solidFill>
                  <a:srgbClr val="002060"/>
                </a:solidFill>
                <a:effectLst>
                  <a:outerShdw blurRad="38100" dist="38100" dir="2700000" algn="tl">
                    <a:srgbClr val="000000">
                      <a:alpha val="43137"/>
                    </a:srgbClr>
                  </a:outerShdw>
                </a:effectLst>
              </a:rPr>
              <a:t>ПІДНЯТИСЯ Ж ТУДИ НЕ КОЖЕН ЗМОЖЕ:</a:t>
            </a:r>
          </a:p>
          <a:p>
            <a:pPr algn="ctr"/>
            <a:r>
              <a:rPr lang="ru-RU" b="1" dirty="0">
                <a:solidFill>
                  <a:srgbClr val="002060"/>
                </a:solidFill>
                <a:effectLst>
                  <a:outerShdw blurRad="38100" dist="38100" dir="2700000" algn="tl">
                    <a:srgbClr val="000000">
                      <a:alpha val="43137"/>
                    </a:srgbClr>
                  </a:outerShdw>
                </a:effectLst>
              </a:rPr>
              <a:t>НАРОДНА СОВІСТЬ, ЯК ЗІРКА СТОРОЖА, </a:t>
            </a:r>
          </a:p>
          <a:p>
            <a:pPr algn="ctr"/>
            <a:r>
              <a:rPr lang="ru-RU" b="1" dirty="0">
                <a:solidFill>
                  <a:srgbClr val="002060"/>
                </a:solidFill>
                <a:effectLst>
                  <a:outerShdw blurRad="38100" dist="38100" dir="2700000" algn="tl">
                    <a:srgbClr val="000000">
                      <a:alpha val="43137"/>
                    </a:srgbClr>
                  </a:outerShdw>
                </a:effectLst>
              </a:rPr>
              <a:t>НЕ ПУСТИТЬ ЧОРНУ ДУШУ Й НА ПОРІГ.</a:t>
            </a:r>
          </a:p>
          <a:p>
            <a:pPr algn="ctr"/>
            <a:r>
              <a:rPr lang="ru-RU" b="1" dirty="0">
                <a:solidFill>
                  <a:srgbClr val="002060"/>
                </a:solidFill>
                <a:effectLst>
                  <a:outerShdw blurRad="38100" dist="38100" dir="2700000" algn="tl">
                    <a:srgbClr val="000000">
                      <a:alpha val="43137"/>
                    </a:srgbClr>
                  </a:outerShdw>
                </a:effectLst>
              </a:rPr>
              <a:t>СВЯТИХ СВЯТА – ТАРАСОВА ГОРА</a:t>
            </a:r>
          </a:p>
          <a:p>
            <a:pPr algn="ctr"/>
            <a:r>
              <a:rPr lang="ru-RU" b="1" dirty="0">
                <a:solidFill>
                  <a:srgbClr val="002060"/>
                </a:solidFill>
                <a:effectLst>
                  <a:outerShdw blurRad="38100" dist="38100" dir="2700000" algn="tl">
                    <a:srgbClr val="000000">
                      <a:alpha val="43137"/>
                    </a:srgbClr>
                  </a:outerShdw>
                </a:effectLst>
              </a:rPr>
              <a:t>У ВЕЛИЧІ ЗА ЕВЕРЕСТА ВИЩА,</a:t>
            </a:r>
          </a:p>
          <a:p>
            <a:pPr algn="ctr"/>
            <a:r>
              <a:rPr lang="ru-RU" b="1" dirty="0">
                <a:solidFill>
                  <a:srgbClr val="002060"/>
                </a:solidFill>
                <a:effectLst>
                  <a:outerShdw blurRad="38100" dist="38100" dir="2700000" algn="tl">
                    <a:srgbClr val="000000">
                      <a:alpha val="43137"/>
                    </a:srgbClr>
                  </a:outerShdw>
                </a:effectLst>
              </a:rPr>
              <a:t>ЯК СЛОВО ПРАВДИ – НЕЗБОРИМО ВІЩЕ, </a:t>
            </a:r>
          </a:p>
          <a:p>
            <a:pPr algn="ctr"/>
            <a:r>
              <a:rPr lang="ru-RU" b="1" dirty="0">
                <a:solidFill>
                  <a:srgbClr val="002060"/>
                </a:solidFill>
                <a:effectLst>
                  <a:outerShdw blurRad="38100" dist="38100" dir="2700000" algn="tl">
                    <a:srgbClr val="000000">
                      <a:alpha val="43137"/>
                    </a:srgbClr>
                  </a:outerShdw>
                </a:effectLst>
              </a:rPr>
              <a:t>ЯК ТОРЖЕСТВО ВСЕЛЮДСЬКОГО ДОБРА.</a:t>
            </a:r>
          </a:p>
          <a:p>
            <a:pPr algn="ctr" eaLnBrk="0" hangingPunct="0"/>
            <a:endParaRPr lang="ru-RU" b="1" dirty="0">
              <a:solidFill>
                <a:srgbClr val="002060"/>
              </a:solidFill>
              <a:effectLst>
                <a:outerShdw blurRad="38100" dist="38100" dir="2700000" algn="tl">
                  <a:srgbClr val="000000">
                    <a:alpha val="43137"/>
                  </a:srgbClr>
                </a:outerShdw>
              </a:effectLst>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216097"/>
            <a:ext cx="53101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05" y="4863085"/>
            <a:ext cx="5537115" cy="177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ircle/>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20382" y="23581"/>
            <a:ext cx="8875381" cy="6740307"/>
          </a:xfrm>
          <a:prstGeom prst="rect">
            <a:avLst/>
          </a:prstGeom>
        </p:spPr>
        <p:txBody>
          <a:bodyPr wrap="square">
            <a:spAutoFit/>
          </a:bodyPr>
          <a:lstStyle/>
          <a:p>
            <a:pPr>
              <a:lnSpc>
                <a:spcPct val="150000"/>
              </a:lnSpc>
            </a:pPr>
            <a:r>
              <a:rPr lang="uk-UA" b="1" dirty="0">
                <a:solidFill>
                  <a:srgbClr val="002060"/>
                </a:solidFill>
                <a:effectLst>
                  <a:outerShdw blurRad="38100" dist="38100" dir="2700000" algn="tl">
                    <a:srgbClr val="000000">
                      <a:alpha val="43137"/>
                    </a:srgbClr>
                  </a:outerShdw>
                </a:effectLst>
              </a:rPr>
              <a:t>ШЕВЧЕНКІВСЬКИЙ НАЦІОНАЛЬНИЙ ЗАПОВІДНИК Є НАЙДАВНІШИМ ІСТОРИКО-КУЛЬТУРНИМ ЗАПОВІДНИКОМ В УКРАЇНІ І ПЕРШИМ ІЗ ЗАКЛАДІВ ГУМАНІТАРНОЇ СФЕРИ, УДОСТОЄНИХ СТАТУСУ НАЦІОНАЛЬНОГО.</a:t>
            </a:r>
            <a:br>
              <a:rPr lang="uk-UA" b="1" dirty="0">
                <a:solidFill>
                  <a:srgbClr val="002060"/>
                </a:solidFill>
                <a:effectLst>
                  <a:outerShdw blurRad="38100" dist="38100" dir="2700000" algn="tl">
                    <a:srgbClr val="000000">
                      <a:alpha val="43137"/>
                    </a:srgbClr>
                  </a:outerShdw>
                </a:effectLst>
              </a:rPr>
            </a:br>
            <a:r>
              <a:rPr lang="uk-UA" b="1" dirty="0">
                <a:solidFill>
                  <a:srgbClr val="002060"/>
                </a:solidFill>
                <a:effectLst>
                  <a:outerShdw blurRad="38100" dist="38100" dir="2700000" algn="tl">
                    <a:srgbClr val="000000">
                      <a:alpha val="43137"/>
                    </a:srgbClr>
                  </a:outerShdw>
                </a:effectLst>
              </a:rPr>
              <a:t>НОВІТНЯ ІСТОРІЯ ЧЕРНЕЧОЇ ГОРИ РОЗПОЧАЛАСЯ 22 ТРАВНЯ 1861 РОКУ, КОЛИ УКРАЇНСЬКА ЗЕМЛЯ НАВІКИ ПРИЙНЯЛА У СВОЄ ЛОНО ТІЛО СПІВЦЯ СВОБОДИ І ГУМАНІЗМУ, ПРОРОКА НАЦІОНАЛЬНОГО ВІДРОДЖЕННЯ, ГЕНІАЛЬНОГО ПОЕТА І ХУДОЖНИКА ТАРАСА ШЕВЧЕНКА. ЦЬОГО ДНЯ БУЛО ВИКОНАНО ЙОГО ЗАПОВІТНУ ВОЛЮ ЗНАЙТИ ВІЧНИЙ СПОЧИНОК НА ВКРАЇНІ МИЛІЙ. ВІДРАЗУ Ж ПЕРЕЙМЕНОВАНА КАНІВЦЯМИ НА ТАРАСОВУ ГОРУ, ЦЯ ВЕРШИНА СТАЛА ОДНИМ ІЗ НАЦІОНАЛЬНИХ ЦЕНТРІВ ЄДНАННЯ УКРАЇНЦІВ НАВКОЛО ІДЕЇ СТВОРЕННЯ УКРАЇНСЬКОЇ СОБОРНОЇ ДЕРЖАВИ.</a:t>
            </a:r>
          </a:p>
          <a:p>
            <a:pPr>
              <a:lnSpc>
                <a:spcPct val="150000"/>
              </a:lnSpc>
            </a:pPr>
            <a:r>
              <a:rPr lang="uk-UA" b="1" dirty="0">
                <a:solidFill>
                  <a:srgbClr val="002060"/>
                </a:solidFill>
                <a:effectLst>
                  <a:outerShdw blurRad="38100" dist="38100" dir="2700000" algn="tl">
                    <a:srgbClr val="000000">
                      <a:alpha val="43137"/>
                    </a:srgbClr>
                  </a:outerShdw>
                </a:effectLst>
              </a:rPr>
              <a:t> ВЛІТКУ 1884 РОКУ ЗА НАРОДНІ КОШТИ НА ТАРАСОВІЙ ГОРІ БУЛО ЗБУДОВАНО ПЕРШИЙ НАРОДНИЙ МУЗЕЙ КОБЗАРЯ - ТАРАСОВУ СВІТЛИЦЮ, ВПОРЯДКОВАНО ЙОГО МОГИЛУ І ВСТАНОВЛЕНО МОНУМЕНТАЛЬНИЙ ЧАВУННИЙ ПАМ'ЯТНИК-ХРЕСТ ЗА ПРОЕКТОМ АКАДЕМІКА АРХІТЕКТУРИ В.СИЧУГОВА.</a:t>
            </a:r>
          </a:p>
        </p:txBody>
      </p:sp>
    </p:spTree>
  </p:cSld>
  <p:clrMapOvr>
    <a:masterClrMapping/>
  </p:clrMapOvr>
  <p:transition spd="slow">
    <p:circle/>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0" y="0"/>
            <a:ext cx="9144000" cy="6740307"/>
          </a:xfrm>
          <a:prstGeom prst="rect">
            <a:avLst/>
          </a:prstGeom>
        </p:spPr>
        <p:txBody>
          <a:bodyPr wrap="square">
            <a:spAutoFit/>
          </a:bodyPr>
          <a:lstStyle/>
          <a:p>
            <a:pPr>
              <a:lnSpc>
                <a:spcPct val="150000"/>
              </a:lnSpc>
            </a:pPr>
            <a:r>
              <a:rPr lang="uk-UA" b="1" dirty="0">
                <a:solidFill>
                  <a:srgbClr val="002060"/>
                </a:solidFill>
                <a:effectLst>
                  <a:outerShdw blurRad="38100" dist="38100" dir="2700000" algn="tl">
                    <a:srgbClr val="000000">
                      <a:alpha val="43137"/>
                    </a:srgbClr>
                  </a:outerShdw>
                </a:effectLst>
              </a:rPr>
              <a:t>СУЧАСНОГО ВИГЛЯДУ ШЕВЧЕНКІВСЬКИЙ МЕМОРІАЛ НАБУВ ВЛІТКУ 1939 РОКУ ІЗ ВСТАНОВЛЕННЯМ НА МОГИЛІ КОБЗАРЯ ВЕЛИЧНОГО БРОНЗОВОГО ПАМ'ЯТНИКА (СКУЛЬПТОР М.МАНІЗЕР, АРХІТЕКТОР Є.ЛЕВІНСОН) І СПОРУДЖЕННЯМ ЛІТЕРАТУРНО-МЕМОРІАЛЬНОГО МУЗЕЮ (АРХІТЕКТОРИ В.КРИЧЕВСЬКИЙ, І П.КОСТИРКО). МУЗЕЙНИЙ АНСАМБЛЬ ДОПОВНИВ ГРАНІТНИЙ КОМПЛЕКС СХОДЖЕННЯ (1977) І ВІДТВОРЕНА 1991 РОКУ "ТАРАСОВА СВІТЛИЦЯ" - ПЕРШИЙ НАРОДНИЙ МУЗЕЙ ТАРАСА ШЕВЧЕНКА </a:t>
            </a:r>
          </a:p>
          <a:p>
            <a:pPr>
              <a:lnSpc>
                <a:spcPct val="150000"/>
              </a:lnSpc>
            </a:pPr>
            <a:r>
              <a:rPr lang="uk-UA" b="1" dirty="0">
                <a:solidFill>
                  <a:srgbClr val="002060"/>
                </a:solidFill>
                <a:effectLst>
                  <a:outerShdw blurRad="38100" dist="38100" dir="2700000" algn="tl">
                    <a:srgbClr val="000000">
                      <a:alpha val="43137"/>
                    </a:srgbClr>
                  </a:outerShdw>
                </a:effectLst>
              </a:rPr>
              <a:t>НИНІ ШЕВЧЕНКІВСЬКИЙ НАЦІОНАЛЬНИЙ ЗАПОВІДНИК - ШИРОКО ВІДОМИЙ У СВІТІ КУЛЬТУРНО-ОСВІТНІЙ, НАУКОВО-ДОСЛІДНИЙ І ТУРИСТИЧНИЙ ЦЕНТР, ЯКИЙ ВИВЧАЄ І ПОПУЛЯРИЗУЄ НАДБАННЯ УКРАЇНСЬКОЇ НАЦІОНАЛЬНОЇ І СВІТОВОЇ ІСТОРИКО-КУЛЬТУРНОЇ СПАДЩИНИ, ТВОРЧІСТЬ КОБЗАРЯ, ІСТОРІЮ ТАРАСОВОЇ (ЧЕРНЕЧОЇ) ГОРИ, А ТАКОЖ ЗДІЙСНЮЄ НА СВОЇЙ ТЕРИТОРІЇ ОХОРОНУ ПАМ'ЯТОК КУЛЬТУРИ ВІД ДОІСТОРИЧНИХ ЧАСІВ ДО СЬОГОДЕННЯ ТА ПРИРОДНОГО ЛАНДШАФТУ. ЗАГАЛЬНА ПЛОЩА ОХОРОННИХ ЗОН - 2500 ГА. У СКЛАДІ ЗАПОВІДНИКА 8 ПАМ'ЯТОК КУЛЬТУРНОЇ СПАДЩИНИ.</a:t>
            </a:r>
          </a:p>
        </p:txBody>
      </p:sp>
    </p:spTree>
  </p:cSld>
  <p:clrMapOvr>
    <a:masterClrMapping/>
  </p:clrMapOvr>
  <p:transition spd="slow">
    <p:circle/>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30230" y="0"/>
            <a:ext cx="4824536" cy="7571303"/>
          </a:xfrm>
          <a:prstGeom prst="rect">
            <a:avLst/>
          </a:prstGeom>
        </p:spPr>
        <p:txBody>
          <a:bodyPr wrap="square">
            <a:spAutoFit/>
          </a:bodyPr>
          <a:lstStyle/>
          <a:p>
            <a:pPr>
              <a:lnSpc>
                <a:spcPct val="150000"/>
              </a:lnSpc>
            </a:pPr>
            <a:r>
              <a:rPr lang="uk-UA" b="1" dirty="0">
                <a:solidFill>
                  <a:srgbClr val="002060"/>
                </a:solidFill>
                <a:effectLst>
                  <a:outerShdw blurRad="38100" dist="38100" dir="2700000" algn="tl">
                    <a:srgbClr val="000000">
                      <a:alpha val="43137"/>
                    </a:srgbClr>
                  </a:outerShdw>
                </a:effectLst>
              </a:rPr>
              <a:t>МУЗЕЙНА КОЛЕКЦІЯ ЗАПОВІДНИКА НАРАХОВУЄ ПОНАД 20 ТИСЯЧ УНІКАЛЬНИХ ПАМ'ЯТОК, ОКРАСОЮ ЯКИХ Є МЕМОРІАЛЬНІ РЕЧІ ТА ОФОРТИ ТАРАСА ШЕВЧЕНКА, РІДКІСНІ ВИДАННЯ ЙОГО ТВОРІВ, ВИСОКОХУДОЖНІ ТВОРИ УКРАЇНСЬКИХ ТА ЗАРУБІЖНИХ МИТЦІВ, ШЕДЕВРИ НАРОДНОЇ ХУДОЖНЬОЇ ТВОРЧОСТІ, ЦІННІ АРХІВНІ ДОКУМЕНТИ, ФОТО- І КІНОМАТЕРІАЛИ, АУДІО- ТА ВІДЕОЗАПИСИ ЗНАМЕНИТИХ БАНДУРИСТІВ І КОБЗАРІВ. ПРИ ЗАПОВІДНИКУ ДІЄ НАУКОВА БІБЛІОТЕКА, ФОНДИ ЯКОЇ СФОРМОВАНІ ІЗ ТЕМАТИЧНОЇ КНИГОЗБІРКИ У 23 ТИС. ПРИМІРНИКІВ.</a:t>
            </a:r>
            <a:br>
              <a:rPr lang="uk-UA" b="1" dirty="0">
                <a:solidFill>
                  <a:srgbClr val="002060"/>
                </a:solidFill>
                <a:effectLst>
                  <a:outerShdw blurRad="38100" dist="38100" dir="2700000" algn="tl">
                    <a:srgbClr val="000000">
                      <a:alpha val="43137"/>
                    </a:srgbClr>
                  </a:outerShdw>
                </a:effectLst>
              </a:rPr>
            </a:br>
            <a:br>
              <a:rPr lang="uk-UA" b="1" dirty="0">
                <a:solidFill>
                  <a:srgbClr val="002060"/>
                </a:solidFill>
                <a:effectLst>
                  <a:outerShdw blurRad="38100" dist="38100" dir="2700000" algn="tl">
                    <a:srgbClr val="000000">
                      <a:alpha val="43137"/>
                    </a:srgbClr>
                  </a:outerShdw>
                </a:effectLst>
              </a:rPr>
            </a:br>
            <a:endParaRPr lang="uk-UA" b="1" dirty="0">
              <a:solidFill>
                <a:srgbClr val="002060"/>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766" y="1"/>
            <a:ext cx="4301221"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ircl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80" name="Picture 4" descr="3"/>
          <p:cNvPicPr>
            <a:picLocks noChangeAspect="1" noChangeArrowheads="1"/>
          </p:cNvPicPr>
          <p:nvPr/>
        </p:nvPicPr>
        <p:blipFill>
          <a:blip r:embed="rId2"/>
          <a:srcRect/>
          <a:stretch>
            <a:fillRect/>
          </a:stretch>
        </p:blipFill>
        <p:spPr bwMode="auto">
          <a:xfrm>
            <a:off x="0" y="1"/>
            <a:ext cx="9144000" cy="6858000"/>
          </a:xfrm>
          <a:prstGeom prst="rect">
            <a:avLst/>
          </a:prstGeom>
          <a:noFill/>
        </p:spPr>
      </p:pic>
    </p:spTree>
  </p:cSld>
  <p:clrMapOvr>
    <a:masterClrMapping/>
  </p:clrMapOvr>
  <p:transition spd="slow">
    <p:circl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183419" y="0"/>
            <a:ext cx="8964488" cy="1444626"/>
          </a:xfrm>
          <a:prstGeom prst="rect">
            <a:avLst/>
          </a:prstGeom>
        </p:spPr>
        <p:txBody>
          <a:bodyPr wrap="square">
            <a:prstTxWarp prst="textPlain">
              <a:avLst/>
            </a:prstTxWarp>
            <a:spAutoFit/>
          </a:bodyPr>
          <a:lstStyle/>
          <a:p>
            <a:r>
              <a:rPr lang="ru-RU" b="1" u="sng"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glow rad="101600">
                    <a:schemeClr val="accent6">
                      <a:satMod val="175000"/>
                      <a:alpha val="40000"/>
                    </a:schemeClr>
                  </a:glow>
                  <a:outerShdw blurRad="41275" dist="12700" dir="12000000" algn="tl" rotWithShape="0">
                    <a:srgbClr val="000000">
                      <a:alpha val="40000"/>
                    </a:srgbClr>
                  </a:outerShdw>
                </a:effectLst>
              </a:rPr>
              <a:t>ЧИГИРИНСЬКИЙ ЗАПОВІДНИК. </a:t>
            </a:r>
            <a:br>
              <a:rPr lang="ru-RU" b="1" u="sng"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glow rad="101600">
                    <a:schemeClr val="accent6">
                      <a:satMod val="175000"/>
                      <a:alpha val="40000"/>
                    </a:schemeClr>
                  </a:glow>
                  <a:outerShdw blurRad="41275" dist="12700" dir="12000000" algn="tl" rotWithShape="0">
                    <a:srgbClr val="000000">
                      <a:alpha val="40000"/>
                    </a:srgbClr>
                  </a:outerShdw>
                </a:effectLst>
              </a:rPr>
            </a:br>
            <a:r>
              <a:rPr lang="ru-RU" b="1" u="sng"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glow rad="101600">
                    <a:schemeClr val="accent6">
                      <a:satMod val="175000"/>
                      <a:alpha val="40000"/>
                    </a:schemeClr>
                  </a:glow>
                  <a:outerShdw blurRad="41275" dist="12700" dir="12000000" algn="tl" rotWithShape="0">
                    <a:srgbClr val="000000">
                      <a:alpha val="40000"/>
                    </a:srgbClr>
                  </a:outerShdw>
                </a:effectLst>
              </a:rPr>
              <a:t>АРХЕОЛОГІЧНІ ЗНАХІДКИ: </a:t>
            </a:r>
            <a:br>
              <a:rPr lang="ru-RU" b="1" u="sng"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glow rad="101600">
                    <a:schemeClr val="accent6">
                      <a:satMod val="175000"/>
                      <a:alpha val="40000"/>
                    </a:schemeClr>
                  </a:glow>
                  <a:outerShdw blurRad="41275" dist="12700" dir="12000000" algn="tl" rotWithShape="0">
                    <a:srgbClr val="000000">
                      <a:alpha val="40000"/>
                    </a:srgbClr>
                  </a:outerShdw>
                </a:effectLst>
              </a:rPr>
            </a:br>
            <a:r>
              <a:rPr lang="ru-RU" b="1" u="sng"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glow rad="101600">
                    <a:schemeClr val="accent6">
                      <a:satMod val="175000"/>
                      <a:alpha val="40000"/>
                    </a:schemeClr>
                  </a:glow>
                  <a:outerShdw blurRad="41275" dist="12700" dir="12000000" algn="tl" rotWithShape="0">
                    <a:srgbClr val="000000">
                      <a:alpha val="40000"/>
                    </a:srgbClr>
                  </a:outerShdw>
                </a:effectLst>
              </a:rPr>
              <a:t>КАМ'ЯНА БАБА</a:t>
            </a:r>
            <a:endParaRPr lang="uk-UA" b="1" u="sng"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glow rad="101600">
                  <a:schemeClr val="accent6">
                    <a:satMod val="175000"/>
                    <a:alpha val="40000"/>
                  </a:schemeClr>
                </a:glow>
                <a:outerShdw blurRad="41275" dist="12700" dir="12000000" algn="tl" rotWithShape="0">
                  <a:srgbClr val="000000">
                    <a:alpha val="40000"/>
                  </a:srgbClr>
                </a:outerShdw>
              </a:effectLs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4625"/>
            <a:ext cx="9147907" cy="5413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ircle/>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7" name="Rectangle 3"/>
          <p:cNvSpPr>
            <a:spLocks noGrp="1"/>
          </p:cNvSpPr>
          <p:nvPr>
            <p:ph type="body" idx="4294967295"/>
          </p:nvPr>
        </p:nvSpPr>
        <p:spPr>
          <a:xfrm>
            <a:off x="17341" y="188640"/>
            <a:ext cx="4855405" cy="6122988"/>
          </a:xfrm>
        </p:spPr>
        <p:txBody>
          <a:bodyPr>
            <a:prstTxWarp prst="textPlain">
              <a:avLst/>
            </a:prstTxWarp>
          </a:bodyPr>
          <a:lstStyle/>
          <a:p>
            <a:pPr>
              <a:lnSpc>
                <a:spcPct val="150000"/>
              </a:lnSpc>
            </a:pPr>
            <a:r>
              <a:rPr lang="ru-RU" sz="2000" b="1" u="sng" spc="50" dirty="0">
                <a:ln w="12700" cmpd="sng">
                  <a:solidFill>
                    <a:schemeClr val="accent6">
                      <a:satMod val="120000"/>
                      <a:shade val="80000"/>
                    </a:schemeClr>
                  </a:solidFill>
                  <a:prstDash val="solid"/>
                </a:ln>
                <a:solidFill>
                  <a:srgbClr val="002060"/>
                </a:solidFill>
                <a:effectLst>
                  <a:glow rad="101600">
                    <a:schemeClr val="accent6">
                      <a:satMod val="175000"/>
                      <a:alpha val="40000"/>
                    </a:schemeClr>
                  </a:glow>
                </a:effectLst>
              </a:rPr>
              <a:t>ПО ЧИГИРИНЩИНІ ПРЕСЛАВНІЙ</a:t>
            </a:r>
            <a:endParaRPr lang="ru-RU" sz="2000" b="1" spc="50" dirty="0">
              <a:ln w="12700" cmpd="sng">
                <a:solidFill>
                  <a:schemeClr val="accent6">
                    <a:satMod val="120000"/>
                    <a:shade val="80000"/>
                  </a:schemeClr>
                </a:solidFill>
                <a:prstDash val="solid"/>
              </a:ln>
              <a:solidFill>
                <a:srgbClr val="002060"/>
              </a:solidFill>
              <a:effectLst>
                <a:glow rad="101600">
                  <a:schemeClr val="accent6">
                    <a:satMod val="175000"/>
                    <a:alpha val="40000"/>
                  </a:schemeClr>
                </a:glow>
              </a:effectLst>
            </a:endParaRPr>
          </a:p>
          <a:p>
            <a:pPr>
              <a:lnSpc>
                <a:spcPct val="150000"/>
              </a:lnSpc>
            </a:pPr>
            <a:r>
              <a:rPr lang="ru-RU" sz="1800" dirty="0">
                <a:solidFill>
                  <a:srgbClr val="002060"/>
                </a:solidFill>
                <a:effectLst>
                  <a:outerShdw blurRad="38100" dist="38100" dir="2700000" algn="tl">
                    <a:srgbClr val="000000">
                      <a:alpha val="43137"/>
                    </a:srgbClr>
                  </a:outerShdw>
                </a:effectLst>
              </a:rPr>
              <a:t>ТУТ СКРІЗЬ ВБАЧАЮ ДРЕВНОСТІ ХОДУ</a:t>
            </a:r>
          </a:p>
          <a:p>
            <a:pPr>
              <a:lnSpc>
                <a:spcPct val="150000"/>
              </a:lnSpc>
            </a:pPr>
            <a:r>
              <a:rPr lang="ru-RU" sz="1800" dirty="0">
                <a:solidFill>
                  <a:srgbClr val="002060"/>
                </a:solidFill>
                <a:effectLst>
                  <a:outerShdw blurRad="38100" dist="38100" dir="2700000" algn="tl">
                    <a:srgbClr val="000000">
                      <a:alpha val="43137"/>
                    </a:srgbClr>
                  </a:outerShdw>
                </a:effectLst>
              </a:rPr>
              <a:t>І ЧУЮ НЕВМИРУЩУ СЛАВУ.</a:t>
            </a:r>
          </a:p>
          <a:p>
            <a:pPr>
              <a:lnSpc>
                <a:spcPct val="150000"/>
              </a:lnSpc>
            </a:pPr>
            <a:r>
              <a:rPr lang="ru-RU" sz="1800" dirty="0">
                <a:solidFill>
                  <a:srgbClr val="002060"/>
                </a:solidFill>
                <a:effectLst>
                  <a:outerShdw blurRad="38100" dist="38100" dir="2700000" algn="tl">
                    <a:srgbClr val="000000">
                      <a:alpha val="43137"/>
                    </a:srgbClr>
                  </a:outerShdw>
                </a:effectLst>
              </a:rPr>
              <a:t>У СУБОТОВІ БАЧУ ТОЙ МАЙДАН,</a:t>
            </a:r>
          </a:p>
          <a:p>
            <a:pPr>
              <a:lnSpc>
                <a:spcPct val="150000"/>
              </a:lnSpc>
            </a:pPr>
            <a:r>
              <a:rPr lang="ru-RU" sz="1800" dirty="0">
                <a:solidFill>
                  <a:srgbClr val="002060"/>
                </a:solidFill>
                <a:effectLst>
                  <a:outerShdw blurRad="38100" dist="38100" dir="2700000" algn="tl">
                    <a:srgbClr val="000000">
                      <a:alpha val="43137"/>
                    </a:srgbClr>
                  </a:outerShdw>
                </a:effectLst>
              </a:rPr>
              <a:t> ДЕ ВЖЕ ЗАКЛИЧНО ПІДНІМАЄ</a:t>
            </a:r>
          </a:p>
          <a:p>
            <a:pPr>
              <a:lnSpc>
                <a:spcPct val="150000"/>
              </a:lnSpc>
            </a:pPr>
            <a:r>
              <a:rPr lang="ru-RU" sz="1800" dirty="0">
                <a:solidFill>
                  <a:srgbClr val="002060"/>
                </a:solidFill>
                <a:effectLst>
                  <a:outerShdw blurRad="38100" dist="38100" dir="2700000" algn="tl">
                    <a:srgbClr val="000000">
                      <a:alpha val="43137"/>
                    </a:srgbClr>
                  </a:outerShdw>
                </a:effectLst>
              </a:rPr>
              <a:t>СВОЮ ГЕТЬМАНСЬКУ БУЛАВУ БОГДАН</a:t>
            </a:r>
          </a:p>
          <a:p>
            <a:pPr>
              <a:lnSpc>
                <a:spcPct val="150000"/>
              </a:lnSpc>
            </a:pPr>
            <a:r>
              <a:rPr lang="ru-RU" sz="1800" dirty="0">
                <a:solidFill>
                  <a:srgbClr val="002060"/>
                </a:solidFill>
                <a:effectLst>
                  <a:outerShdw blurRad="38100" dist="38100" dir="2700000" algn="tl">
                    <a:srgbClr val="000000">
                      <a:alpha val="43137"/>
                    </a:srgbClr>
                  </a:outerShdw>
                </a:effectLst>
              </a:rPr>
              <a:t>ЗА ДОЛЮ І МАЙБУТНЄ КРАЮ.</a:t>
            </a:r>
          </a:p>
          <a:p>
            <a:pPr>
              <a:lnSpc>
                <a:spcPct val="150000"/>
              </a:lnSpc>
            </a:pPr>
            <a:r>
              <a:rPr lang="ru-RU" sz="1800" dirty="0">
                <a:solidFill>
                  <a:srgbClr val="002060"/>
                </a:solidFill>
                <a:effectLst>
                  <a:outerShdw blurRad="38100" dist="38100" dir="2700000" algn="tl">
                    <a:srgbClr val="000000">
                      <a:alpha val="43137"/>
                    </a:srgbClr>
                  </a:outerShdw>
                </a:effectLst>
              </a:rPr>
              <a:t>СКРІЗЬ ПЕРЕД НИМ ВАЖКИЙ ПРОСЛАВСЯ ШЛЯХ – </a:t>
            </a:r>
          </a:p>
          <a:p>
            <a:pPr>
              <a:lnSpc>
                <a:spcPct val="150000"/>
              </a:lnSpc>
            </a:pPr>
            <a:r>
              <a:rPr lang="ru-RU" sz="1800" dirty="0">
                <a:solidFill>
                  <a:srgbClr val="002060"/>
                </a:solidFill>
                <a:effectLst>
                  <a:outerShdw blurRad="38100" dist="38100" dir="2700000" algn="tl">
                    <a:srgbClr val="000000">
                      <a:alpha val="43137"/>
                    </a:srgbClr>
                  </a:outerShdw>
                </a:effectLst>
              </a:rPr>
              <a:t>ДЕ ШЛЯХТА НЕНАВИСНА БРОДИТЬ, </a:t>
            </a:r>
          </a:p>
          <a:p>
            <a:pPr>
              <a:lnSpc>
                <a:spcPct val="150000"/>
              </a:lnSpc>
            </a:pPr>
            <a:r>
              <a:rPr lang="ru-RU" sz="1800" dirty="0">
                <a:solidFill>
                  <a:srgbClr val="002060"/>
                </a:solidFill>
                <a:effectLst>
                  <a:outerShdw blurRad="38100" dist="38100" dir="2700000" algn="tl">
                    <a:srgbClr val="000000">
                      <a:alpha val="43137"/>
                    </a:srgbClr>
                  </a:outerShdw>
                </a:effectLst>
              </a:rPr>
              <a:t>ПІДНЯВСЬ, ЗАМАЙОРІВ КОЗАЦЬКИЙ СТЯГ</a:t>
            </a:r>
          </a:p>
          <a:p>
            <a:pPr>
              <a:lnSpc>
                <a:spcPct val="150000"/>
              </a:lnSpc>
            </a:pPr>
            <a:r>
              <a:rPr lang="ru-RU" sz="1800" dirty="0">
                <a:solidFill>
                  <a:srgbClr val="002060"/>
                </a:solidFill>
                <a:effectLst>
                  <a:outerShdw blurRad="38100" dist="38100" dir="2700000" algn="tl">
                    <a:srgbClr val="000000">
                      <a:alpha val="43137"/>
                    </a:srgbClr>
                  </a:outerShdw>
                </a:effectLst>
              </a:rPr>
              <a:t>У ТІМ БОЮ, ДЕ ЖОВТІ  ВОДИ.</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0"/>
            <a:ext cx="4283968"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ircl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7" name="Рисунок 12" descr="Sunflower.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Прямоугольник 1"/>
          <p:cNvSpPr/>
          <p:nvPr/>
        </p:nvSpPr>
        <p:spPr>
          <a:xfrm>
            <a:off x="827584" y="116632"/>
            <a:ext cx="7344816" cy="1881990"/>
          </a:xfrm>
          <a:prstGeom prst="rect">
            <a:avLst/>
          </a:prstGeom>
        </p:spPr>
        <p:txBody>
          <a:bodyPr wrap="square">
            <a:spAutoFit/>
          </a:bodyPr>
          <a:lstStyle/>
          <a:p>
            <a:pPr>
              <a:lnSpc>
                <a:spcPct val="150000"/>
              </a:lnSpc>
            </a:pPr>
            <a:r>
              <a:rPr lang="ru-RU" sz="2000" b="1" dirty="0">
                <a:solidFill>
                  <a:srgbClr val="002060"/>
                </a:solidFill>
                <a:effectLst>
                  <a:outerShdw blurRad="38100" dist="38100" dir="2700000" algn="tl">
                    <a:srgbClr val="000000">
                      <a:alpha val="43137"/>
                    </a:srgbClr>
                  </a:outerShdw>
                </a:effectLst>
              </a:rPr>
              <a:t>НА СЕРЕДНІЙ НАДДНІПРЯНЩИНІ У САМОМУ   ЦЕНТРІ УКРАЇНИ, ПО ОБИДВА БЕРЕГИ ДНІПРА, РОЗКИНУВСЯ ЧЕРКАСЬКИЙ КРАЙ, ЯКИЙ  МАЄ СЛАВНУ ІСТОРІЮ, ВИТОКИ ЯКОЇ ГУБЛЯТЬСЯ У ДАЛЕКИХ ВІКАХ.</a:t>
            </a:r>
            <a:endParaRPr lang="uk-UA" sz="2000" b="1" dirty="0">
              <a:solidFill>
                <a:srgbClr val="002060"/>
              </a:solidFill>
              <a:effectLst>
                <a:outerShdw blurRad="38100" dist="38100" dir="2700000" algn="tl">
                  <a:srgbClr val="000000">
                    <a:alpha val="43137"/>
                  </a:srgbClr>
                </a:outerShdw>
              </a:effectLst>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2948"/>
            <a:ext cx="6660232" cy="53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ircl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Прямоугольник 4"/>
          <p:cNvSpPr/>
          <p:nvPr/>
        </p:nvSpPr>
        <p:spPr>
          <a:xfrm>
            <a:off x="0" y="0"/>
            <a:ext cx="9144000" cy="5078313"/>
          </a:xfrm>
          <a:prstGeom prst="rect">
            <a:avLst/>
          </a:prstGeom>
        </p:spPr>
        <p:txBody>
          <a:bodyPr wrap="square">
            <a:spAutoFit/>
          </a:bodyPr>
          <a:lstStyle/>
          <a:p>
            <a:pPr>
              <a:lnSpc>
                <a:spcPct val="150000"/>
              </a:lnSpc>
            </a:pPr>
            <a:r>
              <a:rPr lang="uk-UA" b="1" dirty="0">
                <a:solidFill>
                  <a:srgbClr val="002060"/>
                </a:solidFill>
                <a:effectLst>
                  <a:outerShdw blurRad="38100" dist="38100" dir="2700000" algn="tl">
                    <a:srgbClr val="000000">
                      <a:alpha val="43137"/>
                    </a:srgbClr>
                  </a:outerShdw>
                </a:effectLst>
              </a:rPr>
              <a:t>МІСТО </a:t>
            </a:r>
            <a:r>
              <a:rPr lang="uk-UA" b="1" u="sng" dirty="0">
                <a:solidFill>
                  <a:srgbClr val="002060"/>
                </a:solidFill>
                <a:effectLst>
                  <a:outerShdw blurRad="38100" dist="38100" dir="2700000" algn="tl">
                    <a:srgbClr val="000000">
                      <a:alpha val="43137"/>
                    </a:srgbClr>
                  </a:outerShdw>
                </a:effectLst>
              </a:rPr>
              <a:t>ЧИГИРИН</a:t>
            </a:r>
            <a:r>
              <a:rPr lang="uk-UA" b="1" dirty="0">
                <a:solidFill>
                  <a:srgbClr val="002060"/>
                </a:solidFill>
                <a:effectLst>
                  <a:outerShdw blurRad="38100" dist="38100" dir="2700000" algn="tl">
                    <a:srgbClr val="000000">
                      <a:alpha val="43137"/>
                    </a:srgbClr>
                  </a:outerShdw>
                </a:effectLst>
              </a:rPr>
              <a:t> ЗАСНОВАНО У 1 ПОЛОВИНІ 16 СТОЛІТТЯ НА КОРДОНІ ПОЛЬСЬКО – ЛИТОВСЬКОЇ ДЕРЖАВИ З ДИКИМ ПОЛЕМ. У 1592 РОЦІ ПІСЛЯ ОТРИМАННЯ МІСТОМ МАГДЕБУРСЬКОГО ПРАВА РОЗПОЧАЛОСЯ БУДІВНИЦТВО ЧИГИРИНСЬКОГО ЗАМКУ. 16557 – 1676 РОКАХ ЧИГИРИН БУВ РЕЗИДЕНЦІЄЮ ГЕТЬМАНІВ УКРАЇНИ ХМЕЛЬНИЦЬКОГО, І. ВИГОВСЬКОГО, ТЕТЕРІ, ДОРОШЕНКА. З УРАХУВАННЯМ ПАМ’ЯТОК,  ЗНАЧЕННЯ МІСТА ДЛЯ ІСТОРІЇ І КУЛЬТУРИ УКРАЇНИ ПОСТАНОВОЮ РАДИ МІНІСТРІВ УРСР У БЕРЕЗНІ 1989 СТВОРЕНО ЧИГИРИНСЬКИЙ ДЕРЖАВНИЙ ІСТОРИКО – КУЛЬТУРНИЙ ЗАПОВІДНИК. </a:t>
            </a:r>
          </a:p>
          <a:p>
            <a:pPr>
              <a:lnSpc>
                <a:spcPct val="150000"/>
              </a:lnSpc>
            </a:pPr>
            <a:r>
              <a:rPr lang="uk-UA" b="1" dirty="0">
                <a:solidFill>
                  <a:srgbClr val="002060"/>
                </a:solidFill>
                <a:effectLst>
                  <a:outerShdw blurRad="38100" dist="38100" dir="2700000" algn="tl">
                    <a:srgbClr val="000000">
                      <a:alpha val="43137"/>
                    </a:srgbClr>
                  </a:outerShdw>
                </a:effectLst>
              </a:rPr>
              <a:t>УКАЗОМ ПРЕЗИДЕНТА УКРАЇНИ В 1995 РОЦІ ЗАПОВІДНИКУ НАДАНО СТАТУС НАЦІОНАЛЬНО – ІСТОРИЧНОГО ЗАПОВІДНИКА «ЧИГИРИН».</a:t>
            </a:r>
          </a:p>
          <a:p>
            <a:pPr>
              <a:lnSpc>
                <a:spcPct val="150000"/>
              </a:lnSpc>
            </a:pPr>
            <a:endParaRPr lang="uk-UA" b="1" dirty="0">
              <a:solidFill>
                <a:srgbClr val="002060"/>
              </a:solidFill>
              <a:effectLst>
                <a:outerShdw blurRad="38100" dist="38100" dir="2700000" algn="tl">
                  <a:srgbClr val="000000">
                    <a:alpha val="43137"/>
                  </a:srgbClr>
                </a:outerShdw>
              </a:effectLst>
            </a:endParaRPr>
          </a:p>
        </p:txBody>
      </p:sp>
    </p:spTree>
  </p:cSld>
  <p:clrMapOvr>
    <a:masterClrMapping/>
  </p:clrMapOvr>
  <p:transition spd="slow">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6632"/>
            <a:ext cx="7920880" cy="1287532"/>
          </a:xfrm>
          <a:prstGeom prst="rect">
            <a:avLst/>
          </a:prstGeom>
        </p:spPr>
        <p:txBody>
          <a:bodyPr wrap="square">
            <a:spAutoFit/>
          </a:bodyPr>
          <a:lstStyle/>
          <a:p>
            <a:pPr>
              <a:lnSpc>
                <a:spcPct val="150000"/>
              </a:lnSpc>
            </a:pPr>
            <a:r>
              <a:rPr lang="uk-UA" b="1" dirty="0">
                <a:solidFill>
                  <a:srgbClr val="002060"/>
                </a:solidFill>
                <a:effectLst>
                  <a:outerShdw blurRad="38100" dist="38100" dir="2700000" algn="tl">
                    <a:srgbClr val="000000">
                      <a:alpha val="43137"/>
                    </a:srgbClr>
                  </a:outerShdw>
                </a:effectLst>
              </a:rPr>
              <a:t>ДО СКЛАДУ ЗАПОВІДНИКА ВХОДЯТЬ ПАМ’ЯТКИ  ІСТОРІЇ, АРХЕОЛОГІЇ, АРХІТЕКТУРИ, ПРИРОДА   СІЛ СУБОТОВА, СТЕЦІВКИ, МЕДВЕДІВКИ,  УРОЧИЩА ХОЛОДНИЙ ЯР.</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2" y="1556792"/>
            <a:ext cx="9144000" cy="530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092197"/>
      </p:ext>
    </p:extLst>
  </p:cSld>
  <p:clrMapOvr>
    <a:masterClrMapping/>
  </p:clrMapOvr>
  <p:transition spd="slow">
    <p:circle/>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511216" y="227998"/>
            <a:ext cx="6048672" cy="5909310"/>
          </a:xfrm>
          <a:prstGeom prst="rect">
            <a:avLst/>
          </a:prstGeom>
        </p:spPr>
        <p:txBody>
          <a:bodyPr wrap="square">
            <a:spAutoFit/>
          </a:bodyPr>
          <a:lstStyle/>
          <a:p>
            <a:pPr>
              <a:lnSpc>
                <a:spcPct val="150000"/>
              </a:lnSpc>
            </a:pPr>
            <a:r>
              <a:rPr lang="uk-UA" b="1" dirty="0">
                <a:solidFill>
                  <a:srgbClr val="002060"/>
                </a:solidFill>
                <a:effectLst>
                  <a:outerShdw blurRad="38100" dist="38100" dir="2700000" algn="tl">
                    <a:srgbClr val="000000">
                      <a:alpha val="43137"/>
                    </a:srgbClr>
                  </a:outerShdw>
                </a:effectLst>
              </a:rPr>
              <a:t>5 МУЗЕЇВ : 1  МУЗЕЙ ХМЕЛЬНИЦЬКОГО, 2 ІСТОРИЧНИЙ МУЗЕЙ В СУБОТОВІ , 3 КРАЄЗНАВЧИЙ МУЗЕЙ В МЕДВЕДІВЦІ, 4 ЕНТОГРАФІЧНИЙ МУЗЕЙ В СТЕЦІВЦІ, 5 АРХІОЛОГІЧНИЙ – В ЧИГИРИНІ </a:t>
            </a:r>
          </a:p>
          <a:p>
            <a:pPr>
              <a:lnSpc>
                <a:spcPct val="150000"/>
              </a:lnSpc>
            </a:pPr>
            <a:r>
              <a:rPr lang="uk-UA" b="1" dirty="0">
                <a:solidFill>
                  <a:srgbClr val="002060"/>
                </a:solidFill>
                <a:effectLst>
                  <a:outerShdw blurRad="38100" dist="38100" dir="2700000" algn="tl">
                    <a:srgbClr val="000000">
                      <a:alpha val="43137"/>
                    </a:srgbClr>
                  </a:outerShdw>
                </a:effectLst>
              </a:rPr>
              <a:t>УНІКАЛЬНИМ Є ІСТОРИКО – КУЛЬТУРНИЙ ПОТЕНЦІАЛ ЗАПОВІДНИКА. ТУТ ЗНАХОДЯТЬСЯ ПАМ’ЯТКИ РІЗНИХ ЧАСІВ – МОТРОНИНСЬКЕ  ГОРОДИЩЕ СКІФСЬКОГО ЧАСУ 7-4 СТ. ДО Н. ЧАСУ, ОДНЕ З НАЙБІЛЬШИХ У СХІДНІЙ ЄВРОПІ  ПОСЕЛЕНЬТКІНЦЯ БРОНЗОВОГО ТА РАННЬОГО ЗАЛІЗНОГО ВІКІВ.</a:t>
            </a:r>
          </a:p>
          <a:p>
            <a:pPr>
              <a:lnSpc>
                <a:spcPct val="150000"/>
              </a:lnSpc>
            </a:pPr>
            <a:r>
              <a:rPr lang="uk-UA" b="1" dirty="0">
                <a:solidFill>
                  <a:srgbClr val="002060"/>
                </a:solidFill>
                <a:effectLst>
                  <a:outerShdw blurRad="38100" dist="38100" dir="2700000" algn="tl">
                    <a:srgbClr val="000000">
                      <a:alpha val="43137"/>
                    </a:srgbClr>
                  </a:outerShdw>
                </a:effectLst>
              </a:rPr>
              <a:t>ЧИГИРИН ПЕРША СТОЛІТТЯ ГЕТЬМАНСТВА ЗА ЧАСІВ Б. ХМЕЛЬНИЦЬКОГО.</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9888" y="77144"/>
            <a:ext cx="2404600" cy="67437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58847"/>
            <a:ext cx="8136904" cy="6740307"/>
          </a:xfrm>
          <a:prstGeom prst="rect">
            <a:avLst/>
          </a:prstGeom>
        </p:spPr>
        <p:txBody>
          <a:bodyPr wrap="square">
            <a:spAutoFit/>
          </a:bodyPr>
          <a:lstStyle/>
          <a:p>
            <a:pPr>
              <a:lnSpc>
                <a:spcPct val="150000"/>
              </a:lnSpc>
            </a:pPr>
            <a:r>
              <a:rPr lang="uk-UA" b="1" u="sng" dirty="0">
                <a:solidFill>
                  <a:srgbClr val="002060"/>
                </a:solidFill>
                <a:effectLst>
                  <a:outerShdw blurRad="38100" dist="38100" dir="2700000" algn="tl">
                    <a:srgbClr val="000000">
                      <a:alpha val="43137"/>
                    </a:srgbClr>
                  </a:outerShdw>
                </a:effectLst>
              </a:rPr>
              <a:t>МОТРОНОВСЬКИЙ МОНАСТИР </a:t>
            </a:r>
            <a:r>
              <a:rPr lang="uk-UA" b="1" dirty="0">
                <a:solidFill>
                  <a:srgbClr val="002060"/>
                </a:solidFill>
                <a:effectLst>
                  <a:outerShdw blurRad="38100" dist="38100" dir="2700000" algn="tl">
                    <a:srgbClr val="000000">
                      <a:alpha val="43137"/>
                    </a:srgbClr>
                  </a:outerShdw>
                </a:effectLst>
              </a:rPr>
              <a:t>В ХОЛОДНОМУ ЯРУ ВІДІГРАВАВ КЛЮЧОВУ РОЛЬ В ПОВСТАНЯХ ГАЙДАМАКІВ, КОЛІЇВЩИНІ НА ПОЧАТКУ 20 СТОЛІТТЯ – ЦЕНТР БОРОТЬБИ ЗА УКРАЇНСЬКУ ДЕРЖАВНІСТЬ –ХОЛОДНОЯРСЬКА РЕСПУБЛІКА.</a:t>
            </a:r>
          </a:p>
          <a:p>
            <a:pPr>
              <a:lnSpc>
                <a:spcPct val="150000"/>
              </a:lnSpc>
            </a:pPr>
            <a:r>
              <a:rPr lang="uk-UA" b="1" dirty="0">
                <a:solidFill>
                  <a:srgbClr val="002060"/>
                </a:solidFill>
                <a:effectLst>
                  <a:outerShdw blurRad="38100" dist="38100" dir="2700000" algn="tl">
                    <a:srgbClr val="000000">
                      <a:alpha val="43137"/>
                    </a:srgbClr>
                  </a:outerShdw>
                </a:effectLst>
              </a:rPr>
              <a:t>ПРИРОДА ЗАПОВІДНИКА ДУЖЕ БАГАТА – ВОНА ВКЛЮЧАЄ 1000 ДУБ М. ЗАЛІЗНЯКА НА ХУТОРІ БУДА, АТАМАНСЬКОГО ПАРКУ ІЗ СИСТЕМОЮ СТАВКІВ, АЛЕЙ, ЦІЛЮЩИХ ДЖЕРЕЛ – ДЖЕРЕЛО «ЖИВУН», ТРИ КРИНИЦІ В СУБОТОВІ, ТА КРИНИЦЯ ЗАЛІЗНЯКА С. МЕДВЕДІВКА.</a:t>
            </a:r>
          </a:p>
          <a:p>
            <a:pPr>
              <a:lnSpc>
                <a:spcPct val="150000"/>
              </a:lnSpc>
            </a:pPr>
            <a:r>
              <a:rPr lang="uk-UA" b="1" dirty="0">
                <a:solidFill>
                  <a:srgbClr val="002060"/>
                </a:solidFill>
                <a:effectLst>
                  <a:outerShdw blurRad="38100" dist="38100" dir="2700000" algn="tl">
                    <a:srgbClr val="000000">
                      <a:alpha val="43137"/>
                    </a:srgbClr>
                  </a:outerShdw>
                </a:effectLst>
              </a:rPr>
              <a:t>2010 РОЦІ  ВІДКРИТО РЕЗЕДЕНЦІ Б. ХМЕЛЬНИЦЬКОГО. </a:t>
            </a:r>
          </a:p>
          <a:p>
            <a:pPr>
              <a:lnSpc>
                <a:spcPct val="150000"/>
              </a:lnSpc>
            </a:pPr>
            <a:r>
              <a:rPr lang="uk-UA" b="1" dirty="0">
                <a:solidFill>
                  <a:srgbClr val="002060"/>
                </a:solidFill>
                <a:effectLst>
                  <a:outerShdw blurRad="38100" dist="38100" dir="2700000" algn="tl">
                    <a:srgbClr val="000000">
                      <a:alpha val="43137"/>
                    </a:srgbClr>
                  </a:outerShdw>
                </a:effectLst>
              </a:rPr>
              <a:t>ЧИГИРИН ДАНІЙ КРАЙ ЖИТТЯ В ЯКОМУ ЗАРОДИЛОСЯ БАГАТО СТОЛІТЬ ТОМУ, ЦЬОМУ ПІДТВЕРДЖЕННЯ ПАМ’ЯТКИ АРХЕОЛОГІЇ – УСЬОГО 377, А САМЕ : 295 КУРГАНІВ, 28 ПОСЕЛЕНЬ, 6 ГОРОДИЩ, 4 ПІДЗЕМНІ СПОРУДИ ТА КАМ'ЯНА БАБА, ЩО ЗНАХОДИТЬСЯ НА ЦЕНТРАЛЬНІЙ ПЛОЩІ СУБОТОВА, ОДНА ІЗ ЗАГАДКОВИХ, МАЛОВИВЧЕНИХ ПАМ'ЯТОК СТАРОДАВНІХ НАРОДІВ.</a:t>
            </a:r>
          </a:p>
        </p:txBody>
      </p:sp>
    </p:spTree>
    <p:extLst>
      <p:ext uri="{BB962C8B-B14F-4D97-AF65-F5344CB8AC3E}">
        <p14:creationId xmlns:p14="http://schemas.microsoft.com/office/powerpoint/2010/main" val="1471001805"/>
      </p:ext>
    </p:extLst>
  </p:cSld>
  <p:clrMapOvr>
    <a:masterClrMapping/>
  </p:clrMapOvr>
  <p:transition spd="slow">
    <p:circle/>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16438" y="-99392"/>
            <a:ext cx="8964488" cy="6740307"/>
          </a:xfrm>
          <a:prstGeom prst="rect">
            <a:avLst/>
          </a:prstGeom>
        </p:spPr>
        <p:txBody>
          <a:bodyPr wrap="square">
            <a:spAutoFit/>
          </a:bodyPr>
          <a:lstStyle/>
          <a:p>
            <a:r>
              <a:rPr lang="ru-RU" b="1" dirty="0">
                <a:solidFill>
                  <a:srgbClr val="002060"/>
                </a:solidFill>
                <a:effectLst>
                  <a:outerShdw blurRad="38100" dist="38100" dir="2700000" algn="tl">
                    <a:srgbClr val="000000">
                      <a:alpha val="43137"/>
                    </a:srgbClr>
                  </a:outerShdw>
                </a:effectLst>
              </a:rPr>
              <a:t>ЗА ПЕРЕКАЗАМИ, БАБА ЗДАВНА УСТАНОВЛЕНА НА КОЗАЦЬКОМУ МАЙДАНІ, ДЕ В КОЗАЦЬКІ ЧАСИ ПРОХОДИЛИ СХОДИ. СУБОТЯНИ ЗВУТЬ </a:t>
            </a:r>
            <a:r>
              <a:rPr lang="ru-RU" b="1" u="sng" dirty="0">
                <a:solidFill>
                  <a:srgbClr val="002060"/>
                </a:solidFill>
                <a:effectLst>
                  <a:outerShdw blurRad="38100" dist="38100" dir="2700000" algn="tl">
                    <a:srgbClr val="000000">
                      <a:alpha val="43137"/>
                    </a:srgbClr>
                  </a:outerShdw>
                </a:effectLst>
              </a:rPr>
              <a:t>КАМ'ЯНУ БАБУ «ГОЛГОФОЮ</a:t>
            </a:r>
            <a:r>
              <a:rPr lang="ru-RU" b="1" dirty="0">
                <a:solidFill>
                  <a:srgbClr val="002060"/>
                </a:solidFill>
                <a:effectLst>
                  <a:outerShdw blurRad="38100" dist="38100" dir="2700000" algn="tl">
                    <a:srgbClr val="000000">
                      <a:alpha val="43137"/>
                    </a:srgbClr>
                  </a:outerShdw>
                </a:effectLst>
              </a:rPr>
              <a:t>», "БАБОЮ-ПЛАХОЮ" ТОЩО. МАЄМО ДОВОЛІ ЛІТЕРАТУРНО ОБРОБЛЕНУ МІСЦЕВУ ЛЕГЕНДУ, ДЕ ПОДАНО НАЙБІЛЬШ ВАЖЛИВІ ВІХИ ІСТОРІЇ СТЕЛИ: «…ПОНАД 300 РОКІВ ТОМУ ПОСТАВИВ У СЕЛІ СУБОТОВІ КА¬М'ЯНУ БАБУ БОГДАН ХМЕЛЬНИЦЬКИЙ НА ЛИХО Й СТРАХ ПАНАМ-ГНОБИТЕЛЯМ. КОЛИСЬ ТАМ БУЛА ВЕЛИКА ПЛОЩА, НА ТІЙ ПЛОЩІ СУДИЛИ ПІЙМАНИХ ПАНІВ І ДО КАМ’ЯНОЇ БАБИ ВІДРУБУВАЛИ ЇМ ГОЛОВИ. ВОРОГІВ ЖЕ І ГНОБИТЕЛІВ У ТРУДЯЩИХ ЗАВЖДИ БУЛО БАГАТО, ТОМУ Й ПАНСЬКОЇ КРОВІ ПРОЛИЛОСЯ ТАМ ЧИМАЛО. АЛЕ ПАНИ, ЯК ТОЙ БУР'ЯН, МНОЖИЛИСЯ Й РОСЛИ НА ЛЮДСЬКЕ ЛИХО. ХМЕЛЬНИЦЬКОМУ НЕ ВДАЛОСЯ ВИКОРЧУВАТИ ЦЕ ОТРУЙНЕ ЗІЛЛЯ. ТОМУ ВІН І ПОСТАВИВ КАМ'ЯНУ БАБУ НА СТРАХ ПАНАМ. НЕЗВИЧАЙНІСТЬ ЦЮ БАБИ В ТОМУ, ЩО ВОНА ПРОТЯГОМ ВІКІВ ВИДІЛЯЛА З СЕБЕ ПРОЛИТУ ПАНСЬКУ КРОВ. ПОРИЖІЛА ПОЛЬСЬКО-ШЛЯХЕТСЬКА КРОВ ЗАСТЕРІГАЛА КЛЯТИХ ПАНІВ І КЛИКАЛА ЛЮДЕЙ ЗНИЩУВАТИ СВОЇХ ГНОБИТЕЛІВ. ПЕРЕД СМЕРТЮ ХМЕЛЬНИЦЬКИЙ КАЗАВ ЛЮДЯМ БЕРЕТИ КАМ'ЯНУ БАБУ, ЩОБ, КОЛИ ЗНОВУ З'ЯВЛЯТЬСЯ ЯКІСЬ НЕДРУГИ НАШОГО НАРОДУ, ПОВІДРУБУВАЛИ ЇМ ГОЛОВИ. ОСОБЛИВО ПОМІТНОЮ БУЛА ПАНСЬКА КРОВ НА БАБІ В СТАРІ ЧАСИ. ЛИШЕ ПІСЛЯ ЖОВТНЕВОГО ПЕРЕВОРОТУ, КОЛИ НЕ СТАЛО ПАНІВ, ПЕРЕСТАЛА ВИДІЛЯТИСЯ ШЛЯХЕТСЬКА КРОВ З БАБИ. ЗАРАЗ ТАМ ЗАЛИШИЛИСЯ ЧЕРВОНУВАТІ ПЛЯМИ. ТАК І ПРОСТОЯЛА ВОНА ПРОТЯГОМ ДОВГИХ ВІКІВ ЯК ГРІЗНЕ ЗАСТЕРЕЖЕННЯ ГНОБИТЕЛЯМ.</a:t>
            </a:r>
          </a:p>
          <a:p>
            <a:endParaRPr lang="ru-RU" b="1" dirty="0">
              <a:solidFill>
                <a:srgbClr val="002060"/>
              </a:solidFill>
              <a:effectLst>
                <a:outerShdw blurRad="38100" dist="38100" dir="2700000" algn="tl">
                  <a:srgbClr val="000000">
                    <a:alpha val="43137"/>
                  </a:srgbClr>
                </a:outerShdw>
              </a:effectLst>
            </a:endParaRPr>
          </a:p>
        </p:txBody>
      </p:sp>
    </p:spTree>
  </p:cSld>
  <p:clrMapOvr>
    <a:masterClrMapping/>
  </p:clrMapOvr>
  <p:transition spd="slow">
    <p:circle/>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2947" name="Picture 4" descr="Дуб Максима Залізняка">
            <a:hlinkClick r:id="rId2"/>
          </p:cNvPr>
          <p:cNvPicPr>
            <a:picLocks noGrp="1" noChangeAspect="1" noChangeArrowheads="1"/>
          </p:cNvPicPr>
          <p:nvPr>
            <p:ph idx="4294967295"/>
          </p:nvPr>
        </p:nvPicPr>
        <p:blipFill>
          <a:blip r:embed="rId3"/>
          <a:srcRect/>
          <a:stretch>
            <a:fillRect/>
          </a:stretch>
        </p:blipFill>
        <p:spPr>
          <a:xfrm>
            <a:off x="4716016" y="787016"/>
            <a:ext cx="4372805" cy="6070984"/>
          </a:xfrm>
          <a:prstGeom prst="rect">
            <a:avLst/>
          </a:prstGeom>
          <a:ln>
            <a:noFill/>
          </a:ln>
          <a:effectLst>
            <a:softEdge rad="112500"/>
          </a:effectLst>
        </p:spPr>
      </p:pic>
      <p:sp>
        <p:nvSpPr>
          <p:cNvPr id="2" name="Прямоугольник 1"/>
          <p:cNvSpPr/>
          <p:nvPr/>
        </p:nvSpPr>
        <p:spPr>
          <a:xfrm>
            <a:off x="323528" y="260648"/>
            <a:ext cx="8280920" cy="1052736"/>
          </a:xfrm>
          <a:prstGeom prst="rect">
            <a:avLst/>
          </a:prstGeom>
        </p:spPr>
        <p:txBody>
          <a:bodyPr>
            <a:prstTxWarp prst="textPlain">
              <a:avLst/>
            </a:prstTxWarp>
            <a:spAutoFit/>
          </a:bodyPr>
          <a:lstStyle/>
          <a:p>
            <a:r>
              <a:rPr lang="uk-UA" b="1" spc="50" dirty="0">
                <a:ln w="12700" cmpd="sng">
                  <a:solidFill>
                    <a:schemeClr val="accent6">
                      <a:satMod val="120000"/>
                      <a:shade val="80000"/>
                    </a:schemeClr>
                  </a:solidFill>
                  <a:prstDash val="solid"/>
                </a:ln>
                <a:solidFill>
                  <a:srgbClr val="002060"/>
                </a:solidFill>
                <a:effectLst>
                  <a:glow rad="101600">
                    <a:srgbClr val="FFC000">
                      <a:alpha val="40000"/>
                    </a:srgbClr>
                  </a:glow>
                </a:effectLst>
              </a:rPr>
              <a:t>ДУБ МАКСИМА ЗАЛІЗНЯКА</a:t>
            </a:r>
            <a:br>
              <a:rPr lang="uk-UA" b="1" spc="50" dirty="0">
                <a:ln w="12700" cmpd="sng">
                  <a:solidFill>
                    <a:schemeClr val="accent6">
                      <a:satMod val="120000"/>
                      <a:shade val="80000"/>
                    </a:schemeClr>
                  </a:solidFill>
                  <a:prstDash val="solid"/>
                </a:ln>
                <a:solidFill>
                  <a:srgbClr val="002060"/>
                </a:solidFill>
                <a:effectLst>
                  <a:glow rad="101600">
                    <a:srgbClr val="FFC000">
                      <a:alpha val="40000"/>
                    </a:srgbClr>
                  </a:glow>
                </a:effectLst>
              </a:rPr>
            </a:br>
            <a:endParaRPr lang="uk-UA" b="1" spc="50" dirty="0">
              <a:ln w="12700" cmpd="sng">
                <a:solidFill>
                  <a:schemeClr val="accent6">
                    <a:satMod val="120000"/>
                    <a:shade val="80000"/>
                  </a:schemeClr>
                </a:solidFill>
                <a:prstDash val="solid"/>
              </a:ln>
              <a:solidFill>
                <a:srgbClr val="002060"/>
              </a:solidFill>
              <a:effectLst>
                <a:glow rad="101600">
                  <a:srgbClr val="FFC000">
                    <a:alpha val="40000"/>
                  </a:srgbClr>
                </a:glow>
              </a:effectLst>
            </a:endParaRPr>
          </a:p>
        </p:txBody>
      </p:sp>
      <p:sp>
        <p:nvSpPr>
          <p:cNvPr id="4" name="TextBox 3"/>
          <p:cNvSpPr txBox="1"/>
          <p:nvPr/>
        </p:nvSpPr>
        <p:spPr>
          <a:xfrm>
            <a:off x="15071" y="980728"/>
            <a:ext cx="4844961" cy="5442516"/>
          </a:xfrm>
          <a:prstGeom prst="rect">
            <a:avLst/>
          </a:prstGeom>
          <a:noFill/>
        </p:spPr>
        <p:txBody>
          <a:bodyPr wrap="square" rtlCol="0">
            <a:spAutoFit/>
          </a:bodyPr>
          <a:lstStyle/>
          <a:p>
            <a:pPr>
              <a:lnSpc>
                <a:spcPct val="150000"/>
              </a:lnSpc>
            </a:pPr>
            <a:r>
              <a:rPr lang="uk-UA" b="1" dirty="0">
                <a:solidFill>
                  <a:srgbClr val="002060"/>
                </a:solidFill>
                <a:effectLst>
                  <a:outerShdw blurRad="38100" dist="38100" dir="2700000" algn="tl">
                    <a:srgbClr val="000000">
                      <a:alpha val="43137"/>
                    </a:srgbClr>
                  </a:outerShdw>
                </a:effectLst>
              </a:rPr>
              <a:t>А ДУБ ЗАЛІЗНЯКА НАРАЗ МАНИТЬ</a:t>
            </a:r>
          </a:p>
          <a:p>
            <a:pPr>
              <a:lnSpc>
                <a:spcPct val="150000"/>
              </a:lnSpc>
            </a:pPr>
            <a:r>
              <a:rPr lang="uk-UA" b="1" dirty="0">
                <a:solidFill>
                  <a:srgbClr val="002060"/>
                </a:solidFill>
                <a:effectLst>
                  <a:outerShdw blurRad="38100" dist="38100" dir="2700000" algn="tl">
                    <a:srgbClr val="000000">
                      <a:alpha val="43137"/>
                    </a:srgbClr>
                  </a:outerShdw>
                </a:effectLst>
              </a:rPr>
              <a:t>ЗНОВ ПІД СВОЇ ПОВАЖНІ ШАТИ,</a:t>
            </a:r>
          </a:p>
          <a:p>
            <a:pPr>
              <a:lnSpc>
                <a:spcPct val="150000"/>
              </a:lnSpc>
            </a:pPr>
            <a:r>
              <a:rPr lang="uk-UA" b="1" dirty="0">
                <a:solidFill>
                  <a:srgbClr val="002060"/>
                </a:solidFill>
                <a:effectLst>
                  <a:outerShdw blurRad="38100" dist="38100" dir="2700000" algn="tl">
                    <a:srgbClr val="000000">
                      <a:alpha val="43137"/>
                    </a:srgbClr>
                  </a:outerShdw>
                </a:effectLst>
              </a:rPr>
              <a:t>ЩОБ КРІЗЬ БУРХЛИВУ ДАЛЕЧІНЬ СТОЛІТЬ  ВСЕ ПРО МАКСИМА РОЗКАЗАТИ.</a:t>
            </a:r>
          </a:p>
          <a:p>
            <a:pPr>
              <a:lnSpc>
                <a:spcPct val="150000"/>
              </a:lnSpc>
            </a:pPr>
            <a:r>
              <a:rPr lang="uk-UA" b="1" dirty="0">
                <a:solidFill>
                  <a:srgbClr val="002060"/>
                </a:solidFill>
                <a:effectLst>
                  <a:outerShdw blurRad="38100" dist="38100" dir="2700000" algn="tl">
                    <a:srgbClr val="000000">
                      <a:alpha val="43137"/>
                    </a:srgbClr>
                  </a:outerShdw>
                </a:effectLst>
              </a:rPr>
              <a:t>СХИЛИЛИ НИЗЬКО ГОЛОВИ СВОЇ</a:t>
            </a:r>
          </a:p>
          <a:p>
            <a:pPr>
              <a:lnSpc>
                <a:spcPct val="150000"/>
              </a:lnSpc>
            </a:pPr>
            <a:r>
              <a:rPr lang="uk-UA" b="1" dirty="0">
                <a:solidFill>
                  <a:srgbClr val="002060"/>
                </a:solidFill>
                <a:effectLst>
                  <a:outerShdw blurRad="38100" dist="38100" dir="2700000" algn="tl">
                    <a:srgbClr val="000000">
                      <a:alpha val="43137"/>
                    </a:srgbClr>
                  </a:outerShdw>
                </a:effectLst>
              </a:rPr>
              <a:t>ЖИВІ СЬОГОДНІ ВЕТЕРАНИ</a:t>
            </a:r>
          </a:p>
          <a:p>
            <a:pPr>
              <a:lnSpc>
                <a:spcPct val="150000"/>
              </a:lnSpc>
            </a:pPr>
            <a:r>
              <a:rPr lang="uk-UA" b="1" dirty="0">
                <a:solidFill>
                  <a:srgbClr val="002060"/>
                </a:solidFill>
                <a:effectLst>
                  <a:outerShdw blurRad="38100" dist="38100" dir="2700000" algn="tl">
                    <a:srgbClr val="000000">
                      <a:alpha val="43137"/>
                    </a:srgbClr>
                  </a:outerShdw>
                </a:effectLst>
              </a:rPr>
              <a:t>У ЛІСІ, ТАМ, ДЕ ПАМ'ЯТНИК СТОЇТЬ </a:t>
            </a:r>
          </a:p>
          <a:p>
            <a:pPr>
              <a:lnSpc>
                <a:spcPct val="150000"/>
              </a:lnSpc>
            </a:pPr>
            <a:r>
              <a:rPr lang="uk-UA" b="1" dirty="0">
                <a:solidFill>
                  <a:srgbClr val="002060"/>
                </a:solidFill>
                <a:effectLst>
                  <a:outerShdw blurRad="38100" dist="38100" dir="2700000" algn="tl">
                    <a:srgbClr val="000000">
                      <a:alpha val="43137"/>
                    </a:srgbClr>
                  </a:outerShdw>
                </a:effectLst>
              </a:rPr>
              <a:t>ХОЛОДНОЯРСЬКИМ ПАРТИЗАНАМ. ВЕРНУСЯ ЩОБ СТЕЖКАМИ ЦИМИ </a:t>
            </a:r>
          </a:p>
          <a:p>
            <a:pPr>
              <a:lnSpc>
                <a:spcPct val="150000"/>
              </a:lnSpc>
            </a:pPr>
            <a:r>
              <a:rPr lang="uk-UA" b="1" dirty="0">
                <a:solidFill>
                  <a:srgbClr val="002060"/>
                </a:solidFill>
                <a:effectLst>
                  <a:outerShdw blurRad="38100" dist="38100" dir="2700000" algn="tl">
                    <a:srgbClr val="000000">
                      <a:alpha val="43137"/>
                    </a:srgbClr>
                  </a:outerShdw>
                </a:effectLst>
              </a:rPr>
              <a:t>ЙТИ В ТЕПЛІНЬ І  В ЗИМОВУ НЕГОДУ</a:t>
            </a:r>
          </a:p>
          <a:p>
            <a:pPr>
              <a:lnSpc>
                <a:spcPct val="150000"/>
              </a:lnSpc>
            </a:pPr>
            <a:r>
              <a:rPr lang="uk-UA" b="1" dirty="0">
                <a:solidFill>
                  <a:srgbClr val="002060"/>
                </a:solidFill>
                <a:effectLst>
                  <a:outerShdw blurRad="38100" dist="38100" dir="2700000" algn="tl">
                    <a:srgbClr val="000000">
                      <a:alpha val="43137"/>
                    </a:srgbClr>
                  </a:outerShdw>
                </a:effectLst>
              </a:rPr>
              <a:t>АБИ У СЕРЦІ ВІЧНО ЗБЕРЕГТИ</a:t>
            </a:r>
          </a:p>
          <a:p>
            <a:pPr>
              <a:lnSpc>
                <a:spcPct val="150000"/>
              </a:lnSpc>
            </a:pPr>
            <a:r>
              <a:rPr lang="uk-UA" b="1" dirty="0">
                <a:solidFill>
                  <a:srgbClr val="002060"/>
                </a:solidFill>
                <a:effectLst>
                  <a:outerShdw blurRad="38100" dist="38100" dir="2700000" algn="tl">
                    <a:srgbClr val="000000">
                      <a:alpha val="43137"/>
                    </a:srgbClr>
                  </a:outerShdw>
                </a:effectLst>
              </a:rPr>
              <a:t> ІСТОРІЮ СВОГО НАРОДУ.</a:t>
            </a:r>
          </a:p>
        </p:txBody>
      </p:sp>
    </p:spTree>
  </p:cSld>
  <p:clrMapOvr>
    <a:masterClrMapping/>
  </p:clrMapOvr>
  <p:transition spd="slow">
    <p:circl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9" name="Rectangle 3"/>
          <p:cNvSpPr>
            <a:spLocks noChangeArrowheads="1"/>
          </p:cNvSpPr>
          <p:nvPr/>
        </p:nvSpPr>
        <p:spPr bwMode="auto">
          <a:xfrm>
            <a:off x="0" y="1124744"/>
            <a:ext cx="4518248" cy="5539978"/>
          </a:xfrm>
          <a:prstGeom prst="rect">
            <a:avLst/>
          </a:prstGeom>
          <a:noFill/>
          <a:ln w="9525">
            <a:noFill/>
            <a:miter lim="800000"/>
            <a:headEnd/>
            <a:tailEnd/>
          </a:ln>
        </p:spPr>
        <p:txBody>
          <a:bodyPr wrap="square" anchor="ctr">
            <a:spAutoFit/>
          </a:bodyPr>
          <a:lstStyle/>
          <a:p>
            <a:r>
              <a:rPr lang="uk-UA" dirty="0"/>
              <a:t>        </a:t>
            </a:r>
            <a:r>
              <a:rPr lang="uk-UA" sz="1600" b="1" dirty="0">
                <a:solidFill>
                  <a:srgbClr val="002060"/>
                </a:solidFill>
              </a:rPr>
              <a:t>         </a:t>
            </a:r>
            <a:r>
              <a:rPr lang="ru-RU" sz="1600" b="1" dirty="0">
                <a:solidFill>
                  <a:srgbClr val="002060"/>
                </a:solidFill>
                <a:effectLst>
                  <a:outerShdw blurRad="38100" dist="38100" dir="2700000" algn="tl">
                    <a:srgbClr val="000000">
                      <a:alpha val="43137"/>
                    </a:srgbClr>
                  </a:outerShdw>
                </a:effectLst>
              </a:rPr>
              <a:t>ВДИХАЙТЕ СВІЖІСТЬ </a:t>
            </a:r>
            <a:r>
              <a:rPr lang="ru-RU" sz="1600" b="1" u="sng" dirty="0">
                <a:solidFill>
                  <a:srgbClr val="002060"/>
                </a:solidFill>
                <a:effectLst>
                  <a:outerShdw blurRad="38100" dist="38100" dir="2700000" algn="tl">
                    <a:srgbClr val="000000">
                      <a:alpha val="43137"/>
                    </a:srgbClr>
                  </a:outerShdw>
                </a:effectLst>
              </a:rPr>
              <a:t>КАМ’ЯНСЬКИХ САДІВ,</a:t>
            </a:r>
            <a:endParaRPr lang="ru-RU" sz="1600" b="1" dirty="0">
              <a:solidFill>
                <a:srgbClr val="002060"/>
              </a:solidFill>
              <a:effectLst>
                <a:outerShdw blurRad="38100" dist="38100" dir="2700000" algn="tl">
                  <a:srgbClr val="000000">
                    <a:alpha val="43137"/>
                  </a:srgbClr>
                </a:outerShdw>
              </a:effectLst>
            </a:endParaRPr>
          </a:p>
          <a:p>
            <a:r>
              <a:rPr lang="ru-RU" sz="1600" b="1" dirty="0">
                <a:solidFill>
                  <a:srgbClr val="002060"/>
                </a:solidFill>
                <a:effectLst>
                  <a:outerShdw blurRad="38100" dist="38100" dir="2700000" algn="tl">
                    <a:srgbClr val="000000">
                      <a:alpha val="43137"/>
                    </a:srgbClr>
                  </a:outerShdw>
                </a:effectLst>
              </a:rPr>
              <a:t>ПРИЙМАЙТЕ ЩЕДРІСТЬ КАМ’ЯНСЬКИХ ЛАНІВ,</a:t>
            </a:r>
          </a:p>
          <a:p>
            <a:r>
              <a:rPr lang="ru-RU" sz="1600" b="1" dirty="0">
                <a:solidFill>
                  <a:srgbClr val="002060"/>
                </a:solidFill>
                <a:effectLst>
                  <a:outerShdw blurRad="38100" dist="38100" dir="2700000" algn="tl">
                    <a:srgbClr val="000000">
                      <a:alpha val="43137"/>
                    </a:srgbClr>
                  </a:outerShdw>
                </a:effectLst>
              </a:rPr>
              <a:t>СЛУХАЙТЕ ПІСНЮ УКРАЇНСЬКУ БІЛЯ ТИНУ,</a:t>
            </a:r>
          </a:p>
          <a:p>
            <a:r>
              <a:rPr lang="ru-RU" sz="1600" b="1" dirty="0">
                <a:solidFill>
                  <a:srgbClr val="002060"/>
                </a:solidFill>
                <a:effectLst>
                  <a:outerShdw blurRad="38100" dist="38100" dir="2700000" algn="tl">
                    <a:srgbClr val="000000">
                      <a:alpha val="43137"/>
                    </a:srgbClr>
                  </a:outerShdw>
                </a:effectLst>
              </a:rPr>
              <a:t>ЩО ТИХО ЛИНЕ ВОДАМИ ТЯСМИНУ.</a:t>
            </a:r>
          </a:p>
          <a:p>
            <a:r>
              <a:rPr lang="ru-RU" sz="1600" b="1" dirty="0">
                <a:solidFill>
                  <a:srgbClr val="002060"/>
                </a:solidFill>
                <a:effectLst>
                  <a:outerShdw blurRad="38100" dist="38100" dir="2700000" algn="tl">
                    <a:srgbClr val="000000">
                      <a:alpha val="43137"/>
                    </a:srgbClr>
                  </a:outerShdw>
                </a:effectLst>
              </a:rPr>
              <a:t>ПРОЙДІТЬ ПО ВУЛИЧКАХ, ДЕ ЗЕЛЕНІ БАГАТО,</a:t>
            </a:r>
          </a:p>
          <a:p>
            <a:r>
              <a:rPr lang="ru-RU" sz="1600" b="1" dirty="0">
                <a:solidFill>
                  <a:srgbClr val="002060"/>
                </a:solidFill>
                <a:effectLst>
                  <a:outerShdw blurRad="38100" dist="38100" dir="2700000" algn="tl">
                    <a:srgbClr val="000000">
                      <a:alpha val="43137"/>
                    </a:srgbClr>
                  </a:outerShdw>
                </a:effectLst>
              </a:rPr>
              <a:t>ДЕ ХАТОНЬКИ ОХАЙНО І ЗАВЗЯТО</a:t>
            </a:r>
          </a:p>
          <a:p>
            <a:r>
              <a:rPr lang="ru-RU" sz="1600" b="1" dirty="0">
                <a:solidFill>
                  <a:srgbClr val="002060"/>
                </a:solidFill>
                <a:effectLst>
                  <a:outerShdw blurRad="38100" dist="38100" dir="2700000" algn="tl">
                    <a:srgbClr val="000000">
                      <a:alpha val="43137"/>
                    </a:srgbClr>
                  </a:outerShdw>
                </a:effectLst>
              </a:rPr>
              <a:t>ГОСТЕЙ СТРІЧАЮТЬ ДОБРОТОЮ Й МИРОМ,</a:t>
            </a:r>
          </a:p>
          <a:p>
            <a:r>
              <a:rPr lang="ru-RU" sz="1600" b="1" dirty="0">
                <a:solidFill>
                  <a:srgbClr val="002060"/>
                </a:solidFill>
                <a:effectLst>
                  <a:outerShdw blurRad="38100" dist="38100" dir="2700000" algn="tl">
                    <a:srgbClr val="000000">
                      <a:alpha val="43137"/>
                    </a:srgbClr>
                  </a:outerShdw>
                </a:effectLst>
              </a:rPr>
              <a:t>А ТАКОЖ І ВАРЕНИЧКАМИ З СИРОМ.</a:t>
            </a:r>
          </a:p>
          <a:p>
            <a:r>
              <a:rPr lang="ru-RU" sz="1600" b="1" dirty="0">
                <a:solidFill>
                  <a:srgbClr val="002060"/>
                </a:solidFill>
                <a:effectLst>
                  <a:outerShdw blurRad="38100" dist="38100" dir="2700000" algn="tl">
                    <a:srgbClr val="000000">
                      <a:alpha val="43137"/>
                    </a:srgbClr>
                  </a:outerShdw>
                </a:effectLst>
              </a:rPr>
              <a:t>А ЯК СПІВАЄ СОЛОВЕЙ У БУЙНІМ ЛИСТІ,</a:t>
            </a:r>
          </a:p>
          <a:p>
            <a:r>
              <a:rPr lang="ru-RU" sz="1600" b="1" dirty="0">
                <a:solidFill>
                  <a:srgbClr val="002060"/>
                </a:solidFill>
                <a:effectLst>
                  <a:outerShdw blurRad="38100" dist="38100" dir="2700000" algn="tl">
                    <a:srgbClr val="000000">
                      <a:alpha val="43137"/>
                    </a:srgbClr>
                  </a:outerShdw>
                </a:effectLst>
              </a:rPr>
              <a:t>КРАСУЄТЬСЯ КАЛИНОНЬКА В НАМИСТІ!</a:t>
            </a:r>
          </a:p>
          <a:p>
            <a:r>
              <a:rPr lang="ru-RU" sz="1600" b="1" dirty="0">
                <a:solidFill>
                  <a:srgbClr val="002060"/>
                </a:solidFill>
                <a:effectLst>
                  <a:outerShdw blurRad="38100" dist="38100" dir="2700000" algn="tl">
                    <a:srgbClr val="000000">
                      <a:alpha val="43137"/>
                    </a:srgbClr>
                  </a:outerShdw>
                </a:effectLst>
              </a:rPr>
              <a:t>ПРИСЛУХАЙТЕСЬ ДО ГОВОРУ НІМОГО</a:t>
            </a:r>
          </a:p>
          <a:p>
            <a:r>
              <a:rPr lang="ru-RU" sz="1600" b="1" dirty="0">
                <a:solidFill>
                  <a:srgbClr val="002060"/>
                </a:solidFill>
                <a:effectLst>
                  <a:outerShdw blurRad="38100" dist="38100" dir="2700000" algn="tl">
                    <a:srgbClr val="000000">
                      <a:alpha val="43137"/>
                    </a:srgbClr>
                  </a:outerShdw>
                </a:effectLst>
              </a:rPr>
              <a:t>ТИХ ВАЛУНІВ, ЩО СЕРЕД СТЕПУ МОГО.</a:t>
            </a:r>
          </a:p>
          <a:p>
            <a:r>
              <a:rPr lang="ru-RU" sz="1600" b="1" dirty="0">
                <a:solidFill>
                  <a:srgbClr val="002060"/>
                </a:solidFill>
                <a:effectLst>
                  <a:outerShdw blurRad="38100" dist="38100" dir="2700000" algn="tl">
                    <a:srgbClr val="000000">
                      <a:alpha val="43137"/>
                    </a:srgbClr>
                  </a:outerShdw>
                </a:effectLst>
              </a:rPr>
              <a:t>І ЗРОЗУМІЄТЕ, ЧОМ НАРЕКЛИ МІСЦИНУ,</a:t>
            </a:r>
          </a:p>
          <a:p>
            <a:r>
              <a:rPr lang="ru-RU" sz="1600" b="1" dirty="0">
                <a:solidFill>
                  <a:srgbClr val="002060"/>
                </a:solidFill>
                <a:effectLst>
                  <a:outerShdw blurRad="38100" dist="38100" dir="2700000" algn="tl">
                    <a:srgbClr val="000000">
                      <a:alpha val="43137"/>
                    </a:srgbClr>
                  </a:outerShdw>
                </a:effectLst>
              </a:rPr>
              <a:t>ЯКА СТРІЧАЄ, ЯК БАТЬКИ ДИТИНУ.</a:t>
            </a:r>
          </a:p>
          <a:p>
            <a:r>
              <a:rPr lang="ru-RU" sz="1600" b="1" dirty="0">
                <a:solidFill>
                  <a:srgbClr val="002060"/>
                </a:solidFill>
                <a:effectLst>
                  <a:outerShdw blurRad="38100" dist="38100" dir="2700000" algn="tl">
                    <a:srgbClr val="000000">
                      <a:alpha val="43137"/>
                    </a:srgbClr>
                  </a:outerShdw>
                </a:effectLst>
              </a:rPr>
              <a:t>І КАМ’ЯНЕ ІМ’Я ДАЛИ ВІД РОДУ,</a:t>
            </a:r>
          </a:p>
          <a:p>
            <a:r>
              <a:rPr lang="uk-UA" sz="1600" b="1" dirty="0">
                <a:solidFill>
                  <a:srgbClr val="002060"/>
                </a:solidFill>
                <a:effectLst>
                  <a:outerShdw blurRad="38100" dist="38100" dir="2700000" algn="tl">
                    <a:srgbClr val="000000">
                      <a:alpha val="43137"/>
                    </a:srgbClr>
                  </a:outerShdw>
                </a:effectLst>
              </a:rPr>
              <a:t>                 </a:t>
            </a:r>
            <a:r>
              <a:rPr lang="ru-RU" sz="1600" b="1" dirty="0">
                <a:solidFill>
                  <a:srgbClr val="002060"/>
                </a:solidFill>
                <a:effectLst>
                  <a:outerShdw blurRad="38100" dist="38100" dir="2700000" algn="tl">
                    <a:srgbClr val="000000">
                      <a:alpha val="43137"/>
                    </a:srgbClr>
                  </a:outerShdw>
                </a:effectLst>
              </a:rPr>
              <a:t>І СТАЛА КАМ’ЯНКА, ЩО МАЄ ГАРНУ ВРОДУ</a:t>
            </a:r>
          </a:p>
        </p:txBody>
      </p:sp>
      <p:sp>
        <p:nvSpPr>
          <p:cNvPr id="2" name="Прямоугольник 1"/>
          <p:cNvSpPr/>
          <p:nvPr/>
        </p:nvSpPr>
        <p:spPr>
          <a:xfrm>
            <a:off x="0" y="0"/>
            <a:ext cx="9036496" cy="1628800"/>
          </a:xfrm>
          <a:prstGeom prst="rect">
            <a:avLst/>
          </a:prstGeom>
        </p:spPr>
        <p:txBody>
          <a:bodyPr>
            <a:prstTxWarp prst="textPlain">
              <a:avLst>
                <a:gd name="adj" fmla="val 50457"/>
              </a:avLst>
            </a:prstTxWarp>
            <a:spAutoFit/>
          </a:bodyPr>
          <a:lstStyle/>
          <a:p>
            <a:pPr algn="ctr">
              <a:lnSpc>
                <a:spcPct val="150000"/>
              </a:lnSpc>
            </a:pPr>
            <a:r>
              <a:rPr lang="uk-UA" b="1" u="sng"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glow rad="101600">
                    <a:schemeClr val="accent6">
                      <a:satMod val="175000"/>
                      <a:alpha val="40000"/>
                    </a:schemeClr>
                  </a:glow>
                  <a:outerShdw blurRad="41275" dist="12700" dir="12000000" algn="tl" rotWithShape="0">
                    <a:srgbClr val="000000">
                      <a:alpha val="40000"/>
                    </a:srgbClr>
                  </a:outerShdw>
                </a:effectLst>
              </a:rPr>
              <a:t>КАМ’ЯНСЬКИЙ ЗАПОВІДНИК. </a:t>
            </a:r>
            <a:br>
              <a:rPr lang="uk-UA" b="1" u="sng"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glow rad="101600">
                    <a:schemeClr val="accent6">
                      <a:satMod val="175000"/>
                      <a:alpha val="40000"/>
                    </a:schemeClr>
                  </a:glow>
                  <a:outerShdw blurRad="41275" dist="12700" dir="12000000" algn="tl" rotWithShape="0">
                    <a:srgbClr val="000000">
                      <a:alpha val="40000"/>
                    </a:srgbClr>
                  </a:outerShdw>
                </a:effectLst>
              </a:rPr>
            </a:br>
            <a:r>
              <a:rPr lang="uk-UA" b="1" u="sng"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glow rad="101600">
                    <a:schemeClr val="accent6">
                      <a:satMod val="175000"/>
                      <a:alpha val="40000"/>
                    </a:schemeClr>
                  </a:glow>
                  <a:outerShdw blurRad="41275" dist="12700" dir="12000000" algn="tl" rotWithShape="0">
                    <a:srgbClr val="000000">
                      <a:alpha val="40000"/>
                    </a:srgbClr>
                  </a:outerShdw>
                </a:effectLst>
              </a:rPr>
              <a:t>ЗЕЛЕНИЙ БУДИНОЧОК</a:t>
            </a:r>
            <a:endParaRPr lang="uk-UA"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glow rad="101600">
                  <a:schemeClr val="accent6">
                    <a:satMod val="175000"/>
                    <a:alpha val="40000"/>
                  </a:schemeClr>
                </a:glow>
                <a:outerShdw blurRad="41275" dist="12700" dir="12000000" algn="tl" rotWithShape="0">
                  <a:srgbClr val="000000">
                    <a:alpha val="40000"/>
                  </a:srgbClr>
                </a:outerShdw>
              </a:effectLst>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3875" y="1844824"/>
            <a:ext cx="4786313" cy="502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ircle/>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0" y="476672"/>
            <a:ext cx="9144000" cy="5909310"/>
          </a:xfrm>
          <a:prstGeom prst="rect">
            <a:avLst/>
          </a:prstGeom>
        </p:spPr>
        <p:txBody>
          <a:bodyPr wrap="square">
            <a:spAutoFit/>
          </a:bodyPr>
          <a:lstStyle/>
          <a:p>
            <a:r>
              <a:rPr lang="uk-UA" b="1" dirty="0">
                <a:solidFill>
                  <a:srgbClr val="002060"/>
                </a:solidFill>
                <a:effectLst>
                  <a:outerShdw blurRad="38100" dist="38100" dir="2700000" algn="tl">
                    <a:srgbClr val="000000">
                      <a:alpha val="43137"/>
                    </a:srgbClr>
                  </a:outerShdw>
                </a:effectLst>
              </a:rPr>
              <a:t>ІСТОРИЧНІ ДОСЛІДЖЕННЯ СВІДЧАТЬ ПРО ТЕ, ЩО ОСВОЄННЯ ЗЕМЕЛЬ ПРИТЯСМИНЩИНИ ВІДБУВАЛОСЬ ЩЕ В ПЕРІОД </a:t>
            </a:r>
            <a:r>
              <a:rPr lang="en-US" b="1" dirty="0">
                <a:solidFill>
                  <a:srgbClr val="002060"/>
                </a:solidFill>
                <a:effectLst>
                  <a:outerShdw blurRad="38100" dist="38100" dir="2700000" algn="tl">
                    <a:srgbClr val="000000">
                      <a:alpha val="43137"/>
                    </a:srgbClr>
                  </a:outerShdw>
                </a:effectLst>
              </a:rPr>
              <a:t>IV—III </a:t>
            </a:r>
            <a:r>
              <a:rPr lang="uk-UA" b="1" dirty="0">
                <a:solidFill>
                  <a:srgbClr val="002060"/>
                </a:solidFill>
                <a:effectLst>
                  <a:outerShdw blurRad="38100" dist="38100" dir="2700000" algn="tl">
                    <a:srgbClr val="000000">
                      <a:alpha val="43137"/>
                    </a:srgbClr>
                  </a:outerShdw>
                </a:effectLst>
              </a:rPr>
              <a:t>ТИС. ДО Н.Е. ТОДІ СУЧАСНА ТЕРИТОРІЯ КАМ’ЯНСЬКОГО РАЙОНУ БУЛА ЗАСЕЛЕНА ПРАСЛОВ’ЯНСЬКИМИ ПЛЕМЕНАМИ. ТУТ ВИЯВЛЕНО ПОНАД 400 ПАМ’ЯТОК АРХЕОЛОГІЇ—КУРГАНІВ, ПОСЕЛЕНЬ, ГОРОДИЩ. ДО СКЛАДУ ЗАПОВІДНИКА ВХОДЯТЬ ЛІТЕРАТУРНО-МЕМОРІАЛЬНИЙ МУЗЕЙ О.С.ПУШКІНА І П.І.ЧАЙКОВСЬКОГО, ІСТОРИЧНИЙ МУЗЕЙ ТА КАРТИННА ГАЛЕРЕЯ.</a:t>
            </a:r>
            <a:br>
              <a:rPr lang="uk-UA" b="1" dirty="0">
                <a:solidFill>
                  <a:srgbClr val="002060"/>
                </a:solidFill>
                <a:effectLst>
                  <a:outerShdw blurRad="38100" dist="38100" dir="2700000" algn="tl">
                    <a:srgbClr val="000000">
                      <a:alpha val="43137"/>
                    </a:srgbClr>
                  </a:outerShdw>
                </a:effectLst>
              </a:rPr>
            </a:br>
            <a:br>
              <a:rPr lang="uk-UA" b="1" dirty="0">
                <a:solidFill>
                  <a:srgbClr val="002060"/>
                </a:solidFill>
                <a:effectLst>
                  <a:outerShdw blurRad="38100" dist="38100" dir="2700000" algn="tl">
                    <a:srgbClr val="000000">
                      <a:alpha val="43137"/>
                    </a:srgbClr>
                  </a:outerShdw>
                </a:effectLst>
              </a:rPr>
            </a:br>
            <a:r>
              <a:rPr lang="uk-UA" b="1" dirty="0">
                <a:solidFill>
                  <a:srgbClr val="002060"/>
                </a:solidFill>
                <a:effectLst>
                  <a:outerShdw blurRad="38100" dist="38100" dir="2700000" algn="tl">
                    <a:srgbClr val="000000">
                      <a:alpha val="43137"/>
                    </a:srgbClr>
                  </a:outerShdw>
                </a:effectLst>
              </a:rPr>
              <a:t>ЛІТЕРАТУРНО-МЕМОРІАЛЬНИЙ МУЗЕЙ О.С. ПУШКІНА І П.І. ЧАЙКОВСЬКОГО, ЗАСНОВАНИЙ В ЛЮТОМУ 1937 РОКУ, РОЗМІЩЕНИЙ В ОДНОМУ З ФЛІГЕЛІВ КОЛИШНЬОЇ САДИБИ ДАВИДОВИХ, ТАК ЗВАНОМУ ЗЕЛЕНОМУ БУДИНОЧКУ, СПОРУДЖЕНОМУ НА ПОЧАТКУ ХІХ СТ. В ЦЬОМУ БУДИНОЧКУ БУВАЛИ ВИДАТНІ ГЕРОЇ ВІТЧИЗНЯНОЇ ВІЙНИ 1812 РОКУ ДЕНИС ДАВИДОВ, МИКОЛА РАЄВСЬКИЙ, МИХАЙЛО ОРЛОВ, ПРОВОДИЛИ СВОЇ НАРАДИ ДЕКАБРИСТИ. ТИШУ ЦЬОГО БУДИНОЧКУ ЛЮБИВ О.С. ПУШКІН, А ПІЗНІШЕ ВІН СТАВ ОДНИМ ІЗ УЛЮБЛЕНИХ МІСЦЬ ПЕРЕБУВАННЯ П.І. ЧАЙКОВСЬКОГО. ЕКСПОЗИЦІЯ МУЗЕЮ РОЗПОВІДАЄ ПРО ДІЯЛЬНІСТЬ КАМ'ЯНСЬКОЇ УПРАВИ ПІВДЕННОГО ТОВАРИСТВА, ОЧОЛЮВАНОЇ ВЛАСНИКОМ КАМ'ЯНСЬКОГО МАЄТКУ В.Л. ДАВИДОВИМ, ПРО ПЕРЕБУВАННЯ В КАМ'ЯНЦІ О.С.ПУШКІНА, ЯКИЙ САМЕ ТУТ НАПИСАВ ОДИН ІЗ ШЕДЕВРІВ СВІТОВОЇ ЛІРИКИ "ПОВОЛІ РІДШАЄ ХМАРОК ЛЕГКИЙ ТУМАН..." ТА ЗАКІНЧИВ ПОЕМУ "КАВКАЗЬКИЙ БРАНЕЦЬ". </a:t>
            </a:r>
          </a:p>
        </p:txBody>
      </p:sp>
    </p:spTree>
  </p:cSld>
  <p:clrMapOvr>
    <a:masterClrMapping/>
  </p:clrMapOvr>
  <p:transition spd="slow">
    <p:circle/>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92433" y="404664"/>
            <a:ext cx="9036496" cy="5909310"/>
          </a:xfrm>
          <a:prstGeom prst="rect">
            <a:avLst/>
          </a:prstGeom>
        </p:spPr>
        <p:txBody>
          <a:bodyPr wrap="square">
            <a:spAutoFit/>
          </a:bodyPr>
          <a:lstStyle/>
          <a:p>
            <a:r>
              <a:rPr lang="uk-UA" b="1" dirty="0">
                <a:solidFill>
                  <a:srgbClr val="002060"/>
                </a:solidFill>
                <a:effectLst>
                  <a:outerShdw blurRad="38100" dist="38100" dir="2700000" algn="tl">
                    <a:srgbClr val="000000">
                      <a:alpha val="43137"/>
                    </a:srgbClr>
                  </a:outerShdw>
                </a:effectLst>
              </a:rPr>
              <a:t>В ЕКСПОЗИЦІЇ ЛІТЕРАТУРНО-МЕМОРІАЛЬНОГО МУЗЕЮ О.С.ПУШКІНА І П.І.ЧАЙКОВСЬКОГО ПРЕДСТАВЛЕНІ МЕМОРІАЛЬНІ РЕЧІ РОДИНИ ДАВИДОВИХ, ОСОБИСТЕ ПІАНІНО П.І.ЧАЙКОВСЬКОГО, ПРИЖИТТЄВИЙ ПОРТРЕТ КОМПОЗИТОРА, НАПИСАНИЙ В КАМ'ЯНЦІ, ІНШІ ЦІКАВІ РЕЧІ. СІМЕЙНИЙ РОЯЛЬ ДАВИДОВИХ, НА ЯКОМУ ЧАСТО ГРАВ ПЕТРО ІЛЛІЧ, ДОНИНІ ЗВУЧИТЬ В  СТІНАХ ЦЬОГО МЕМОРІАЛЬНОГО БУДИНОЧКУ. </a:t>
            </a:r>
          </a:p>
          <a:p>
            <a:r>
              <a:rPr lang="uk-UA" b="1" dirty="0">
                <a:solidFill>
                  <a:srgbClr val="002060"/>
                </a:solidFill>
                <a:effectLst>
                  <a:outerShdw blurRad="38100" dist="38100" dir="2700000" algn="tl">
                    <a:srgbClr val="000000">
                      <a:alpha val="43137"/>
                    </a:srgbClr>
                  </a:outerShdw>
                </a:effectLst>
              </a:rPr>
              <a:t>ВІДДІЛ МУЗЕЮ, ПРИСВЯЧЕНИЙ П.І.ЧАЙКОВСЬКОМУ, РОЗПОВІДАЄ ПРО ОСОБЛИВУ РОЛЬ, ЯКУ ВІДІГРАЛА КАМ'ЯНКА В ЖИТТІ КОМПОЗИТОРА. АДЖЕ ПЕТРО ІЛЛІЧ ПРИЇЗДИВ ДО РОДИНИ СВОЄЇ СЕСТРИ ОЛЕКСАНДРИ ІЛЛІВНИ ДАВИДОВОЇ ВПРОДОВЖ 28 РОКІВ. З УСІХ МІСТ СВІТУ, ДЕ БУВАВ ЧАЙКОВСЬКИЙ, КАМ'ЯНКА, І ПОВ'ЯЗАНА З НЕЮ РОДИНА ДАВИДОВИХ, Є НАЙЧАСТІШЕ ЗГАДУВАНОЮ НИМ В ЛИСТАХ І ЩОДЕННИКУ. САМЕ ТУТ ВІН ПРАЦЮВАВ НАД НАЙБІЛЬШОЮ КІЛЬКІСТЮ СВОЇ ТВОРІВ (БЛИЗЬКО 30).</a:t>
            </a:r>
          </a:p>
          <a:p>
            <a:r>
              <a:rPr lang="uk-UA" b="1" dirty="0">
                <a:solidFill>
                  <a:srgbClr val="002060"/>
                </a:solidFill>
                <a:effectLst>
                  <a:outerShdw blurRad="38100" dist="38100" dir="2700000" algn="tl">
                    <a:srgbClr val="000000">
                      <a:alpha val="43137"/>
                    </a:srgbClr>
                  </a:outerShdw>
                </a:effectLst>
              </a:rPr>
              <a:t>ІСТОРИЧНИЙ МУЗЕЙ, РОЗМІЩЕНИЙ В КОЛИШНЬОМУ БУДИНКУ СЕСТРИ П.І. ЧАЙКОВСЬКОГО, ДЕ КОМПОЗИТОР ЖИВ ПІД ЧАС СВОГО ПЕРЕБУВАННЯ В КАМ'ЯНЦІ. БУДИНОК ПОБУДОВАНИЙ В СЕРЕДИНІ ХІХ СТ. В 20-Х РОКАХ ХХ СТ. ТУТ ЗНАХОДИЛАСЬ КАМ'ЯНСЬКА ЧК, ПІЗНІШЕ ПОЛІКЛІНІКА, ПОТІМ ДИТЯЧА МУЗИЧНА ШКОЛА ІМ. П.І. ЧАЙКОВСЬКОГО. ІСТОРИЧНИЙ МУЗЕЙ В ЦЬОМУ БУДИНКУ БУЛО ВІДКРИТО В 1995 РОЦІ ЗА ПЕРІОД 1995 – 2006 РР. В МУЗЕЇ БУЛО ПРОВЕДЕНО ВЕЛИКУ РОБОТУ ПО ЗБОРУ ЕКСПОНАТІВ І РЕЕКСПОЗИЦІЇ МУЗЕЮ. </a:t>
            </a:r>
          </a:p>
        </p:txBody>
      </p:sp>
    </p:spTree>
  </p:cSld>
  <p:clrMapOvr>
    <a:masterClrMapping/>
  </p:clrMapOvr>
  <p:transition spd="slow">
    <p:circle/>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6081" y="1856"/>
            <a:ext cx="8820472" cy="6740307"/>
          </a:xfrm>
          <a:prstGeom prst="rect">
            <a:avLst/>
          </a:prstGeom>
        </p:spPr>
        <p:txBody>
          <a:bodyPr wrap="square">
            <a:spAutoFit/>
          </a:bodyPr>
          <a:lstStyle/>
          <a:p>
            <a:pPr>
              <a:lnSpc>
                <a:spcPct val="150000"/>
              </a:lnSpc>
            </a:pPr>
            <a:r>
              <a:rPr lang="uk-UA" b="1" dirty="0">
                <a:solidFill>
                  <a:srgbClr val="002060"/>
                </a:solidFill>
                <a:effectLst>
                  <a:outerShdw blurRad="38100" dist="38100" dir="2700000" algn="tl">
                    <a:srgbClr val="000000">
                      <a:alpha val="43137"/>
                    </a:srgbClr>
                  </a:outerShdw>
                </a:effectLst>
              </a:rPr>
              <a:t>НА СЬОГОДНІШНІЙ ДЕНЬ МУЗЕЙ МАЄ 7 ЗАЛІВ: МЕМОРІАЛЬНИЙ ЗАЛ П.І.ЧАЙКОВСЬКОГО, СТАРОДАВНЬОЇ ІСТОРІЇ, ПЕРІОДУ 1917 – 1920 РР., УКРАЇНСЬКОГО ПОБУТУ І ЕТНОГРАФІЇ, РОЗВИТКУ КУЛЬТУРИ ХХ СТ., ВЕЛИКОЇ ВІТЧИЗНЯНОЇ ВІЙНИ 1941 – 1945 РР., ЗАЛ СУЧАСНОСТІ. В ЕКСПОЗИЦІЇ ЗІБРАНО БІЛЯ 2500 ЕКСПОНАТІВ, ЯКІ РОЗПОВІДАЮТЬ ПРО ІСТОРІЮ КРАЮ З ПЕРІОДУ ПАЛЕОЛІТУ ( 30-50 ТИС.РОКІВ ТОМУ) ДО СЬОГОДЕННЯ. СЕРЕД НИХ – УНІКАЛЬНІ ЗНАХІДКИ АРХЕОЛОГІВ, ЦІКАВІ СКАРБИ Х</a:t>
            </a:r>
            <a:r>
              <a:rPr lang="en-US" b="1" dirty="0">
                <a:solidFill>
                  <a:srgbClr val="002060"/>
                </a:solidFill>
                <a:effectLst>
                  <a:outerShdw blurRad="38100" dist="38100" dir="2700000" algn="tl">
                    <a:srgbClr val="000000">
                      <a:alpha val="43137"/>
                    </a:srgbClr>
                  </a:outerShdw>
                </a:effectLst>
              </a:rPr>
              <a:t>V</a:t>
            </a:r>
            <a:r>
              <a:rPr lang="uk-UA" b="1" dirty="0">
                <a:solidFill>
                  <a:srgbClr val="002060"/>
                </a:solidFill>
                <a:effectLst>
                  <a:outerShdw blurRad="38100" dist="38100" dir="2700000" algn="tl">
                    <a:srgbClr val="000000">
                      <a:alpha val="43137"/>
                    </a:srgbClr>
                  </a:outerShdw>
                </a:effectLst>
              </a:rPr>
              <a:t>ІІ СТ., НУМІЗМАТИЧНА КОЛЕКЦІЯ, ЯКА ОХОПЛЮЄ ЧАС З ХІ</a:t>
            </a:r>
            <a:r>
              <a:rPr lang="en-US" b="1" dirty="0">
                <a:solidFill>
                  <a:srgbClr val="002060"/>
                </a:solidFill>
                <a:effectLst>
                  <a:outerShdw blurRad="38100" dist="38100" dir="2700000" algn="tl">
                    <a:srgbClr val="000000">
                      <a:alpha val="43137"/>
                    </a:srgbClr>
                  </a:outerShdw>
                </a:effectLst>
              </a:rPr>
              <a:t>V </a:t>
            </a:r>
            <a:r>
              <a:rPr lang="uk-UA" b="1" dirty="0">
                <a:solidFill>
                  <a:srgbClr val="002060"/>
                </a:solidFill>
                <a:effectLst>
                  <a:outerShdw blurRad="38100" dist="38100" dir="2700000" algn="tl">
                    <a:srgbClr val="000000">
                      <a:alpha val="43137"/>
                    </a:srgbClr>
                  </a:outerShdw>
                </a:effectLst>
              </a:rPr>
              <a:t>ПО ХХ СТ. В МУЗЕЇ В 1997 РОЦІ ВІДКРИТО ЄДИНУ НА ТЕРИТОРІЇ ЧЕРКАСЬКОЇ ОБЛАСТІ ЕКСПОЗИЦІЮ,ЩО РОЗПОВІДАЄ ПРО ПЕРІОД УКРАЇНСЬКОЇ РЕВОЛЮЦІЇ 1917 – 1920 РР. І, ЗОКРЕМА, ПРО ДІЯЛЬНІСТЬ ХОЛОДНОЯРСЬКОЇ РЕСПУБЛІКИ. ЦІКАВА КОЛЕКЦІЯ ПЕРІОДУ ВЕЛИКОЇ ВІТЧИЗНЯНОЇ ВІЙНИ 1941 – 1945 РР., В ЯКІЙ ПРЕДСТАВЛЕНІ ЗРАЗКИ ЗБРОЇ ТА ВІЙСЬКОВОГО СПОРЯДЖЕННЯ І РЕЛІКВІЇ ВІЙНИ. В ЕКСПОЗИЦІЇ НАВІТЬ ПРЕДСТАВЛЕНА ПРОТИТАНКОВА ГАРМАТА, ЯКОЮ ВОЮВАЛИ БІЙЦІ РАДЯНСЬКОЇ АРМІЇ.</a:t>
            </a:r>
          </a:p>
        </p:txBody>
      </p:sp>
    </p:spTree>
  </p:cSld>
  <p:clrMapOvr>
    <a:masterClrMapping/>
  </p:clrMapOvr>
  <p:transition spd="slow">
    <p:circle/>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179512" y="15197"/>
            <a:ext cx="5426579" cy="6740307"/>
          </a:xfrm>
          <a:prstGeom prst="rect">
            <a:avLst/>
          </a:prstGeom>
        </p:spPr>
        <p:txBody>
          <a:bodyPr wrap="square">
            <a:spAutoFit/>
          </a:bodyPr>
          <a:lstStyle/>
          <a:p>
            <a:pPr marL="342900" indent="-342900">
              <a:lnSpc>
                <a:spcPct val="150000"/>
              </a:lnSpc>
              <a:buFont typeface="+mj-lt"/>
              <a:buAutoNum type="arabicPeriod"/>
            </a:pPr>
            <a:r>
              <a:rPr lang="uk-UA" b="1" dirty="0">
                <a:solidFill>
                  <a:srgbClr val="002060"/>
                </a:solidFill>
                <a:effectLst>
                  <a:outerShdw blurRad="38100" dist="38100" dir="2700000" algn="tl">
                    <a:srgbClr val="000000">
                      <a:alpha val="43137"/>
                    </a:srgbClr>
                  </a:outerShdw>
                </a:effectLst>
              </a:rPr>
              <a:t> </a:t>
            </a:r>
            <a:r>
              <a:rPr lang="uk-UA" b="1" u="sng" dirty="0">
                <a:solidFill>
                  <a:srgbClr val="002060"/>
                </a:solidFill>
                <a:effectLst>
                  <a:outerShdw blurRad="38100" dist="38100" dir="2700000" algn="tl">
                    <a:srgbClr val="000000">
                      <a:alpha val="43137"/>
                    </a:srgbClr>
                  </a:outerShdw>
                </a:effectLst>
              </a:rPr>
              <a:t>ІЛЛІНСЬКА ЦЕРКВА В СУБОТОВІ. ЧИГИРИНСЬКИЙ Р-Н, С.СУБОТІВ </a:t>
            </a:r>
            <a:r>
              <a:rPr lang="ru-RU" b="1" u="sng" dirty="0">
                <a:solidFill>
                  <a:srgbClr val="002060"/>
                </a:solidFill>
                <a:effectLst>
                  <a:outerShdw blurRad="38100" dist="38100" dir="2700000" algn="tl">
                    <a:srgbClr val="000000">
                      <a:alpha val="43137"/>
                    </a:srgbClr>
                  </a:outerShdw>
                </a:effectLst>
              </a:rPr>
              <a:t>4 </a:t>
            </a:r>
          </a:p>
          <a:p>
            <a:pPr marL="342900" indent="-342900">
              <a:lnSpc>
                <a:spcPct val="150000"/>
              </a:lnSpc>
              <a:buFont typeface="+mj-lt"/>
              <a:buAutoNum type="arabicPeriod"/>
            </a:pPr>
            <a:r>
              <a:rPr lang="ru-RU" b="1" u="sng" dirty="0">
                <a:solidFill>
                  <a:srgbClr val="7030A0"/>
                </a:solidFill>
                <a:effectLst>
                  <a:outerShdw blurRad="38100" dist="38100" dir="2700000" algn="tl">
                    <a:srgbClr val="000000">
                      <a:alpha val="43137"/>
                    </a:srgbClr>
                  </a:outerShdw>
                </a:effectLst>
              </a:rPr>
              <a:t>КРАСНОГІРСЬКИЙ МОНАСТИР. ЗОЛОТОНІСЬКИЙ Р-Н, М.ЗОЛОТОНОША </a:t>
            </a:r>
          </a:p>
          <a:p>
            <a:pPr marL="342900" indent="-342900">
              <a:lnSpc>
                <a:spcPct val="150000"/>
              </a:lnSpc>
              <a:buFont typeface="+mj-lt"/>
              <a:buAutoNum type="arabicPeriod"/>
            </a:pPr>
            <a:r>
              <a:rPr lang="ru-RU" b="1" u="sng" dirty="0">
                <a:solidFill>
                  <a:srgbClr val="002060"/>
                </a:solidFill>
                <a:effectLst>
                  <a:outerShdw blurRad="38100" dist="38100" dir="2700000" algn="tl">
                    <a:srgbClr val="000000">
                      <a:alpha val="43137"/>
                    </a:srgbClr>
                  </a:outerShdw>
                </a:effectLst>
              </a:rPr>
              <a:t>ШЕВЧЕНКІВСЬКИЙ НАЦІОНАЛЬНИЙ ЗАПОВІДНИК. ТАРАСОВА ГОРА,  М. КАНІВ </a:t>
            </a:r>
            <a:endParaRPr lang="uk-UA" b="1" u="sng" dirty="0">
              <a:solidFill>
                <a:srgbClr val="002060"/>
              </a:solidFill>
              <a:effectLst>
                <a:outerShdw blurRad="38100" dist="38100" dir="2700000" algn="tl">
                  <a:srgbClr val="000000">
                    <a:alpha val="43137"/>
                  </a:srgbClr>
                </a:outerShdw>
              </a:effectLst>
            </a:endParaRPr>
          </a:p>
          <a:p>
            <a:pPr marL="342900" indent="-342900">
              <a:lnSpc>
                <a:spcPct val="150000"/>
              </a:lnSpc>
              <a:buFont typeface="+mj-lt"/>
              <a:buAutoNum type="arabicPeriod"/>
            </a:pPr>
            <a:r>
              <a:rPr lang="ru-RU" b="1" u="sng" dirty="0">
                <a:solidFill>
                  <a:srgbClr val="7030A0"/>
                </a:solidFill>
                <a:effectLst>
                  <a:outerShdw blurRad="38100" dist="38100" dir="2700000" algn="tl">
                    <a:srgbClr val="000000">
                      <a:alpha val="43137"/>
                    </a:srgbClr>
                  </a:outerShdw>
                </a:effectLst>
              </a:rPr>
              <a:t>ЧИГИРИНСЬКИЙ ЗАПОВІДНИК. АРХЕОЛОГІЧНІ ЗНАХІДКИ: КАМ’ЯНА БАБА</a:t>
            </a:r>
            <a:r>
              <a:rPr lang="ru-RU" b="1" u="sng" dirty="0">
                <a:solidFill>
                  <a:srgbClr val="002060"/>
                </a:solidFill>
                <a:effectLst>
                  <a:outerShdw blurRad="38100" dist="38100" dir="2700000" algn="tl">
                    <a:srgbClr val="000000">
                      <a:alpha val="43137"/>
                    </a:srgbClr>
                  </a:outerShdw>
                </a:effectLst>
              </a:rPr>
              <a:t>.</a:t>
            </a:r>
            <a:endParaRPr lang="uk-UA" b="1" u="sng" dirty="0">
              <a:solidFill>
                <a:srgbClr val="002060"/>
              </a:solidFill>
              <a:effectLst>
                <a:outerShdw blurRad="38100" dist="38100" dir="2700000" algn="tl">
                  <a:srgbClr val="000000">
                    <a:alpha val="43137"/>
                  </a:srgbClr>
                </a:outerShdw>
              </a:effectLst>
            </a:endParaRPr>
          </a:p>
          <a:p>
            <a:pPr marL="342900" indent="-342900">
              <a:lnSpc>
                <a:spcPct val="150000"/>
              </a:lnSpc>
              <a:buFont typeface="+mj-lt"/>
              <a:buAutoNum type="arabicPeriod"/>
            </a:pPr>
            <a:r>
              <a:rPr lang="uk-UA" b="1" dirty="0">
                <a:solidFill>
                  <a:srgbClr val="002060"/>
                </a:solidFill>
                <a:effectLst>
                  <a:outerShdw blurRad="38100" dist="38100" dir="2700000" algn="tl">
                    <a:srgbClr val="000000">
                      <a:alpha val="43137"/>
                    </a:srgbClr>
                  </a:outerShdw>
                </a:effectLst>
              </a:rPr>
              <a:t>КАМ’ЯНСЬКИЙ ЗАПОВІДНИК. ЗЕЛЕНИЙ БУДИНОЧОК</a:t>
            </a:r>
          </a:p>
          <a:p>
            <a:pPr marL="342900" indent="-342900">
              <a:lnSpc>
                <a:spcPct val="150000"/>
              </a:lnSpc>
              <a:buFont typeface="+mj-lt"/>
              <a:buAutoNum type="arabicPeriod"/>
            </a:pPr>
            <a:r>
              <a:rPr lang="uk-UA" b="1" dirty="0">
                <a:solidFill>
                  <a:srgbClr val="7030A0"/>
                </a:solidFill>
                <a:effectLst>
                  <a:outerShdw blurRad="38100" dist="38100" dir="2700000" algn="tl">
                    <a:srgbClr val="000000">
                      <a:alpha val="43137"/>
                    </a:srgbClr>
                  </a:outerShdw>
                </a:effectLst>
              </a:rPr>
              <a:t> </a:t>
            </a:r>
            <a:r>
              <a:rPr lang="uk-UA" b="1" u="sng" dirty="0">
                <a:solidFill>
                  <a:srgbClr val="7030A0"/>
                </a:solidFill>
                <a:effectLst>
                  <a:outerShdw blurRad="38100" dist="38100" dir="2700000" algn="tl">
                    <a:srgbClr val="000000">
                      <a:alpha val="43137"/>
                    </a:srgbClr>
                  </a:outerShdw>
                </a:effectLst>
              </a:rPr>
              <a:t>КОРСУНЬ-ШЕВЧЕНКІВСЬКИЙ ДЕРЖАВНИЙ ІСТОРИКО-КУЛЬТУРНИЙ ЗАПОВІДНИК </a:t>
            </a:r>
          </a:p>
          <a:p>
            <a:pPr marL="342900" indent="-342900">
              <a:lnSpc>
                <a:spcPct val="150000"/>
              </a:lnSpc>
              <a:buFont typeface="+mj-lt"/>
              <a:buAutoNum type="arabicPeriod"/>
            </a:pPr>
            <a:r>
              <a:rPr lang="uk-UA" b="1" u="sng" dirty="0">
                <a:solidFill>
                  <a:srgbClr val="002060"/>
                </a:solidFill>
                <a:effectLst>
                  <a:outerShdw blurRad="38100" dist="38100" dir="2700000" algn="tl">
                    <a:srgbClr val="000000">
                      <a:alpha val="43137"/>
                    </a:srgbClr>
                  </a:outerShdw>
                </a:effectLst>
              </a:rPr>
              <a:t>ПАРК 50-РІЧЧЯ ЖОВТНЯ В ЧЕРКАСАХ ТА КУРОРТНА СОСНІВКА ХІХ СТ. ЧЕРКАСЬКИЙ Р-Н, М.ЧЕРКАСИ </a:t>
            </a:r>
          </a:p>
        </p:txBody>
      </p:sp>
    </p:spTree>
  </p:cSld>
  <p:clrMapOvr>
    <a:masterClrMapping/>
  </p:clrMapOvr>
  <p:transition spd="slow">
    <p:circl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 y="1"/>
            <a:ext cx="5220073" cy="6740307"/>
          </a:xfrm>
          <a:prstGeom prst="rect">
            <a:avLst/>
          </a:prstGeom>
        </p:spPr>
        <p:txBody>
          <a:bodyPr wrap="square">
            <a:spAutoFit/>
          </a:bodyPr>
          <a:lstStyle/>
          <a:p>
            <a:pPr>
              <a:lnSpc>
                <a:spcPct val="150000"/>
              </a:lnSpc>
            </a:pPr>
            <a:r>
              <a:rPr lang="ru-RU" b="1" dirty="0">
                <a:solidFill>
                  <a:srgbClr val="002060"/>
                </a:solidFill>
                <a:effectLst>
                  <a:outerShdw blurRad="38100" dist="38100" dir="2700000" algn="tl">
                    <a:srgbClr val="000000">
                      <a:alpha val="43137"/>
                    </a:srgbClr>
                  </a:outerShdw>
                </a:effectLst>
              </a:rPr>
              <a:t>ДО СКЛАДУ КАМ'ЯНСЬКОГО ДЕРЖАВНОГО ІСТОРИКО-КУЛЬТУРНОГО ЗАПОВІДНИКА ВХОДЯТЬ ТАКОЖ ЧОТИРИ ПАМ`ЯТКИ МІСТОБУДУВАННЯ, ЩО ВНЕСЕНІ ДО ДЕРЖАВНОГО РЕЄСТРУ НАЦІОНАЛЬНОГО КУЛЬТУРНОГО НАДБАННЯ. ЦЕ ФЛІГЕЛЬ САДИБИ ДАВИДОВИХ (ЗЕЛЕНИЙ БУДИНОЧОК), ВОДЯНИЙ МЛИН, ПОБУДОВАНИЙ У 1825 РОЦІ – УНІКАЛЬНА ПАМ`ЯТКА АРХІТЕКТУРИ ГОСПОДАРСЬКОГО ПРИЗНАЧЕННЯ, ЩО ОРГАНІЧНО ВПИСАЛАСЬ В АНСАМБЛЬ </a:t>
            </a:r>
            <a:r>
              <a:rPr lang="ru-RU" b="1" u="sng" dirty="0">
                <a:solidFill>
                  <a:srgbClr val="002060"/>
                </a:solidFill>
                <a:effectLst>
                  <a:outerShdw blurRad="38100" dist="38100" dir="2700000" algn="tl">
                    <a:srgbClr val="000000">
                      <a:alpha val="43137"/>
                    </a:srgbClr>
                  </a:outerShdw>
                </a:effectLst>
              </a:rPr>
              <a:t>САДИБИ ДАВИДОВИХ</a:t>
            </a:r>
            <a:r>
              <a:rPr lang="ru-RU" b="1" dirty="0">
                <a:solidFill>
                  <a:srgbClr val="002060"/>
                </a:solidFill>
                <a:effectLst>
                  <a:outerShdw blurRad="38100" dist="38100" dir="2700000" algn="tl">
                    <a:srgbClr val="000000">
                      <a:alpha val="43137"/>
                    </a:srgbClr>
                  </a:outerShdw>
                </a:effectLst>
              </a:rPr>
              <a:t>, ПАРК, ЗАКЛАДЕНИЙ В КІНЦІ ХVІІІ СТ. ТА АРХІТЕКТУРНА ПРИКРАСА ЦЬОГО ПАРКУ – ГРОТ, ТАКОЖ ПОБУДОВАНИЙ В КІНЦІ ХVІІІ СТ.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7420"/>
            <a:ext cx="4139952" cy="33527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5812" y="3140968"/>
            <a:ext cx="3978188" cy="37170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ircl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0" y="332656"/>
            <a:ext cx="4572000" cy="4196020"/>
          </a:xfrm>
          <a:prstGeom prst="rect">
            <a:avLst/>
          </a:prstGeom>
        </p:spPr>
        <p:txBody>
          <a:bodyPr>
            <a:spAutoFit/>
          </a:bodyPr>
          <a:lstStyle/>
          <a:p>
            <a:pPr>
              <a:lnSpc>
                <a:spcPct val="150000"/>
              </a:lnSpc>
            </a:pPr>
            <a:r>
              <a:rPr lang="uk-UA" b="1" dirty="0">
                <a:solidFill>
                  <a:srgbClr val="002060"/>
                </a:solidFill>
                <a:effectLst>
                  <a:outerShdw blurRad="38100" dist="38100" dir="2700000" algn="tl">
                    <a:srgbClr val="000000">
                      <a:alpha val="43137"/>
                    </a:srgbClr>
                  </a:outerShdw>
                </a:effectLst>
              </a:rPr>
              <a:t>КРІМ ТОГО ДО СКЛАДУ ЗАПОВІДНИКА ВХОДЯТЬ П`ЯТЬ ПАМ`ЯТОК МИСТЕЦТВА – ПАМ`ЯТНИКИ ДЕКАБРИСТАМ, О.С. ПУШКІНУ, П.І. ЧАЙКОВСЬКОМУ, СТЕЛА ДЕКАБРИСТІВ І ПАМ`ЯТНИЙ ЗНАК ПРИ В`ЇЗДІ В КАМ`ЯНКУ, ТРИ ПАМ`ЯТКИ ПРИРОДИ – ТЯСМИНСЬКИЙ КАНЬЙОН, УРОЧИЩЕ ТРОСТЯНКА І ПУШКІНСЬКА СКЕЛЯ</a:t>
            </a:r>
          </a:p>
        </p:txBody>
      </p:sp>
      <p:sp>
        <p:nvSpPr>
          <p:cNvPr id="3" name="Прямоугольник 2"/>
          <p:cNvSpPr/>
          <p:nvPr/>
        </p:nvSpPr>
        <p:spPr>
          <a:xfrm>
            <a:off x="827584" y="5877272"/>
            <a:ext cx="3312368" cy="646331"/>
          </a:xfrm>
          <a:prstGeom prst="rect">
            <a:avLst/>
          </a:prstGeom>
        </p:spPr>
        <p:txBody>
          <a:bodyPr wrap="square">
            <a:prstTxWarp prst="textPlain">
              <a:avLst/>
            </a:prstTxWarp>
            <a:spAutoFit/>
          </a:bodyPr>
          <a:lstStyle/>
          <a:p>
            <a:pPr algn="ctr"/>
            <a:r>
              <a:rPr lang="uk-UA" b="1" spc="50" dirty="0">
                <a:ln w="12700" cmpd="sng">
                  <a:solidFill>
                    <a:schemeClr val="accent6">
                      <a:satMod val="120000"/>
                      <a:shade val="80000"/>
                    </a:schemeClr>
                  </a:solidFill>
                  <a:prstDash val="solid"/>
                </a:ln>
                <a:solidFill>
                  <a:srgbClr val="002060"/>
                </a:solidFill>
                <a:effectLst>
                  <a:glow rad="53100">
                    <a:schemeClr val="accent6">
                      <a:satMod val="180000"/>
                      <a:alpha val="30000"/>
                    </a:schemeClr>
                  </a:glow>
                </a:effectLst>
              </a:rPr>
              <a:t>Пам'ятник Пушкіну</a:t>
            </a:r>
            <a:br>
              <a:rPr lang="uk-UA" b="1" spc="50" dirty="0">
                <a:ln w="12700" cmpd="sng">
                  <a:solidFill>
                    <a:schemeClr val="accent6">
                      <a:satMod val="120000"/>
                      <a:shade val="80000"/>
                    </a:schemeClr>
                  </a:solidFill>
                  <a:prstDash val="solid"/>
                </a:ln>
                <a:solidFill>
                  <a:srgbClr val="002060"/>
                </a:solidFill>
                <a:effectLst>
                  <a:glow rad="53100">
                    <a:schemeClr val="accent6">
                      <a:satMod val="180000"/>
                      <a:alpha val="30000"/>
                    </a:schemeClr>
                  </a:glow>
                </a:effectLst>
              </a:rPr>
            </a:br>
            <a:endParaRPr lang="uk-UA" b="1" spc="50" dirty="0">
              <a:ln w="12700" cmpd="sng">
                <a:solidFill>
                  <a:schemeClr val="accent6">
                    <a:satMod val="120000"/>
                    <a:shade val="80000"/>
                  </a:schemeClr>
                </a:solidFill>
                <a:prstDash val="solid"/>
              </a:ln>
              <a:solidFill>
                <a:srgbClr val="002060"/>
              </a:solidFill>
              <a:effectLst>
                <a:glow rad="53100">
                  <a:schemeClr val="accent6">
                    <a:satMod val="180000"/>
                    <a:alpha val="30000"/>
                  </a:schemeClr>
                </a:glow>
              </a:effectLst>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9727" y="11576"/>
            <a:ext cx="43767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ircl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0" y="0"/>
            <a:ext cx="9144000" cy="1113213"/>
          </a:xfrm>
          <a:prstGeom prst="rect">
            <a:avLst/>
          </a:prstGeom>
        </p:spPr>
        <p:txBody>
          <a:bodyPr wrap="square">
            <a:prstTxWarp prst="textPlain">
              <a:avLst/>
            </a:prstTxWarp>
            <a:spAutoFit/>
          </a:bodyPr>
          <a:lstStyle/>
          <a:p>
            <a:pPr algn="ctr"/>
            <a:r>
              <a:rPr lang="uk-UA" b="1" u="sng"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glow rad="101600">
                    <a:srgbClr val="FFC000">
                      <a:alpha val="40000"/>
                    </a:srgbClr>
                  </a:glow>
                  <a:outerShdw blurRad="41275" dist="12700" dir="12000000" algn="tl" rotWithShape="0">
                    <a:srgbClr val="000000">
                      <a:alpha val="40000"/>
                    </a:srgbClr>
                  </a:outerShdw>
                </a:effectLst>
              </a:rPr>
              <a:t>КОРСУНЬ-ШЕВЧЕНКІВСЬКИЙ </a:t>
            </a:r>
            <a:br>
              <a:rPr lang="uk-UA" b="1" u="sng"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glow rad="101600">
                    <a:srgbClr val="FFC000">
                      <a:alpha val="40000"/>
                    </a:srgbClr>
                  </a:glow>
                  <a:outerShdw blurRad="41275" dist="12700" dir="12000000" algn="tl" rotWithShape="0">
                    <a:srgbClr val="000000">
                      <a:alpha val="40000"/>
                    </a:srgbClr>
                  </a:outerShdw>
                </a:effectLst>
              </a:rPr>
            </a:br>
            <a:r>
              <a:rPr lang="uk-UA" b="1" u="sng"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glow rad="101600">
                    <a:srgbClr val="FFC000">
                      <a:alpha val="40000"/>
                    </a:srgbClr>
                  </a:glow>
                  <a:outerShdw blurRad="41275" dist="12700" dir="12000000" algn="tl" rotWithShape="0">
                    <a:srgbClr val="000000">
                      <a:alpha val="40000"/>
                    </a:srgbClr>
                  </a:outerShdw>
                </a:effectLst>
              </a:rPr>
              <a:t>ДЕРЖАВНИЙ ІСТОРИКО-КУЛЬТУРНИЙ ЗАПОВІДНИК</a:t>
            </a:r>
          </a:p>
        </p:txBody>
      </p:sp>
      <p:sp>
        <p:nvSpPr>
          <p:cNvPr id="3" name="Прямоугольник 2"/>
          <p:cNvSpPr/>
          <p:nvPr/>
        </p:nvSpPr>
        <p:spPr>
          <a:xfrm>
            <a:off x="0" y="1124592"/>
            <a:ext cx="5076056" cy="6324808"/>
          </a:xfrm>
          <a:prstGeom prst="rect">
            <a:avLst/>
          </a:prstGeom>
        </p:spPr>
        <p:txBody>
          <a:bodyPr wrap="square">
            <a:spAutoFit/>
          </a:bodyPr>
          <a:lstStyle/>
          <a:p>
            <a:pPr>
              <a:lnSpc>
                <a:spcPct val="150000"/>
              </a:lnSpc>
            </a:pPr>
            <a:r>
              <a:rPr lang="uk-UA" dirty="0">
                <a:solidFill>
                  <a:srgbClr val="002060"/>
                </a:solidFill>
                <a:effectLst>
                  <a:outerShdw blurRad="38100" dist="38100" dir="2700000" algn="tl">
                    <a:srgbClr val="000000">
                      <a:alpha val="43137"/>
                    </a:srgbClr>
                  </a:outerShdw>
                </a:effectLst>
              </a:rPr>
              <a:t>ЗАПОВІДНИК Є ПРАВОНАСТУПНИКОМ МУЗЕЮ ІСТОРІЇ КОРСУНЬ-ШЕВЧЕНКІВСЬКОЇ БИТВИ. </a:t>
            </a:r>
            <a:br>
              <a:rPr lang="uk-UA" dirty="0">
                <a:solidFill>
                  <a:srgbClr val="002060"/>
                </a:solidFill>
                <a:effectLst>
                  <a:outerShdw blurRad="38100" dist="38100" dir="2700000" algn="tl">
                    <a:srgbClr val="000000">
                      <a:alpha val="43137"/>
                    </a:srgbClr>
                  </a:outerShdw>
                </a:effectLst>
              </a:rPr>
            </a:br>
            <a:r>
              <a:rPr lang="uk-UA" dirty="0">
                <a:solidFill>
                  <a:srgbClr val="002060"/>
                </a:solidFill>
                <a:effectLst>
                  <a:outerShdw blurRad="38100" dist="38100" dir="2700000" algn="tl">
                    <a:srgbClr val="000000">
                      <a:alpha val="43137"/>
                    </a:srgbClr>
                  </a:outerShdw>
                </a:effectLst>
              </a:rPr>
              <a:t>ЗАПОВІДНИК ОБ’ЄДНУЄ ТЕРИТОРІЇ ІСТОРИКО-КУЛЬТУРНОГО ТА ПРИРОДНО-ЗАПОВІДНОГО ФОНДУ ЗАГАЛЬНОЮ ПЛОЩЕЮ ПОНАД 103 ГА. ЦЕ, ЗОКРЕМА, ГОРОДИЩЕ ХІ – ХІІІ СТ. – ЗАЛИШКИ ДАВНЬОРУСЬКОЇ ФОРТЕЦІ КОРСУНЬ, САДИБИ НАЙЯСНІШИХ КНЯЗІВ ЛОПУХІНИХ-ДЕМИДОВИХ У МІСТІ КОРСУНЬ-ШЕВЧЕНКІВСЬКИЙ ТА ПОМІЩИКІВ ГОЛОВИНСЬКИХ У СЕЛИЩІ МІСЬКОГО ТИПУ СТЕБЛІВ.</a:t>
            </a:r>
            <a:br>
              <a:rPr lang="uk-UA" dirty="0">
                <a:solidFill>
                  <a:srgbClr val="002060"/>
                </a:solidFill>
                <a:effectLst>
                  <a:outerShdw blurRad="38100" dist="38100" dir="2700000" algn="tl">
                    <a:srgbClr val="000000">
                      <a:alpha val="43137"/>
                    </a:srgbClr>
                  </a:outerShdw>
                </a:effectLst>
              </a:rPr>
            </a:br>
            <a:endParaRPr lang="uk-UA" dirty="0">
              <a:solidFill>
                <a:srgbClr val="002060"/>
              </a:solidFill>
              <a:effectLst>
                <a:outerShdw blurRad="38100" dist="38100" dir="2700000" algn="tl">
                  <a:srgbClr val="000000">
                    <a:alpha val="43137"/>
                  </a:srgbClr>
                </a:outerShdw>
              </a:effectLst>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68760"/>
            <a:ext cx="4572000" cy="574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ircle/>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1" y="48348"/>
            <a:ext cx="4571999" cy="6740307"/>
          </a:xfrm>
          <a:prstGeom prst="rect">
            <a:avLst/>
          </a:prstGeom>
        </p:spPr>
        <p:txBody>
          <a:bodyPr wrap="square">
            <a:spAutoFit/>
          </a:bodyPr>
          <a:lstStyle/>
          <a:p>
            <a:r>
              <a:rPr lang="uk-UA" b="1" dirty="0">
                <a:solidFill>
                  <a:srgbClr val="002060"/>
                </a:solidFill>
                <a:effectLst>
                  <a:outerShdw blurRad="38100" dist="38100" dir="2700000" algn="tl">
                    <a:srgbClr val="000000">
                      <a:alpha val="43137"/>
                    </a:srgbClr>
                  </a:outerShdw>
                </a:effectLst>
              </a:rPr>
              <a:t>НА ТЕРИТОРІЇ ЗАПОВІДНИКА Є 27 ПАМ’ЯТОК АРХЕОЛОГІЇ, АРХІТЕКТУРИ, ІСТОРІЇ, МИСТЕЦТВА ТА ПРИРОДИ. СЕРЕД НИХ – ОБ'ЄКТИ КУЛЬТУРНОЇ СПАДЩИНИ НАЦІОНАЛЬНОГО ЗНАЧЕННЯ (СПОРУДИ ПАЛАЦОВОГО АНСАМБЛЮ, ЛАНДШАФТНИЙ ПАРК У МІСТІ КОРСУНЬ-ШЕВЧЕНКІВСЬКИЙ ТА ІН.) </a:t>
            </a:r>
            <a:br>
              <a:rPr lang="uk-UA" b="1" dirty="0">
                <a:solidFill>
                  <a:srgbClr val="002060"/>
                </a:solidFill>
                <a:effectLst>
                  <a:outerShdw blurRad="38100" dist="38100" dir="2700000" algn="tl">
                    <a:srgbClr val="000000">
                      <a:alpha val="43137"/>
                    </a:srgbClr>
                  </a:outerShdw>
                </a:effectLst>
              </a:rPr>
            </a:br>
            <a:r>
              <a:rPr lang="uk-UA" b="1" dirty="0">
                <a:solidFill>
                  <a:srgbClr val="002060"/>
                </a:solidFill>
                <a:effectLst>
                  <a:outerShdw blurRad="38100" dist="38100" dir="2700000" algn="tl">
                    <a:srgbClr val="000000">
                      <a:alpha val="43137"/>
                    </a:srgbClr>
                  </a:outerShdw>
                </a:effectLst>
              </a:rPr>
              <a:t>ДО СКЛАДУ ЗАПОВІДНИКА ВХОДЯТЬ: МУЗЕЙ ІСТОРІЇ КОРСУНЬ-ШЕВЧЕНКІВСЬКОЇ БИТВИ (ЗАСНОВАНИЙ У 1945 Р.), ХУДОЖНЯ ГАЛЕРЕЯ (1977 Р.) ТА ІСТОРИЧНИЙ МУЗЕЙ (1981 Р.) У МІСТІ КОРСУНЬ-ШЕВЧЕНКІВСЬКИЙ; МЕМОРІАЛЬНИЙ МУЗЕЙ К.Г. СТЕЦЕНКА У СЕЛІ КВІТКИ (1981 Р.) ТА ФІЛІАЛ – ЛІТЕРАТУРНО-МЕМОРІАЛЬНИЙ МУЗЕЙ І.С. НЕЧУЯ-ЛЕВИЦЬКОГО У СЕЛИЩІ МІСЬКОГО ТИПУ СТЕБЛІВ (1960 Р.). У МУЗЕЙНИХ ЕКСПОЗИЦІЯХ ПРЕДСТАВЛЕНО БЛИЗЬКО 7 ТИС. ЕКСПОНАТІВ.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0"/>
            <a:ext cx="4716015" cy="68521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ircl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333" y="620688"/>
            <a:ext cx="6767513"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ircle/>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0" y="-17253"/>
            <a:ext cx="4932040" cy="6417141"/>
          </a:xfrm>
          <a:prstGeom prst="rect">
            <a:avLst/>
          </a:prstGeom>
        </p:spPr>
        <p:txBody>
          <a:bodyPr wrap="square">
            <a:spAutoFit/>
          </a:bodyPr>
          <a:lstStyle/>
          <a:p>
            <a:pPr>
              <a:lnSpc>
                <a:spcPct val="150000"/>
              </a:lnSpc>
            </a:pPr>
            <a:r>
              <a:rPr lang="uk-UA" sz="1600" b="1" dirty="0">
                <a:solidFill>
                  <a:srgbClr val="002060"/>
                </a:solidFill>
                <a:effectLst>
                  <a:outerShdw blurRad="38100" dist="38100" dir="2700000" algn="tl">
                    <a:srgbClr val="000000">
                      <a:alpha val="43137"/>
                    </a:srgbClr>
                  </a:outerShdw>
                </a:effectLst>
              </a:rPr>
              <a:t>СОСНІВСЬКИЙ ПАРК ЗАКЛАДЕНИЙ У 1967 РОЦІ НА ЧЕСТЬ 50-РІЧЧЯ ЖОВТНЕВОЇ РЕВОЛЮЦІЇ. </a:t>
            </a:r>
          </a:p>
          <a:p>
            <a:pPr>
              <a:lnSpc>
                <a:spcPct val="150000"/>
              </a:lnSpc>
            </a:pPr>
            <a:r>
              <a:rPr lang="uk-UA" sz="1600" b="1" dirty="0">
                <a:solidFill>
                  <a:srgbClr val="002060"/>
                </a:solidFill>
                <a:effectLst>
                  <a:outerShdw blurRad="38100" dist="38100" dir="2700000" algn="tl">
                    <a:srgbClr val="000000">
                      <a:alpha val="43137"/>
                    </a:srgbClr>
                  </a:outerShdw>
                </a:effectLst>
              </a:rPr>
              <a:t>ПЛОЩА 39,2 ГА. ЗАСНОВАНИЙ НА ОСНОВІ СТАРОГО РЕЛІКТОВОГО СОСНОВОГО БОРУ ТА ДІБРОВИ. РОСТУТЬ ЦІКАВІ ДЕКОРАТИВНІ ДЕРЕВА, МАЄ КАСКАД СТАВКІВ І ВОДОСПАДІВ. ЩЕ ЗА ЧАСІВ СРСР КИЇВСЬКІ АРХІТЕКТОРИ РОЗРОБИЛИ УНІКАЛЬНИЙ ПРОЕКТ ЛІСО- І ГІДРОПАРКОВОЇ ЗОНИ МІСТА ПЛОЩЕЮ БЛИЗЬКО 250 ГА. </a:t>
            </a:r>
          </a:p>
          <a:p>
            <a:pPr>
              <a:lnSpc>
                <a:spcPct val="150000"/>
              </a:lnSpc>
            </a:pPr>
            <a:r>
              <a:rPr lang="uk-UA" sz="1600" b="1" dirty="0">
                <a:solidFill>
                  <a:srgbClr val="002060"/>
                </a:solidFill>
                <a:effectLst>
                  <a:outerShdw blurRad="38100" dist="38100" dir="2700000" algn="tl">
                    <a:srgbClr val="000000">
                      <a:alpha val="43137"/>
                    </a:srgbClr>
                  </a:outerShdw>
                </a:effectLst>
              </a:rPr>
              <a:t>ТА НАЙГІРШЕ ТЕ, ЩО З ЧАСОМ ЗАНЕПАВ І ПАРК. ОДНАК НАВІТЬ СЬОГОДНІ ГОРОДЯНИ ПЕРЕКОНАНІ: ВІН ЗАЛИШАЄТЬСЯ СПРАВЖНІМ ДИВОМ, СТВОРЕНИМ ТАЛАНТОМ ПРИРОДИ ТА ЛЮДИНИ.</a:t>
            </a:r>
            <a:br>
              <a:rPr lang="uk-UA" sz="1600" b="1" dirty="0">
                <a:solidFill>
                  <a:srgbClr val="002060"/>
                </a:solidFill>
                <a:effectLst>
                  <a:outerShdw blurRad="38100" dist="38100" dir="2700000" algn="tl">
                    <a:srgbClr val="000000">
                      <a:alpha val="43137"/>
                    </a:srgbClr>
                  </a:outerShdw>
                </a:effectLst>
              </a:rPr>
            </a:br>
            <a:endParaRPr lang="uk-UA" b="1" dirty="0">
              <a:solidFill>
                <a:srgbClr val="002060"/>
              </a:solidFill>
              <a:effectLst>
                <a:outerShdw blurRad="38100" dist="38100" dir="2700000" algn="tl">
                  <a:srgbClr val="000000">
                    <a:alpha val="43137"/>
                  </a:srgbClr>
                </a:outerShdw>
              </a:effectLst>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0"/>
            <a:ext cx="4499992"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ircle/>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0" y="-1"/>
            <a:ext cx="5364088" cy="6740307"/>
          </a:xfrm>
          <a:prstGeom prst="rect">
            <a:avLst/>
          </a:prstGeom>
        </p:spPr>
        <p:txBody>
          <a:bodyPr wrap="square">
            <a:spAutoFit/>
          </a:bodyPr>
          <a:lstStyle/>
          <a:p>
            <a:pPr>
              <a:lnSpc>
                <a:spcPct val="150000"/>
              </a:lnSpc>
            </a:pPr>
            <a:r>
              <a:rPr lang="ru-RU" b="1" dirty="0">
                <a:solidFill>
                  <a:srgbClr val="002060"/>
                </a:solidFill>
                <a:effectLst>
                  <a:outerShdw blurRad="38100" dist="38100" dir="2700000" algn="tl">
                    <a:srgbClr val="000000">
                      <a:alpha val="43137"/>
                    </a:srgbClr>
                  </a:outerShdw>
                </a:effectLst>
              </a:rPr>
              <a:t>ЗА РІК ДО ТОГО, ЯК НАШЕ МІСТО СТАЛО ОБЛАСНИМ ЦЕНТРОМ, ПРАЦІВНИКИ ЧЕРКАСЬКОЇ ЛІСОЗАХИСНОЇ СТАНЦІЇ ЗАСАДИЛИ СОСНОЮ ПІЩАНІ ДЮНИ НА ОКОЛИЦІ МІСТА. ТРОХИ ЗГОДОМ КОЛЕКТИВ ДАХНІВСЬКОГО ЛІСНИЦТВА ОЗЕЛЕНИВ І ДНІПРОВСЬКІ </a:t>
            </a:r>
            <a:br>
              <a:rPr lang="ru-RU" b="1" dirty="0">
                <a:solidFill>
                  <a:srgbClr val="002060"/>
                </a:solidFill>
                <a:effectLst>
                  <a:outerShdw blurRad="38100" dist="38100" dir="2700000" algn="tl">
                    <a:srgbClr val="000000">
                      <a:alpha val="43137"/>
                    </a:srgbClr>
                  </a:outerShdw>
                </a:effectLst>
              </a:rPr>
            </a:br>
            <a:r>
              <a:rPr lang="ru-RU" b="1" dirty="0">
                <a:solidFill>
                  <a:srgbClr val="002060"/>
                </a:solidFill>
                <a:effectLst>
                  <a:outerShdw blurRad="38100" dist="38100" dir="2700000" algn="tl">
                    <a:srgbClr val="000000">
                      <a:alpha val="43137"/>
                    </a:srgbClr>
                  </a:outerShdw>
                </a:effectLst>
              </a:rPr>
              <a:t>КРУЧІ ТА УРВИЩЕ, ЩО ПРОСТЯГЛОСЯ ТУТ МАЙЖЕ НА КІЛОМЕТР.</a:t>
            </a:r>
            <a:br>
              <a:rPr lang="ru-RU" b="1" dirty="0">
                <a:solidFill>
                  <a:srgbClr val="002060"/>
                </a:solidFill>
                <a:effectLst>
                  <a:outerShdw blurRad="38100" dist="38100" dir="2700000" algn="tl">
                    <a:srgbClr val="000000">
                      <a:alpha val="43137"/>
                    </a:srgbClr>
                  </a:outerShdw>
                </a:effectLst>
              </a:rPr>
            </a:br>
            <a:r>
              <a:rPr lang="ru-RU" b="1" dirty="0">
                <a:solidFill>
                  <a:srgbClr val="002060"/>
                </a:solidFill>
                <a:effectLst>
                  <a:outerShdw blurRad="38100" dist="38100" dir="2700000" algn="tl">
                    <a:srgbClr val="000000">
                      <a:alpha val="43137"/>
                    </a:srgbClr>
                  </a:outerShdw>
                </a:effectLst>
              </a:rPr>
              <a:t>КОЛИ ДЕРЕВЦЯ ПІДНЯЛИСЯ, ТОПОГРАФИ ЗБАГНУЛИ: НЕ ЗНАЙТИ В ЧЕРКАСАХ ВДАЛІШОГО МІСЦЯ ДЛЯ ПАРКУ. ТЕРАСА, ЯКА ОБРИВАЄТЬСЯ КРУТИМИ УСТУПАМИ ДО ДНІПРА, І КАНЬЙОН, ЩО ЗБАГАТИВ ПРИРОДНИЙ РЕЛЬЄФ, БУЛИ УНІКАЛЬНИМ ПРИРОДНИМ ДИВОМ</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3789040"/>
            <a:ext cx="3923928" cy="30526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9" y="-15486"/>
            <a:ext cx="3744504" cy="38045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ircle/>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0" y="0"/>
            <a:ext cx="4932040" cy="5678478"/>
          </a:xfrm>
          <a:prstGeom prst="rect">
            <a:avLst/>
          </a:prstGeom>
        </p:spPr>
        <p:txBody>
          <a:bodyPr wrap="square">
            <a:spAutoFit/>
          </a:bodyPr>
          <a:lstStyle/>
          <a:p>
            <a:pPr>
              <a:lnSpc>
                <a:spcPct val="150000"/>
              </a:lnSpc>
            </a:pPr>
            <a:r>
              <a:rPr lang="ru-RU" b="1" dirty="0">
                <a:solidFill>
                  <a:srgbClr val="002060"/>
                </a:solidFill>
                <a:effectLst>
                  <a:outerShdw blurRad="38100" dist="38100" dir="2700000" algn="tl">
                    <a:srgbClr val="000000">
                      <a:alpha val="43137"/>
                    </a:srgbClr>
                  </a:outerShdw>
                </a:effectLst>
              </a:rPr>
              <a:t>. </a:t>
            </a:r>
            <a:r>
              <a:rPr lang="ru-RU" sz="1600" b="1" dirty="0">
                <a:solidFill>
                  <a:srgbClr val="002060"/>
                </a:solidFill>
                <a:effectLst>
                  <a:outerShdw blurRad="38100" dist="38100" dir="2700000" algn="tl">
                    <a:srgbClr val="000000">
                      <a:alpha val="43137"/>
                    </a:srgbClr>
                  </a:outerShdw>
                </a:effectLst>
              </a:rPr>
              <a:t>МАЮЧИ ТАКИЙ ПРИРОДНИЙ ДІАМАНТ НА ОКОЛИЦІ, ЗАЛИШАЛОСЯ НЕ ТАК УЖЕ Й БАГАТО: МАЙСТЕРНО ЙОГО ОГРАНИТИ. ДО ПАРКУ ЗАВЕЗЛИ ВАЛУНИ, ГРАНІТНІ ГЛИБИ, ГАЛЬКУ З ГИРЛА РОСІ ТА КАР’ЄРІВ КРИМУ, ЗБУДУВАЛИ ШТУЧНІ ОЗЕРА ТА ВОДОСПАДИ, ПРОКЛАЛИ РУСЛА СТРУМКІВ. ФЛОРУ МАЙБУТНЬОГО ПАРКУ, А ЦЕ ПОНАД 70 ВИДІВ ЕКЗОТИЧНИХ РОСЛИН, ЗБАГАТИЛИ САДЖАНЦІ З ТРОСТЯНЕЦЬКОГО ДЕНДРОПАРКУ ТА „СОФІЇВКИ”. ПРОЕКТ АЖУРНОГО МОСТУ, ЯКИЙ ВЕСЕЛКОЮ З’ЄДНАВ ВЕРШИНИ КРУТОЯРУ, СТВОРИЛИ В ОДНОМУ З ОДЕСЬКИХ ІНСТИТУТІВ, І ВЖЕ ТУТ НАРЕКЛИ </a:t>
            </a:r>
            <a:r>
              <a:rPr lang="ru-RU" sz="1600" b="1" i="1" u="sng" dirty="0">
                <a:solidFill>
                  <a:srgbClr val="002060"/>
                </a:solidFill>
                <a:effectLst>
                  <a:outerShdw blurRad="38100" dist="38100" dir="2700000" algn="tl">
                    <a:srgbClr val="000000">
                      <a:alpha val="43137"/>
                    </a:srgbClr>
                  </a:outerShdw>
                </a:effectLst>
              </a:rPr>
              <a:t>МІСТКОМ КОХАННЯ</a:t>
            </a:r>
            <a:endParaRPr lang="uk-UA" sz="1600" b="1" i="1" u="sng" dirty="0">
              <a:solidFill>
                <a:srgbClr val="002060"/>
              </a:solidFill>
              <a:effectLst>
                <a:outerShdw blurRad="38100" dist="38100" dir="2700000" algn="tl">
                  <a:srgbClr val="000000">
                    <a:alpha val="43137"/>
                  </a:srgbClr>
                </a:outerShdw>
              </a:effectLst>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17798"/>
            <a:ext cx="4216411" cy="3878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788024" y="2420888"/>
            <a:ext cx="4355976" cy="1440160"/>
          </a:xfrm>
          <a:prstGeom prst="rect">
            <a:avLst/>
          </a:prstGeom>
        </p:spPr>
        <p:txBody>
          <a:bodyPr wrap="none">
            <a:prstTxWarp prst="textPlain">
              <a:avLst/>
            </a:prstTxWarp>
            <a:spAutoFit/>
          </a:bodyPr>
          <a:lstStyle/>
          <a:p>
            <a:r>
              <a:rPr lang="uk-UA"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outerShdw blurRad="41275" dist="12700" dir="12000000" algn="tl" rotWithShape="0">
                    <a:srgbClr val="000000">
                      <a:alpha val="40000"/>
                    </a:srgbClr>
                  </a:outerShdw>
                </a:effectLst>
              </a:rPr>
              <a:t>МІСТ ЗАКОХАНИХ</a:t>
            </a:r>
          </a:p>
        </p:txBody>
      </p:sp>
      <p:pic>
        <p:nvPicPr>
          <p:cNvPr id="4" name="Рисунок 3">
            <a:extLst>
              <a:ext uri="{FF2B5EF4-FFF2-40B4-BE49-F238E27FC236}">
                <a16:creationId xmlns:a16="http://schemas.microsoft.com/office/drawing/2014/main" id="{6BDFA082-ACDE-4716-88B5-E2E4B941A228}"/>
              </a:ext>
            </a:extLst>
          </p:cNvPr>
          <p:cNvPicPr>
            <a:picLocks noChangeAspect="1"/>
          </p:cNvPicPr>
          <p:nvPr/>
        </p:nvPicPr>
        <p:blipFill>
          <a:blip r:embed="rId3"/>
          <a:stretch>
            <a:fillRect/>
          </a:stretch>
        </p:blipFill>
        <p:spPr>
          <a:xfrm>
            <a:off x="4788024" y="3861048"/>
            <a:ext cx="4355976" cy="2979154"/>
          </a:xfrm>
          <a:prstGeom prst="rect">
            <a:avLst/>
          </a:prstGeom>
          <a:ln>
            <a:noFill/>
          </a:ln>
          <a:effectLst>
            <a:softEdge rad="112500"/>
          </a:effectLst>
        </p:spPr>
      </p:pic>
      <p:pic>
        <p:nvPicPr>
          <p:cNvPr id="5" name="Рисунок 4">
            <a:extLst>
              <a:ext uri="{FF2B5EF4-FFF2-40B4-BE49-F238E27FC236}">
                <a16:creationId xmlns:a16="http://schemas.microsoft.com/office/drawing/2014/main" id="{1A67C60F-0A36-42B2-8DC8-1650451B7FAA}"/>
              </a:ext>
            </a:extLst>
          </p:cNvPr>
          <p:cNvPicPr>
            <a:picLocks noChangeAspect="1"/>
          </p:cNvPicPr>
          <p:nvPr/>
        </p:nvPicPr>
        <p:blipFill>
          <a:blip r:embed="rId4"/>
          <a:stretch>
            <a:fillRect/>
          </a:stretch>
        </p:blipFill>
        <p:spPr>
          <a:xfrm>
            <a:off x="1835696" y="5785069"/>
            <a:ext cx="4157832" cy="993734"/>
          </a:xfrm>
          <a:prstGeom prst="rect">
            <a:avLst/>
          </a:prstGeom>
        </p:spPr>
      </p:pic>
    </p:spTree>
  </p:cSld>
  <p:clrMapOvr>
    <a:masterClrMapping/>
  </p:clrMapOvr>
  <p:transition spd="slow">
    <p:circle/>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5" name="Picture 4" descr="дніпро"/>
          <p:cNvPicPr>
            <a:picLocks noChangeAspect="1" noChangeArrowheads="1"/>
          </p:cNvPicPr>
          <p:nvPr/>
        </p:nvPicPr>
        <p:blipFill>
          <a:blip r:embed="rId2"/>
          <a:srcRect/>
          <a:stretch>
            <a:fillRect/>
          </a:stretch>
        </p:blipFill>
        <p:spPr bwMode="auto">
          <a:xfrm>
            <a:off x="1" y="0"/>
            <a:ext cx="9144000" cy="6858000"/>
          </a:xfrm>
          <a:prstGeom prst="rect">
            <a:avLst/>
          </a:prstGeom>
          <a:ln>
            <a:noFill/>
          </a:ln>
          <a:effectLst>
            <a:softEdge rad="112500"/>
          </a:effec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58" y="0"/>
            <a:ext cx="894397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20764" y="1446422"/>
            <a:ext cx="8502473" cy="1754326"/>
          </a:xfrm>
          <a:prstGeom prst="rect">
            <a:avLst/>
          </a:prstGeom>
        </p:spPr>
        <p:txBody>
          <a:bodyPr wrap="square">
            <a:spAutoFit/>
          </a:bodyPr>
          <a:lstStyle/>
          <a:p>
            <a:r>
              <a:rPr lang="uk-UA" b="1" dirty="0">
                <a:solidFill>
                  <a:srgbClr val="002060"/>
                </a:solidFill>
                <a:effectLst>
                  <a:outerShdw blurRad="38100" dist="38100" dir="2700000" algn="tl">
                    <a:srgbClr val="000000">
                      <a:alpha val="43137"/>
                    </a:srgbClr>
                  </a:outerShdw>
                </a:effectLst>
              </a:rPr>
              <a:t>1  ГОЛИШ, Г. М.   ПОДОРОЖ  ЗЛАТОКРАЄМ : НАРИС ІСТОРІЇ ТА СЬОГОДЕННЯ  ЗОЛОТОНІСЬКОГО РАЙОНУ : 85-РІЧЧЮ ЗОЛОТОНІСЬКОГО РАЙОНУ ПРИСВЯЧУЄТЬСЯ / Г. М. ГОЛИШ, Л. Г. ГОЛИШ, М. Ф. ПОНОМАРЕНКО ; РЕЦ.: А. Г. МОРОЗОВ [ТА ІН.] ; РЕДКОЛ.: В. М. СКИДАН (ГОЛОВ. РЕД.) [ТА ІН.]. - ЧЕРКАСИ : ВЕРТИКАЛЬ, 2008. - 571 С.</a:t>
            </a:r>
          </a:p>
        </p:txBody>
      </p:sp>
      <p:sp>
        <p:nvSpPr>
          <p:cNvPr id="4" name="Прямоугольник 3"/>
          <p:cNvSpPr/>
          <p:nvPr/>
        </p:nvSpPr>
        <p:spPr>
          <a:xfrm>
            <a:off x="170058" y="3200748"/>
            <a:ext cx="8794430" cy="2169825"/>
          </a:xfrm>
          <a:prstGeom prst="rect">
            <a:avLst/>
          </a:prstGeom>
        </p:spPr>
        <p:txBody>
          <a:bodyPr wrap="square">
            <a:spAutoFit/>
          </a:bodyPr>
          <a:lstStyle/>
          <a:p>
            <a:pPr>
              <a:lnSpc>
                <a:spcPct val="150000"/>
              </a:lnSpc>
            </a:pPr>
            <a:r>
              <a:rPr lang="uk-UA" dirty="0"/>
              <a:t>  2  </a:t>
            </a:r>
            <a:r>
              <a:rPr lang="uk-UA" b="1" dirty="0">
                <a:solidFill>
                  <a:srgbClr val="002060"/>
                </a:solidFill>
                <a:effectLst>
                  <a:outerShdw blurRad="38100" dist="38100" dir="2700000" algn="tl">
                    <a:srgbClr val="000000">
                      <a:alpha val="43137"/>
                    </a:srgbClr>
                  </a:outerShdw>
                </a:effectLst>
              </a:rPr>
              <a:t>ДУХОВНА СПАДЩИНА ЧЕРКАСЬКОГО КРАЮ : ХРЕСТОМАТІЯ З ІСТОРІЇ КУЛЬТУРИ ЧЕРКАЩИНИ : ПОСІБ. ДЛЯ ОСВІТНІХ ЗАКЛ. УСІХ РІВНІВ АКРЕДИТАЦІЇ, КН. 3. РОЗВИТОК МЕДИЧНОЇ НАУКИ, ОСВІТИ ТА ОХОРОНИ ЗДОРОВ'Я НА ЧЕРКАЩИНІ ВІД НАЙДАВНІШИХ ЧАСІВ І ДО НАШИХ ДНІВ / УПОРЯД. Г. В. СУХОВЕРШКО. - ЧЕРКАСИ : БРАМА-ІСУЕП, 2000. - 208 С</a:t>
            </a:r>
          </a:p>
        </p:txBody>
      </p:sp>
    </p:spTree>
  </p:cSld>
  <p:clrMapOvr>
    <a:masterClrMapping/>
  </p:clrMapOvr>
  <p:transition spd="slow">
    <p:circle/>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9" name="Rectangle 3"/>
          <p:cNvSpPr>
            <a:spLocks noGrp="1"/>
          </p:cNvSpPr>
          <p:nvPr>
            <p:ph type="body" idx="4294967295"/>
          </p:nvPr>
        </p:nvSpPr>
        <p:spPr>
          <a:xfrm>
            <a:off x="0" y="2583"/>
            <a:ext cx="9144000" cy="5764213"/>
          </a:xfrm>
        </p:spPr>
        <p:txBody>
          <a:bodyPr/>
          <a:lstStyle/>
          <a:p>
            <a:pPr marL="0" indent="0">
              <a:lnSpc>
                <a:spcPct val="150000"/>
              </a:lnSpc>
              <a:buNone/>
            </a:pPr>
            <a:endParaRPr lang="uk-UA" sz="1600" b="1" dirty="0">
              <a:solidFill>
                <a:srgbClr val="002060"/>
              </a:solidFill>
              <a:effectLst>
                <a:outerShdw blurRad="38100" dist="38100" dir="2700000" algn="tl">
                  <a:srgbClr val="000000">
                    <a:alpha val="43137"/>
                  </a:srgbClr>
                </a:outerShdw>
              </a:effectLst>
              <a:latin typeface="Arial" charset="0"/>
            </a:endParaRPr>
          </a:p>
          <a:p>
            <a:pPr>
              <a:lnSpc>
                <a:spcPct val="150000"/>
              </a:lnSpc>
            </a:pPr>
            <a:r>
              <a:rPr lang="ru-RU" sz="1600" b="1" dirty="0">
                <a:solidFill>
                  <a:srgbClr val="002060"/>
                </a:solidFill>
                <a:effectLst>
                  <a:outerShdw blurRad="38100" dist="38100" dir="2700000" algn="tl">
                    <a:srgbClr val="000000">
                      <a:alpha val="43137"/>
                    </a:srgbClr>
                  </a:outerShdw>
                </a:effectLst>
              </a:rPr>
              <a:t>    КАНІВ ЧЕРЕЗ ПЛИН СТОЛІТЬ : ПУТІВНИК / УПОРЯДКУВ. Т. М. МАЦІЄВСЬКА. - ЧЕРКАСИ : БРАМА-УКРАЇНА, 2006. - 120 С.</a:t>
            </a:r>
          </a:p>
          <a:p>
            <a:pPr>
              <a:lnSpc>
                <a:spcPct val="150000"/>
              </a:lnSpc>
            </a:pPr>
            <a:r>
              <a:rPr lang="ru-RU" sz="1600" b="1" dirty="0">
                <a:solidFill>
                  <a:srgbClr val="002060"/>
                </a:solidFill>
                <a:effectLst>
                  <a:outerShdw blurRad="38100" dist="38100" dir="2700000" algn="tl">
                    <a:srgbClr val="000000">
                      <a:alpha val="43137"/>
                    </a:srgbClr>
                  </a:outerShdw>
                </a:effectLst>
              </a:rPr>
              <a:t>   ЛАЗУРЕНКО, В. М.   ІСТОРІЯ ЧИГИРИНЩИНИ (З НАЙДАВНІШИХ ЧАСІВ ДО СЬОГОДЕННЯ) : НАВЧ. ПОСІБ. / В. ЛАЗУРЕНКО. - ЧЕРКАСИ : ВАШ ДІМ, 2004. - 456 С.</a:t>
            </a:r>
          </a:p>
          <a:p>
            <a:pPr>
              <a:lnSpc>
                <a:spcPct val="150000"/>
              </a:lnSpc>
            </a:pPr>
            <a:r>
              <a:rPr lang="ru-RU" sz="1600" b="1" dirty="0">
                <a:solidFill>
                  <a:srgbClr val="002060"/>
                </a:solidFill>
                <a:effectLst>
                  <a:outerShdw blurRad="38100" dist="38100" dir="2700000" algn="tl">
                    <a:srgbClr val="000000">
                      <a:alpha val="43137"/>
                    </a:srgbClr>
                  </a:outerShdw>
                </a:effectLst>
              </a:rPr>
              <a:t>   ЛІТОПИС ЧЕРКАСЬКОЇ ОБЛАСТІ: ДОКУМЕНТИ СВІДЧАТЬ (1954-2004 РР.) : ЗБ. ДОК. ТА МАТЕРІАЛІВ / УПОРЯД.: Т. А. КЛИМЕНКО, С. І. КОНОНЕНКО,  С. І. КРИВЕНКО. - ЧЕРКАСИ : САН, 2004. - 359 С. </a:t>
            </a:r>
          </a:p>
          <a:p>
            <a:pPr>
              <a:lnSpc>
                <a:spcPct val="150000"/>
              </a:lnSpc>
            </a:pPr>
            <a:r>
              <a:rPr lang="ru-RU" sz="1600" b="1" dirty="0">
                <a:solidFill>
                  <a:srgbClr val="002060"/>
                </a:solidFill>
                <a:effectLst>
                  <a:outerShdw blurRad="38100" dist="38100" dir="2700000" algn="tl">
                    <a:srgbClr val="000000">
                      <a:alpha val="43137"/>
                    </a:srgbClr>
                  </a:outerShdw>
                </a:effectLst>
              </a:rPr>
              <a:t>   НЕРАДЕНКО, Т. М.   ЗОЛОТА ПІДКОВА ЧЕРКАЩИНИ  : ТУРИСТСЬКО-КРАЄЗНАВЧА ПОДОРОЖ ЧЕРКАЩИНОЮ ДЛЯ УЧНІВСЬКОЇ МОЛОДІ УКРАЇНИ / Т. М. НЕРАДЕНКО. - ЧЕРКАСИ : БРАМА-УКРАЇНА, 2006. - 108 С </a:t>
            </a:r>
          </a:p>
          <a:p>
            <a:pPr>
              <a:lnSpc>
                <a:spcPct val="150000"/>
              </a:lnSpc>
            </a:pPr>
            <a:r>
              <a:rPr lang="ru-RU" sz="1600" b="1" dirty="0">
                <a:solidFill>
                  <a:srgbClr val="002060"/>
                </a:solidFill>
                <a:effectLst>
                  <a:outerShdw blurRad="38100" dist="38100" dir="2700000" algn="tl">
                    <a:srgbClr val="000000">
                      <a:alpha val="43137"/>
                    </a:srgbClr>
                  </a:outerShdw>
                </a:effectLst>
              </a:rPr>
              <a:t>   НЕВІДОМА ЧЕРКАЩИНА.:  (ІСТОРИЧНІ СТОРІНКИ "НОВОЇ ДОБИ")  : АЛЬМАНАХ / УПОРЯД. С. А. ТОМІЛЕНКО. - ЧЕРКАСИ : ВІДЛУННЯ-ПЛЮС, 2002. - 120 </a:t>
            </a:r>
          </a:p>
          <a:p>
            <a:pPr>
              <a:lnSpc>
                <a:spcPct val="150000"/>
              </a:lnSpc>
            </a:pPr>
            <a:r>
              <a:rPr lang="ru-RU" sz="1600" b="1" dirty="0">
                <a:solidFill>
                  <a:srgbClr val="002060"/>
                </a:solidFill>
                <a:effectLst>
                  <a:outerShdw blurRad="38100" dist="38100" dir="2700000" algn="tl">
                    <a:srgbClr val="000000">
                      <a:alpha val="43137"/>
                    </a:srgbClr>
                  </a:outerShdw>
                </a:effectLst>
              </a:rPr>
              <a:t>   ТИТАРЕНКО, Л.  ЧИГИРИНСЬКИМИ ШЛЯХАМИ  : ФОТОПУТІВНИК / Л. ТИТАРЕНКО ; РЕЦ. В. МЕЛЬНИЧЕНКО. - 2-Е ВИД., ДОПОВ. - ЧЕРКАСИ : ВЕРТИКАЛЬ, КАНДИЧ С. Г., 2009. - 104 С.</a:t>
            </a:r>
            <a:endParaRPr lang="uk-UA" sz="1600" b="1" dirty="0">
              <a:solidFill>
                <a:srgbClr val="002060"/>
              </a:solidFill>
              <a:effectLst>
                <a:outerShdw blurRad="38100" dist="38100" dir="2700000" algn="tl">
                  <a:srgbClr val="000000">
                    <a:alpha val="43137"/>
                  </a:srgbClr>
                </a:outerShdw>
              </a:effectLst>
              <a:latin typeface="Arial" charset="0"/>
            </a:endParaRPr>
          </a:p>
          <a:p>
            <a:pPr>
              <a:lnSpc>
                <a:spcPct val="150000"/>
              </a:lnSpc>
            </a:pPr>
            <a:endParaRPr lang="uk-UA" sz="1600" b="1" dirty="0">
              <a:solidFill>
                <a:srgbClr val="002060"/>
              </a:solidFill>
              <a:effectLst>
                <a:outerShdw blurRad="38100" dist="38100" dir="2700000" algn="tl">
                  <a:srgbClr val="000000">
                    <a:alpha val="43137"/>
                  </a:srgbClr>
                </a:outerShdw>
              </a:effectLst>
              <a:latin typeface="Arial" charset="0"/>
            </a:endParaRPr>
          </a:p>
        </p:txBody>
      </p:sp>
    </p:spTree>
  </p:cSld>
  <p:clrMapOvr>
    <a:masterClrMapping/>
  </p:clrMapOvr>
  <p:transition spd="slow">
    <p:circl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23529" y="3356992"/>
            <a:ext cx="2843808" cy="2304256"/>
          </a:xfrm>
        </p:spPr>
        <p:txBody>
          <a:bodyPr>
            <a:normAutofit fontScale="90000"/>
          </a:bodyPr>
          <a:lstStyle/>
          <a:p>
            <a:pPr eaLnBrk="1" fontAlgn="auto" hangingPunct="1">
              <a:lnSpc>
                <a:spcPct val="150000"/>
              </a:lnSpc>
              <a:spcAft>
                <a:spcPts val="0"/>
              </a:spcAft>
              <a:defRPr/>
            </a:pPr>
            <a:br>
              <a:rPr lang="ru-RU" sz="2000" cap="none" dirty="0">
                <a:ln>
                  <a:noFill/>
                </a:ln>
                <a:solidFill>
                  <a:srgbClr val="002060"/>
                </a:solidFill>
                <a:effectLst>
                  <a:outerShdw blurRad="38100" dist="38100" dir="2700000" algn="tl">
                    <a:srgbClr val="000000">
                      <a:alpha val="43137"/>
                    </a:srgbClr>
                  </a:outerShdw>
                </a:effectLst>
              </a:rPr>
            </a:br>
            <a:br>
              <a:rPr lang="ru-RU" sz="2000" cap="none" dirty="0">
                <a:ln>
                  <a:noFill/>
                </a:ln>
                <a:solidFill>
                  <a:srgbClr val="002060"/>
                </a:solidFill>
                <a:effectLst>
                  <a:outerShdw blurRad="38100" dist="38100" dir="2700000" algn="tl">
                    <a:srgbClr val="000000">
                      <a:alpha val="43137"/>
                    </a:srgbClr>
                  </a:outerShdw>
                </a:effectLst>
              </a:rPr>
            </a:br>
            <a:br>
              <a:rPr lang="ru-RU" sz="2000" cap="none" dirty="0">
                <a:ln>
                  <a:noFill/>
                </a:ln>
                <a:solidFill>
                  <a:srgbClr val="002060"/>
                </a:solidFill>
                <a:effectLst>
                  <a:outerShdw blurRad="38100" dist="38100" dir="2700000" algn="tl">
                    <a:srgbClr val="000000">
                      <a:alpha val="43137"/>
                    </a:srgbClr>
                  </a:outerShdw>
                </a:effectLst>
              </a:rPr>
            </a:br>
            <a:br>
              <a:rPr lang="ru-RU" sz="2000" cap="none" dirty="0">
                <a:ln>
                  <a:noFill/>
                </a:ln>
                <a:solidFill>
                  <a:srgbClr val="002060"/>
                </a:solidFill>
                <a:effectLst>
                  <a:outerShdw blurRad="38100" dist="38100" dir="2700000" algn="tl">
                    <a:srgbClr val="000000">
                      <a:alpha val="43137"/>
                    </a:srgbClr>
                  </a:outerShdw>
                </a:effectLst>
              </a:rPr>
            </a:br>
            <a:br>
              <a:rPr lang="ru-RU" sz="2000" cap="none" dirty="0">
                <a:ln>
                  <a:noFill/>
                </a:ln>
                <a:solidFill>
                  <a:srgbClr val="002060"/>
                </a:solidFill>
                <a:effectLst>
                  <a:outerShdw blurRad="38100" dist="38100" dir="2700000" algn="tl">
                    <a:srgbClr val="000000">
                      <a:alpha val="43137"/>
                    </a:srgbClr>
                  </a:outerShdw>
                </a:effectLst>
              </a:rPr>
            </a:br>
            <a:endParaRPr lang="ru-RU" sz="2000" cap="none" dirty="0">
              <a:ln>
                <a:noFill/>
              </a:ln>
              <a:solidFill>
                <a:srgbClr val="002060"/>
              </a:solidFill>
              <a:effectLst>
                <a:outerShdw blurRad="38100" dist="38100" dir="2700000" algn="tl">
                  <a:srgbClr val="000000">
                    <a:alpha val="43137"/>
                  </a:srgbClr>
                </a:outerShdw>
              </a:effectLst>
            </a:endParaRPr>
          </a:p>
        </p:txBody>
      </p:sp>
      <p:pic>
        <p:nvPicPr>
          <p:cNvPr id="34818" name="Picture 4" descr="шевченко ільїнська"/>
          <p:cNvPicPr>
            <a:picLocks noChangeAspect="1" noChangeArrowheads="1"/>
          </p:cNvPicPr>
          <p:nvPr/>
        </p:nvPicPr>
        <p:blipFill>
          <a:blip r:embed="rId2"/>
          <a:srcRect/>
          <a:stretch>
            <a:fillRect/>
          </a:stretch>
        </p:blipFill>
        <p:spPr bwMode="auto">
          <a:xfrm>
            <a:off x="2915816" y="1"/>
            <a:ext cx="6228184" cy="6879930"/>
          </a:xfrm>
          <a:prstGeom prst="rect">
            <a:avLst/>
          </a:prstGeom>
          <a:ln>
            <a:noFill/>
          </a:ln>
          <a:effectLst>
            <a:softEdge rad="112500"/>
          </a:effectLst>
        </p:spPr>
      </p:pic>
      <p:sp>
        <p:nvSpPr>
          <p:cNvPr id="2" name="Прямоугольник 1"/>
          <p:cNvSpPr/>
          <p:nvPr/>
        </p:nvSpPr>
        <p:spPr>
          <a:xfrm>
            <a:off x="467544" y="116632"/>
            <a:ext cx="8280918" cy="978987"/>
          </a:xfrm>
          <a:prstGeom prst="rect">
            <a:avLst/>
          </a:prstGeom>
        </p:spPr>
        <p:txBody>
          <a:bodyPr>
            <a:prstTxWarp prst="textPlain">
              <a:avLst/>
            </a:prstTxWarp>
            <a:spAutoFit/>
          </a:bodyPr>
          <a:lstStyle/>
          <a:p>
            <a:pPr algn="ctr"/>
            <a:r>
              <a:rPr lang="uk-UA" b="1" u="sng"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glow rad="101600">
                    <a:srgbClr val="FFC000">
                      <a:alpha val="40000"/>
                    </a:srgbClr>
                  </a:glow>
                  <a:outerShdw blurRad="41275" dist="12700" dir="12000000" algn="tl" rotWithShape="0">
                    <a:srgbClr val="000000">
                      <a:alpha val="40000"/>
                    </a:srgbClr>
                  </a:outerShdw>
                </a:effectLst>
              </a:rPr>
              <a:t>ІЛЛІНСЬКА ЦЕРКВА </a:t>
            </a:r>
            <a:br>
              <a:rPr lang="uk-UA"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glow rad="101600">
                    <a:srgbClr val="FFC000">
                      <a:alpha val="40000"/>
                    </a:srgbClr>
                  </a:glow>
                  <a:outerShdw blurRad="41275" dist="12700" dir="12000000" algn="tl" rotWithShape="0">
                    <a:srgbClr val="000000">
                      <a:alpha val="40000"/>
                    </a:srgbClr>
                  </a:outerShdw>
                </a:effectLst>
              </a:rPr>
            </a:br>
            <a:endParaRPr lang="uk-UA"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glow rad="101600">
                  <a:srgbClr val="FFC000">
                    <a:alpha val="40000"/>
                  </a:srgbClr>
                </a:glow>
                <a:outerShdw blurRad="41275" dist="12700" dir="12000000" algn="tl" rotWithShape="0">
                  <a:srgbClr val="000000">
                    <a:alpha val="40000"/>
                  </a:srgbClr>
                </a:outerShdw>
              </a:effectLst>
            </a:endParaRPr>
          </a:p>
        </p:txBody>
      </p:sp>
      <p:sp>
        <p:nvSpPr>
          <p:cNvPr id="3" name="Прямоугольник 2"/>
          <p:cNvSpPr/>
          <p:nvPr/>
        </p:nvSpPr>
        <p:spPr>
          <a:xfrm>
            <a:off x="4364646" y="6217415"/>
            <a:ext cx="4248472" cy="369332"/>
          </a:xfrm>
          <a:prstGeom prst="rect">
            <a:avLst/>
          </a:prstGeom>
        </p:spPr>
        <p:txBody>
          <a:bodyPr wrap="square">
            <a:spAutoFit/>
          </a:bodyPr>
          <a:lstStyle/>
          <a:p>
            <a:r>
              <a:rPr lang="uk-UA" b="1" dirty="0">
                <a:solidFill>
                  <a:srgbClr val="002060"/>
                </a:solidFill>
                <a:effectLst>
                  <a:outerShdw blurRad="38100" dist="38100" dir="2700000" algn="tl">
                    <a:srgbClr val="000000">
                      <a:alpha val="43137"/>
                    </a:srgbClr>
                  </a:outerShdw>
                </a:effectLst>
              </a:rPr>
              <a:t>МАЛЮНОК ТАРАСА ШЕВЧЕНКА </a:t>
            </a:r>
          </a:p>
        </p:txBody>
      </p:sp>
      <p:sp>
        <p:nvSpPr>
          <p:cNvPr id="4" name="Прямоугольник 3"/>
          <p:cNvSpPr/>
          <p:nvPr/>
        </p:nvSpPr>
        <p:spPr>
          <a:xfrm>
            <a:off x="501322" y="1144366"/>
            <a:ext cx="4572000" cy="2585323"/>
          </a:xfrm>
          <a:prstGeom prst="rect">
            <a:avLst/>
          </a:prstGeom>
        </p:spPr>
        <p:txBody>
          <a:bodyPr>
            <a:spAutoFit/>
          </a:bodyPr>
          <a:lstStyle/>
          <a:p>
            <a:r>
              <a:rPr lang="ru-RU" b="1" dirty="0">
                <a:solidFill>
                  <a:srgbClr val="002060"/>
                </a:solidFill>
              </a:rPr>
              <a:t>СТОЇТЬ В СЕЛІ СУБОТОВІ НА ГОРІ ВИСОКІЙ </a:t>
            </a:r>
            <a:br>
              <a:rPr lang="ru-RU" b="1" dirty="0">
                <a:solidFill>
                  <a:srgbClr val="002060"/>
                </a:solidFill>
              </a:rPr>
            </a:br>
            <a:r>
              <a:rPr lang="ru-RU" b="1" dirty="0">
                <a:solidFill>
                  <a:srgbClr val="002060"/>
                </a:solidFill>
              </a:rPr>
              <a:t>ДОМОВИНА УКРАЇНИ, ШИРОКА, ГЛИБОКА. </a:t>
            </a:r>
            <a:br>
              <a:rPr lang="ru-RU" b="1" dirty="0">
                <a:solidFill>
                  <a:srgbClr val="002060"/>
                </a:solidFill>
              </a:rPr>
            </a:br>
            <a:r>
              <a:rPr lang="ru-RU" b="1" dirty="0">
                <a:solidFill>
                  <a:srgbClr val="002060"/>
                </a:solidFill>
              </a:rPr>
              <a:t>ОТО ЦЕРКОВ БОГДАНОВА. </a:t>
            </a:r>
            <a:br>
              <a:rPr lang="ru-RU" b="1" dirty="0">
                <a:solidFill>
                  <a:srgbClr val="002060"/>
                </a:solidFill>
              </a:rPr>
            </a:br>
            <a:r>
              <a:rPr lang="ru-RU" b="1" dirty="0">
                <a:solidFill>
                  <a:srgbClr val="002060"/>
                </a:solidFill>
              </a:rPr>
              <a:t>ТАМ-ТО ВІН МОЛИВСЯ,</a:t>
            </a:r>
            <a:br>
              <a:rPr lang="ru-RU" b="1" dirty="0">
                <a:solidFill>
                  <a:srgbClr val="002060"/>
                </a:solidFill>
              </a:rPr>
            </a:br>
            <a:r>
              <a:rPr lang="ru-RU" b="1" dirty="0">
                <a:solidFill>
                  <a:srgbClr val="002060"/>
                </a:solidFill>
              </a:rPr>
              <a:t>ЩОБ МОСКАЛЬ  </a:t>
            </a:r>
            <a:br>
              <a:rPr lang="ru-RU" b="1" dirty="0">
                <a:solidFill>
                  <a:srgbClr val="002060"/>
                </a:solidFill>
              </a:rPr>
            </a:br>
            <a:r>
              <a:rPr lang="ru-RU" b="1" dirty="0">
                <a:solidFill>
                  <a:srgbClr val="002060"/>
                </a:solidFill>
              </a:rPr>
              <a:t>ДОБРОМ І ЛИХОМ З КОЗАКОМ ДІЛИВСЯ... </a:t>
            </a:r>
            <a:endParaRPr lang="uk-UA" b="1" dirty="0">
              <a:solidFill>
                <a:srgbClr val="002060"/>
              </a:solidFill>
            </a:endParaRPr>
          </a:p>
        </p:txBody>
      </p:sp>
    </p:spTree>
  </p:cSld>
  <p:clrMapOvr>
    <a:masterClrMapping/>
  </p:clrMapOvr>
  <p:transition spd="slow">
    <p:circl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32656"/>
            <a:ext cx="8964488" cy="3416320"/>
          </a:xfrm>
          <a:prstGeom prst="rect">
            <a:avLst/>
          </a:prstGeom>
        </p:spPr>
        <p:txBody>
          <a:bodyPr wrap="square">
            <a:spAutoFit/>
          </a:bodyPr>
          <a:lstStyle/>
          <a:p>
            <a:pPr>
              <a:lnSpc>
                <a:spcPct val="150000"/>
              </a:lnSpc>
            </a:pPr>
            <a:r>
              <a:rPr lang="uk-UA" b="1" dirty="0">
                <a:solidFill>
                  <a:srgbClr val="002060"/>
                </a:solidFill>
                <a:effectLst>
                  <a:outerShdw blurRad="38100" dist="38100" dir="2700000" algn="tl">
                    <a:srgbClr val="000000">
                      <a:alpha val="43137"/>
                    </a:srgbClr>
                  </a:outerShdw>
                </a:effectLst>
              </a:rPr>
              <a:t>ЧЕРКАСЬКИЙ КРАЙ - ЗЕМЛЯ БОГДАНА І ТАРАСА : КУЛЬТУРОЛОГІЧНИЙ ЗБІРНИК / ЗА РЕД. Б. В. ГУБСЬКОГО, В. М. ЛИТВИНА, В. А. СМОЛІЯ. - 2-Е ВИД., ДОПОВ. - К. : УКРАЇНСЬКІ ПРОПІЛЕЇ, 2003. - 775 С </a:t>
            </a:r>
          </a:p>
          <a:p>
            <a:pPr>
              <a:lnSpc>
                <a:spcPct val="150000"/>
              </a:lnSpc>
            </a:pPr>
            <a:endParaRPr lang="uk-UA" b="1" dirty="0">
              <a:solidFill>
                <a:srgbClr val="002060"/>
              </a:solidFill>
              <a:effectLst>
                <a:outerShdw blurRad="38100" dist="38100" dir="2700000" algn="tl">
                  <a:srgbClr val="000000">
                    <a:alpha val="43137"/>
                  </a:srgbClr>
                </a:outerShdw>
              </a:effectLst>
            </a:endParaRPr>
          </a:p>
          <a:p>
            <a:pPr>
              <a:lnSpc>
                <a:spcPct val="150000"/>
              </a:lnSpc>
            </a:pPr>
            <a:r>
              <a:rPr lang="uk-UA" b="1" dirty="0">
                <a:solidFill>
                  <a:srgbClr val="002060"/>
                </a:solidFill>
                <a:effectLst>
                  <a:outerShdw blurRad="38100" dist="38100" dir="2700000" algn="tl">
                    <a:srgbClr val="000000">
                      <a:alpha val="43137"/>
                    </a:srgbClr>
                  </a:outerShdw>
                </a:effectLst>
              </a:rPr>
              <a:t>ЧЕРКАЩИНА - ДУХОВНОСТІ СКАРБНИЦЯ  / КОЛ. АВТ.: А. ЧАБАН (КЕР.), В. МЕЛЬНИЧЕНКО, А. МОРОЗОВ [ТА ІН.]. - К. : КНИГА, 2009. - 328 С.</a:t>
            </a:r>
          </a:p>
          <a:p>
            <a:pPr>
              <a:lnSpc>
                <a:spcPct val="150000"/>
              </a:lnSpc>
            </a:pPr>
            <a:r>
              <a:rPr lang="uk-UA" b="1" dirty="0">
                <a:solidFill>
                  <a:srgbClr val="002060"/>
                </a:solidFill>
                <a:effectLst>
                  <a:outerShdw blurRad="38100" dist="38100" dir="2700000" algn="tl">
                    <a:srgbClr val="000000">
                      <a:alpha val="43137"/>
                    </a:srgbClr>
                  </a:outerShdw>
                </a:effectLst>
              </a:rPr>
              <a:t>   ЮХНО, Б.      ЧЕРКАСЬКІ  МІСТОРІЇ. МАНДРІВКИ У ЧАСІ ВІД СОСНІВКИ ДО КРИВАЛІВКИ  / Б. ЮХНО. - ЧЕРКАСИ : БРАМА-УКРАЇНА, 2011</a:t>
            </a:r>
            <a:r>
              <a:rPr lang="uk-UA" dirty="0"/>
              <a:t>. - 264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094" y="3748976"/>
            <a:ext cx="8496300" cy="31002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0832297"/>
      </p:ext>
    </p:extLst>
  </p:cSld>
  <p:clrMapOvr>
    <a:masterClrMapping/>
  </p:clrMapOvr>
  <p:transition spd="slow">
    <p:circle/>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26242" y="31822"/>
            <a:ext cx="9144000" cy="6370975"/>
          </a:xfrm>
          <a:prstGeom prst="rect">
            <a:avLst/>
          </a:prstGeom>
        </p:spPr>
        <p:txBody>
          <a:bodyPr wrap="square">
            <a:spAutoFit/>
          </a:bodyPr>
          <a:lstStyle/>
          <a:p>
            <a:pPr>
              <a:lnSpc>
                <a:spcPct val="150000"/>
              </a:lnSpc>
            </a:pPr>
            <a:r>
              <a:rPr lang="uk-UA" sz="1600" b="1" dirty="0">
                <a:solidFill>
                  <a:srgbClr val="002060"/>
                </a:solidFill>
                <a:effectLst>
                  <a:outerShdw blurRad="38100" dist="38100" dir="2700000" algn="tl">
                    <a:srgbClr val="000000">
                      <a:alpha val="43137"/>
                    </a:srgbClr>
                  </a:outerShdw>
                </a:effectLst>
              </a:rPr>
              <a:t>ЦЕРКВА БУЛА ЗБУДОВАНА У 1653 (ЗА ІНШИМИ ДАНИМИ - У 1656) В СТИЛІ РАННЬОГО УКРАЇНСЬКОГО БАРОККО ЗА НАКАЗОМ ГЕТЬМАНА Б.ХМЕЛЬНИЦЬКОГО ЯК РОДОВА ЦЕРКВА-УСИПАЛЬНИЦЯ.</a:t>
            </a:r>
          </a:p>
          <a:p>
            <a:pPr>
              <a:lnSpc>
                <a:spcPct val="150000"/>
              </a:lnSpc>
            </a:pPr>
            <a:r>
              <a:rPr lang="uk-UA" sz="1600" b="1" dirty="0">
                <a:solidFill>
                  <a:srgbClr val="002060"/>
                </a:solidFill>
                <a:effectLst>
                  <a:outerShdw blurRad="38100" dist="38100" dir="2700000" algn="tl">
                    <a:srgbClr val="000000">
                      <a:alpha val="43137"/>
                    </a:srgbClr>
                  </a:outerShdw>
                </a:effectLst>
              </a:rPr>
              <a:t> СУБОТІВ БУВ РОДОВИМ МАЄТКОМ АРХЕОЛОГІЧНІ ДОСЛІДЖЕННЯ 1970-ИХ ПОКАЗАЛИ, ЩО АНІ ТРУНИ, АНІ ТІЛА ХМЕЛЬНИЦЬКОГО НА МІСЦІ ПОХОВАННЯ ВЖЕ НЕМАЄ, А ГРУНТ БУВ НЕОДНОРАЗОВО ПЕРЕКОПАНИЙ. ІСНУЮТЬ ДВІ ВЕРСІЇ ПРО ЗНИКНЕННЯ ТІЛА ХМЕЛЬНИЦЬКОГО. ЗГІДНО ЧЕРНІГІВСЬКОГО ЛІТОПИСУ </a:t>
            </a:r>
            <a:r>
              <a:rPr lang="en-US" sz="1600" b="1" dirty="0">
                <a:solidFill>
                  <a:srgbClr val="002060"/>
                </a:solidFill>
                <a:effectLst>
                  <a:outerShdw blurRad="38100" dist="38100" dir="2700000" algn="tl">
                    <a:srgbClr val="000000">
                      <a:alpha val="43137"/>
                    </a:srgbClr>
                  </a:outerShdw>
                </a:effectLst>
              </a:rPr>
              <a:t>XVIII </a:t>
            </a:r>
            <a:r>
              <a:rPr lang="uk-UA" sz="1600" b="1" dirty="0">
                <a:solidFill>
                  <a:srgbClr val="002060"/>
                </a:solidFill>
                <a:effectLst>
                  <a:outerShdw blurRad="38100" dist="38100" dir="2700000" algn="tl">
                    <a:srgbClr val="000000">
                      <a:alpha val="43137"/>
                    </a:srgbClr>
                  </a:outerShdw>
                </a:effectLst>
              </a:rPr>
              <a:t>СТ., ТІЛО ХМЕЛЬНИЦЬКОГО БУЛО ВИКИНУТЕ З ДОМОВИНИ У 1664 ЗА НАКАЗОМ ЧАРНЕЦЬКОГО, ОБОЗНОГО КОРОННОГО ПОЛЬСЬКОГО ВІЙСЬКА. ІСНУЄ ТАКОЖ ЛЕГЕНДА, ЩО ДО ЗАХВАТУ ПОЛЯКАМИ ЧИГИРИНА У 1664 ТІЛО ХМЕЛЬНИЦЬКОГО БУЛО ТАЄМНО ПЕРЕПОХОВАНО. </a:t>
            </a:r>
            <a:br>
              <a:rPr lang="uk-UA" sz="1600" b="1" dirty="0">
                <a:solidFill>
                  <a:srgbClr val="002060"/>
                </a:solidFill>
                <a:effectLst>
                  <a:outerShdw blurRad="38100" dist="38100" dir="2700000" algn="tl">
                    <a:srgbClr val="000000">
                      <a:alpha val="43137"/>
                    </a:srgbClr>
                  </a:outerShdw>
                </a:effectLst>
              </a:rPr>
            </a:br>
            <a:r>
              <a:rPr lang="uk-UA" sz="1600" b="1" dirty="0">
                <a:solidFill>
                  <a:srgbClr val="002060"/>
                </a:solidFill>
                <a:effectLst>
                  <a:outerShdw blurRad="38100" dist="38100" dir="2700000" algn="tl">
                    <a:srgbClr val="000000">
                      <a:alpha val="43137"/>
                    </a:srgbClr>
                  </a:outerShdw>
                </a:effectLst>
              </a:rPr>
              <a:t>НАПРИКІНЦІ </a:t>
            </a:r>
            <a:r>
              <a:rPr lang="en-US" sz="1600" b="1" dirty="0">
                <a:solidFill>
                  <a:srgbClr val="002060"/>
                </a:solidFill>
                <a:effectLst>
                  <a:outerShdw blurRad="38100" dist="38100" dir="2700000" algn="tl">
                    <a:srgbClr val="000000">
                      <a:alpha val="43137"/>
                    </a:srgbClr>
                  </a:outerShdw>
                </a:effectLst>
              </a:rPr>
              <a:t>XVIII </a:t>
            </a:r>
            <a:r>
              <a:rPr lang="uk-UA" sz="1600" b="1" dirty="0">
                <a:solidFill>
                  <a:srgbClr val="002060"/>
                </a:solidFill>
                <a:effectLst>
                  <a:outerShdw blurRad="38100" dist="38100" dir="2700000" algn="tl">
                    <a:srgbClr val="000000">
                      <a:alpha val="43137"/>
                    </a:srgbClr>
                  </a:outerShdw>
                </a:effectLst>
              </a:rPr>
              <a:t>СТ. З ЦЕРКВИ ВИВЕЗЕНО ІКОНОСТАС.</a:t>
            </a:r>
            <a:br>
              <a:rPr lang="uk-UA" sz="1600" b="1" dirty="0">
                <a:solidFill>
                  <a:srgbClr val="002060"/>
                </a:solidFill>
                <a:effectLst>
                  <a:outerShdw blurRad="38100" dist="38100" dir="2700000" algn="tl">
                    <a:srgbClr val="000000">
                      <a:alpha val="43137"/>
                    </a:srgbClr>
                  </a:outerShdw>
                </a:effectLst>
              </a:rPr>
            </a:br>
            <a:r>
              <a:rPr lang="uk-UA" sz="1600" b="1" dirty="0">
                <a:solidFill>
                  <a:srgbClr val="002060"/>
                </a:solidFill>
                <a:effectLst>
                  <a:outerShdw blurRad="38100" dist="38100" dir="2700000" algn="tl">
                    <a:srgbClr val="000000">
                      <a:alpha val="43137"/>
                    </a:srgbClr>
                  </a:outerShdw>
                </a:effectLst>
              </a:rPr>
              <a:t>НОВИЙ ІКОНОСТАС БУЛО ВСТАНОВЛЕНО У 1824 (НЕ ЗБЕРІГСЯ)</a:t>
            </a:r>
            <a:br>
              <a:rPr lang="uk-UA" sz="1600" b="1" dirty="0">
                <a:solidFill>
                  <a:srgbClr val="002060"/>
                </a:solidFill>
                <a:effectLst>
                  <a:outerShdw blurRad="38100" dist="38100" dir="2700000" algn="tl">
                    <a:srgbClr val="000000">
                      <a:alpha val="43137"/>
                    </a:srgbClr>
                  </a:outerShdw>
                </a:effectLst>
              </a:rPr>
            </a:br>
            <a:r>
              <a:rPr lang="uk-UA" sz="1600" b="1" dirty="0">
                <a:solidFill>
                  <a:srgbClr val="002060"/>
                </a:solidFill>
                <a:effectLst>
                  <a:outerShdw blurRad="38100" dist="38100" dir="2700000" algn="tl">
                    <a:srgbClr val="000000">
                      <a:alpha val="43137"/>
                    </a:srgbClr>
                  </a:outerShdw>
                </a:effectLst>
              </a:rPr>
              <a:t>1869 ПОРУЧ ІЗ ЦЕРКВОЮ ЗБУДОВАНА ДЗВІНИЦЯ І ГАЛЕРЕЯ, ЯКА З'ЄДНУВАЛА ЇЇ З ЦЕРКВОЮ.</a:t>
            </a:r>
            <a:br>
              <a:rPr lang="uk-UA" sz="1600" b="1" dirty="0">
                <a:solidFill>
                  <a:srgbClr val="002060"/>
                </a:solidFill>
                <a:effectLst>
                  <a:outerShdw blurRad="38100" dist="38100" dir="2700000" algn="tl">
                    <a:srgbClr val="000000">
                      <a:alpha val="43137"/>
                    </a:srgbClr>
                  </a:outerShdw>
                </a:effectLst>
              </a:rPr>
            </a:br>
            <a:r>
              <a:rPr lang="uk-UA" sz="1600" b="1" dirty="0">
                <a:solidFill>
                  <a:srgbClr val="002060"/>
                </a:solidFill>
                <a:effectLst>
                  <a:outerShdw blurRad="38100" dist="38100" dir="2700000" algn="tl">
                    <a:srgbClr val="000000">
                      <a:alpha val="43137"/>
                    </a:srgbClr>
                  </a:outerShdw>
                </a:effectLst>
              </a:rPr>
              <a:t>З ПРИХОДОМ РАДЯНСЬКОЇ ВЛАДИ, В ЦЕРКВІ ВЛАШТУВАЛИ КЛУБ, ПІЗНІШЕ ВИКОРИСТОВУВАЛИ ЯК СКЛАД. </a:t>
            </a:r>
          </a:p>
        </p:txBody>
      </p:sp>
    </p:spTree>
  </p:cSld>
  <p:clrMapOvr>
    <a:masterClrMapping/>
  </p:clrMapOvr>
  <p:transition spd="slow">
    <p:circle/>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21792" y="44210"/>
            <a:ext cx="9140188" cy="5909310"/>
          </a:xfrm>
          <a:prstGeom prst="rect">
            <a:avLst/>
          </a:prstGeom>
        </p:spPr>
        <p:txBody>
          <a:bodyPr wrap="square">
            <a:spAutoFit/>
          </a:bodyPr>
          <a:lstStyle/>
          <a:p>
            <a:pPr>
              <a:lnSpc>
                <a:spcPct val="150000"/>
              </a:lnSpc>
            </a:pPr>
            <a:r>
              <a:rPr lang="uk-UA" b="1" dirty="0">
                <a:solidFill>
                  <a:srgbClr val="002060"/>
                </a:solidFill>
                <a:effectLst>
                  <a:outerShdw blurRad="38100" dist="38100" dir="2700000" algn="tl">
                    <a:srgbClr val="000000">
                      <a:alpha val="43137"/>
                    </a:srgbClr>
                  </a:outerShdw>
                </a:effectLst>
              </a:rPr>
              <a:t>ПІСЛЯ ІІ СВІТОВОЇ ВІЙНИ В ЦЕРКВІ ВІДКРИЛИ МУЗЕЙ БОГДАНА ХМЕЛЬНИЦЬКОГО.</a:t>
            </a:r>
            <a:br>
              <a:rPr lang="uk-UA" b="1" dirty="0">
                <a:solidFill>
                  <a:srgbClr val="002060"/>
                </a:solidFill>
                <a:effectLst>
                  <a:outerShdw blurRad="38100" dist="38100" dir="2700000" algn="tl">
                    <a:srgbClr val="000000">
                      <a:alpha val="43137"/>
                    </a:srgbClr>
                  </a:outerShdw>
                </a:effectLst>
              </a:rPr>
            </a:br>
            <a:r>
              <a:rPr lang="uk-UA" b="1" dirty="0">
                <a:solidFill>
                  <a:srgbClr val="002060"/>
                </a:solidFill>
                <a:effectLst>
                  <a:outerShdw blurRad="38100" dist="38100" dir="2700000" algn="tl">
                    <a:srgbClr val="000000">
                      <a:alpha val="43137"/>
                    </a:srgbClr>
                  </a:outerShdw>
                </a:effectLst>
              </a:rPr>
              <a:t>У 1954 ЗА ПРОЕТОМ АРХІТЕКТОРА І. ШМУЛЬСОНА В ЦЕРКВІ ВСТАНОВЛЕНО СИМВОЛІЧНИЙ ГРАНІТНИЙ НАДГРОБОК Б. ХМЕЛЬНИЦЬКОМУ.</a:t>
            </a:r>
            <a:br>
              <a:rPr lang="uk-UA" b="1" dirty="0">
                <a:solidFill>
                  <a:srgbClr val="002060"/>
                </a:solidFill>
                <a:effectLst>
                  <a:outerShdw blurRad="38100" dist="38100" dir="2700000" algn="tl">
                    <a:srgbClr val="000000">
                      <a:alpha val="43137"/>
                    </a:srgbClr>
                  </a:outerShdw>
                </a:effectLst>
              </a:rPr>
            </a:br>
            <a:r>
              <a:rPr lang="uk-UA" b="1" dirty="0">
                <a:solidFill>
                  <a:srgbClr val="002060"/>
                </a:solidFill>
                <a:effectLst>
                  <a:outerShdw blurRad="38100" dist="38100" dir="2700000" algn="tl">
                    <a:srgbClr val="000000">
                      <a:alpha val="43137"/>
                    </a:srgbClr>
                  </a:outerShdw>
                </a:effectLst>
              </a:rPr>
              <a:t>У 1978 АРХІТЕКТОРОМ С. КІЛЕССО БУЛА ЗАВЕРШЕНА РЕСТАВРАЦІЯ, ПІД ЧАС ЯКОЇ БУЛА РОЗІБРАНА ГАЛЕРЕЯ МІЖ ЦЕРКВОЮ І ДЗВІНИЦЕЮ, ЦЕРКВА ВІДНОВЛЕНА У ПЕРВІСНИХ ФОРМАХ.</a:t>
            </a:r>
            <a:br>
              <a:rPr lang="uk-UA" b="1" dirty="0">
                <a:solidFill>
                  <a:srgbClr val="002060"/>
                </a:solidFill>
                <a:effectLst>
                  <a:outerShdw blurRad="38100" dist="38100" dir="2700000" algn="tl">
                    <a:srgbClr val="000000">
                      <a:alpha val="43137"/>
                    </a:srgbClr>
                  </a:outerShdw>
                </a:effectLst>
              </a:rPr>
            </a:br>
            <a:r>
              <a:rPr lang="uk-UA" b="1" dirty="0">
                <a:solidFill>
                  <a:srgbClr val="002060"/>
                </a:solidFill>
                <a:effectLst>
                  <a:outerShdw blurRad="38100" dist="38100" dir="2700000" algn="tl">
                    <a:srgbClr val="000000">
                      <a:alpha val="43137"/>
                    </a:srgbClr>
                  </a:outerShdw>
                </a:effectLst>
              </a:rPr>
              <a:t>З 1990 ЦЕРКВА ПОВЕРНУТА РЕЛІГІЙНІЙ ГРОМАДІ.</a:t>
            </a:r>
            <a:br>
              <a:rPr lang="uk-UA" b="1" dirty="0">
                <a:solidFill>
                  <a:srgbClr val="002060"/>
                </a:solidFill>
                <a:effectLst>
                  <a:outerShdw blurRad="38100" dist="38100" dir="2700000" algn="tl">
                    <a:srgbClr val="000000">
                      <a:alpha val="43137"/>
                    </a:srgbClr>
                  </a:outerShdw>
                </a:effectLst>
              </a:rPr>
            </a:br>
            <a:r>
              <a:rPr lang="uk-UA" b="1" dirty="0">
                <a:solidFill>
                  <a:srgbClr val="002060"/>
                </a:solidFill>
                <a:effectLst>
                  <a:outerShdw blurRad="38100" dist="38100" dir="2700000" algn="tl">
                    <a:srgbClr val="000000">
                      <a:alpha val="43137"/>
                    </a:srgbClr>
                  </a:outerShdw>
                </a:effectLst>
              </a:rPr>
              <a:t>У 1990-ИХ ІКОНОСТАС БУЛО ВІДНОВЛЕНО НА ОСНОВІ ФОТОГРАФІЇ 1888 (ПРОЕКТ С. КІЛЕССО, РІЗЬБЛЕННЯ ПІД КЕРІВНИЦТВОМ І. ФІЗЕРА).</a:t>
            </a:r>
            <a:br>
              <a:rPr lang="uk-UA" b="1" dirty="0">
                <a:solidFill>
                  <a:srgbClr val="002060"/>
                </a:solidFill>
                <a:effectLst>
                  <a:outerShdw blurRad="38100" dist="38100" dir="2700000" algn="tl">
                    <a:srgbClr val="000000">
                      <a:alpha val="43137"/>
                    </a:srgbClr>
                  </a:outerShdw>
                </a:effectLst>
              </a:rPr>
            </a:br>
            <a:r>
              <a:rPr lang="uk-UA" b="1" dirty="0">
                <a:solidFill>
                  <a:srgbClr val="002060"/>
                </a:solidFill>
                <a:effectLst>
                  <a:outerShdw blurRad="38100" dist="38100" dir="2700000" algn="tl">
                    <a:srgbClr val="000000">
                      <a:alpha val="43137"/>
                    </a:srgbClr>
                  </a:outerShdw>
                </a:effectLst>
              </a:rPr>
              <a:t>У 1995 ПОЛИВ'ЯНУ ЧЕРЕПИЦЮ НА ДАХУ ЗАМІНЕНО НА ЧЕРВОНУ ЛИСТОВУ МІДЬ.</a:t>
            </a:r>
            <a:br>
              <a:rPr lang="uk-UA" b="1" dirty="0">
                <a:solidFill>
                  <a:srgbClr val="002060"/>
                </a:solidFill>
                <a:effectLst>
                  <a:outerShdw blurRad="38100" dist="38100" dir="2700000" algn="tl">
                    <a:srgbClr val="000000">
                      <a:alpha val="43137"/>
                    </a:srgbClr>
                  </a:outerShdw>
                </a:effectLst>
              </a:rPr>
            </a:br>
            <a:br>
              <a:rPr lang="uk-UA" b="1" dirty="0">
                <a:solidFill>
                  <a:srgbClr val="002060"/>
                </a:solidFill>
                <a:effectLst>
                  <a:outerShdw blurRad="38100" dist="38100" dir="2700000" algn="tl">
                    <a:srgbClr val="000000">
                      <a:alpha val="43137"/>
                    </a:srgbClr>
                  </a:outerShdw>
                </a:effectLst>
              </a:rPr>
            </a:br>
            <a:endParaRPr lang="uk-UA" b="1" dirty="0">
              <a:solidFill>
                <a:srgbClr val="002060"/>
              </a:solidFill>
              <a:effectLst>
                <a:outerShdw blurRad="38100" dist="38100" dir="2700000" algn="tl">
                  <a:srgbClr val="000000">
                    <a:alpha val="43137"/>
                  </a:srgbClr>
                </a:outerShdw>
              </a:effectLst>
            </a:endParaRPr>
          </a:p>
        </p:txBody>
      </p:sp>
    </p:spTree>
  </p:cSld>
  <p:clrMapOvr>
    <a:masterClrMapping/>
  </p:clrMapOvr>
  <p:transition spd="slow">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175" y="117693"/>
            <a:ext cx="9144000" cy="6740307"/>
          </a:xfrm>
          <a:prstGeom prst="rect">
            <a:avLst/>
          </a:prstGeom>
        </p:spPr>
        <p:txBody>
          <a:bodyPr wrap="square">
            <a:spAutoFit/>
          </a:bodyPr>
          <a:lstStyle/>
          <a:p>
            <a:pPr>
              <a:lnSpc>
                <a:spcPct val="150000"/>
              </a:lnSpc>
            </a:pPr>
            <a:r>
              <a:rPr lang="uk-UA" b="1" dirty="0">
                <a:solidFill>
                  <a:srgbClr val="002060"/>
                </a:solidFill>
                <a:effectLst>
                  <a:outerShdw blurRad="38100" dist="38100" dir="2700000" algn="tl">
                    <a:srgbClr val="000000">
                      <a:alpha val="43137"/>
                    </a:srgbClr>
                  </a:outerShdw>
                </a:effectLst>
              </a:rPr>
              <a:t>АРХІТЕКТУРА</a:t>
            </a:r>
            <a:br>
              <a:rPr lang="uk-UA" b="1" dirty="0">
                <a:solidFill>
                  <a:srgbClr val="002060"/>
                </a:solidFill>
                <a:effectLst>
                  <a:outerShdw blurRad="38100" dist="38100" dir="2700000" algn="tl">
                    <a:srgbClr val="000000">
                      <a:alpha val="43137"/>
                    </a:srgbClr>
                  </a:outerShdw>
                </a:effectLst>
              </a:rPr>
            </a:br>
            <a:r>
              <a:rPr lang="uk-UA" b="1" dirty="0">
                <a:solidFill>
                  <a:srgbClr val="002060"/>
                </a:solidFill>
                <a:effectLst>
                  <a:outerShdw blurRad="38100" dist="38100" dir="2700000" algn="tl">
                    <a:srgbClr val="000000">
                      <a:alpha val="43137"/>
                    </a:srgbClr>
                  </a:outerShdw>
                </a:effectLst>
              </a:rPr>
              <a:t>ЦЕРКВА ЗБУДОВАНА В СТИЛІ РАННЬОГО УКРАЇНСЬКОГО БАРОКО, МАЄ ОБОРОННІ РИСИ (ТОВЩИНА СТІН - ДО 2 М, БІЙНИЦІ). СКЛАДЕНА З КАМІННЯ І ЦЕГЛИ, ОДНОНАВОВА, З ГРАНЧАСТОЮ ШЕСТИСТІННОЮ АПСИДОЮ. НАКРИТА ДВОСХИЛИМ ДАХОМ ІЗ ЗАЛОМОМ. ФАСАДИ ПАМ\ЯТКИ ВИРІШЕНІ ЛАКОНИЧНО: ЇХ КУТИ ЗАКРІПЛЕНІ ПІЛЯСТРАМИ, В СТІНАХ - НЕВЕЛИКІ ВІКНА В ГЛИБОКИХ АМБРАЗУРАХ І УСТУПЧАСТІ НІШІ. ФАСАД УВІНЧУЄ РОЗКРЕПОВАНИЙ КАРНИЗ, ФРИЗ І ПІДФРИЗОВИЙ ВАЛИК. ЗАХІДНИЙ ФАСАД ЗАВЕРШЕНИЙ ДВОЯРУСНИМ ФІГУРНИМ ФРОНТОНОМ ВИРАЗНОГО МАЛЮНКУ З ВОЛЮТАМИ, РОЗЧЛЕНОВАНИЙ КАРНИЗАМИ І ПРИКРАШЕНИЙ СОНЕЧКАМИ НА ПОСТАМЕНТАХ. ПО ЦЕНТРУ ФРОНТОН РОЗДІЛЕНИЙ ПІЛЯСТРОЮ, В ПЕРШОМУ ЯРУСІ РОЗМІЩЕНІ ДЕКОРАТИВНІ НІШІ, У ДРУГОМУ - КЛЮЧЕВИДНІ БІЙНИЦІ В АМБРАЗУРАХ. ХОРИ ПІДТРИМУЮТЬСЯ АРКАДОЮ НА ДВОХ ОПОРНИХ КВАДРАТНИХ У ПЕРЕТИНІ СТОВПАХ, І РОЗКРИВАЮТЬСЯ В НАВУ ДРУГИМ ЯРУСОМ АРКАДИ. ХІД НА ХОРИ ВЛАШТОВАНИЙ В ТОВЩІ ЗАХІДНОЇ СТІНИ. </a:t>
            </a:r>
          </a:p>
        </p:txBody>
      </p:sp>
    </p:spTree>
    <p:extLst>
      <p:ext uri="{BB962C8B-B14F-4D97-AF65-F5344CB8AC3E}">
        <p14:creationId xmlns:p14="http://schemas.microsoft.com/office/powerpoint/2010/main" val="155241112"/>
      </p:ext>
    </p:extLst>
  </p:cSld>
  <p:clrMapOvr>
    <a:masterClrMapping/>
  </p:clrMapOvr>
  <p:transition spd="slow">
    <p:circl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ircl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6" name="Picture 4" descr="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Tree>
  </p:cSld>
  <p:clrMapOvr>
    <a:masterClrMapping/>
  </p:clrMapOvr>
  <p:transition spd="slow">
    <p:circl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Другая 1">
      <a:dk1>
        <a:srgbClr val="92D050"/>
      </a:dk1>
      <a:lt1>
        <a:srgbClr val="6DA4DB"/>
      </a:lt1>
      <a:dk2>
        <a:srgbClr val="FFE599"/>
      </a:dk2>
      <a:lt2>
        <a:srgbClr val="F4E7ED"/>
      </a:lt2>
      <a:accent1>
        <a:srgbClr val="FFC000"/>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Другая 1">
    <a:dk1>
      <a:srgbClr val="92D050"/>
    </a:dk1>
    <a:lt1>
      <a:srgbClr val="6DA4DB"/>
    </a:lt1>
    <a:dk2>
      <a:srgbClr val="FFE599"/>
    </a:dk2>
    <a:lt2>
      <a:srgbClr val="F4E7ED"/>
    </a:lt2>
    <a:accent1>
      <a:srgbClr val="FFC000"/>
    </a:accent1>
    <a:accent2>
      <a:srgbClr val="AC66BB"/>
    </a:accent2>
    <a:accent3>
      <a:srgbClr val="DE6C36"/>
    </a:accent3>
    <a:accent4>
      <a:srgbClr val="F9B639"/>
    </a:accent4>
    <a:accent5>
      <a:srgbClr val="CF6DA4"/>
    </a:accent5>
    <a:accent6>
      <a:srgbClr val="FA8D3D"/>
    </a:accent6>
    <a:hlink>
      <a:srgbClr val="FFDE66"/>
    </a:hlink>
    <a:folHlink>
      <a:srgbClr val="D490C5"/>
    </a:folHlink>
  </a:clrScheme>
</a:themeOverride>
</file>

<file path=docProps/app.xml><?xml version="1.0" encoding="utf-8"?>
<Properties xmlns="http://schemas.openxmlformats.org/officeDocument/2006/extended-properties" xmlns:vt="http://schemas.openxmlformats.org/officeDocument/2006/docPropsVTypes">
  <Template/>
  <TotalTime>949</TotalTime>
  <Words>3827</Words>
  <Application>Microsoft Office PowerPoint</Application>
  <PresentationFormat>Екран (4:3)</PresentationFormat>
  <Paragraphs>139</Paragraphs>
  <Slides>40</Slides>
  <Notes>1</Notes>
  <HiddenSlides>0</HiddenSlides>
  <MMClips>0</MMClips>
  <ScaleCrop>false</ScaleCrop>
  <HeadingPairs>
    <vt:vector size="6" baseType="variant">
      <vt:variant>
        <vt:lpstr>Використані шрифти</vt:lpstr>
      </vt:variant>
      <vt:variant>
        <vt:i4>6</vt:i4>
      </vt:variant>
      <vt:variant>
        <vt:lpstr>Тема</vt:lpstr>
      </vt:variant>
      <vt:variant>
        <vt:i4>1</vt:i4>
      </vt:variant>
      <vt:variant>
        <vt:lpstr>Заголовки слайдів</vt:lpstr>
      </vt:variant>
      <vt:variant>
        <vt:i4>40</vt:i4>
      </vt:variant>
    </vt:vector>
  </HeadingPairs>
  <TitlesOfParts>
    <vt:vector size="47" baseType="lpstr">
      <vt:lpstr>Arial</vt:lpstr>
      <vt:lpstr>Calibri</vt:lpstr>
      <vt:lpstr>Trebuchet MS</vt:lpstr>
      <vt:lpstr>Wingdings</vt:lpstr>
      <vt:lpstr>Wingdings 2</vt:lpstr>
      <vt:lpstr>Zagadka</vt:lpstr>
      <vt:lpstr>Изящная</vt:lpstr>
      <vt:lpstr>Презентація PowerPoint</vt:lpstr>
      <vt:lpstr>Презентація PowerPoint</vt:lpstr>
      <vt:lpstr>Презентація PowerPoint</vt:lpstr>
      <vt:lpstr>     </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Вчитель</cp:lastModifiedBy>
  <cp:revision>50</cp:revision>
  <dcterms:created xsi:type="dcterms:W3CDTF">2013-11-07T12:10:08Z</dcterms:created>
  <dcterms:modified xsi:type="dcterms:W3CDTF">2021-11-02T12:08:18Z</dcterms:modified>
</cp:coreProperties>
</file>