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4" r:id="rId5"/>
    <p:sldId id="265" r:id="rId6"/>
    <p:sldId id="262" r:id="rId7"/>
    <p:sldId id="266" r:id="rId8"/>
    <p:sldId id="267" r:id="rId9"/>
    <p:sldId id="268" r:id="rId10"/>
    <p:sldId id="269" r:id="rId11"/>
    <p:sldId id="276" r:id="rId12"/>
    <p:sldId id="270" r:id="rId13"/>
    <p:sldId id="272" r:id="rId14"/>
    <p:sldId id="273" r:id="rId15"/>
    <p:sldId id="295" r:id="rId16"/>
    <p:sldId id="274" r:id="rId17"/>
    <p:sldId id="275" r:id="rId18"/>
    <p:sldId id="271" r:id="rId19"/>
    <p:sldId id="290" r:id="rId20"/>
    <p:sldId id="283" r:id="rId21"/>
    <p:sldId id="289" r:id="rId22"/>
    <p:sldId id="284" r:id="rId23"/>
    <p:sldId id="291" r:id="rId24"/>
    <p:sldId id="263" r:id="rId25"/>
    <p:sldId id="277" r:id="rId26"/>
    <p:sldId id="280" r:id="rId27"/>
    <p:sldId id="281" r:id="rId28"/>
    <p:sldId id="285" r:id="rId29"/>
    <p:sldId id="286" r:id="rId30"/>
    <p:sldId id="287" r:id="rId31"/>
    <p:sldId id="288" r:id="rId32"/>
    <p:sldId id="292" r:id="rId33"/>
    <p:sldId id="294" r:id="rId34"/>
    <p:sldId id="293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425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2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88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74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28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97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63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13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7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66E3-E0F4-4BBC-8BE7-002384FB71DD}" type="datetimeFigureOut">
              <a:rPr lang="uk-UA" smtClean="0"/>
              <a:t>21.10.2015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E3B2-3A51-430D-AD93-A34FDD6650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96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595" y="5157192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користування бібліотекою</a:t>
            </a:r>
            <a:r>
              <a:rPr lang="uk-UA" sz="4400" b="1" i="1" dirty="0" smtClean="0">
                <a:solidFill>
                  <a:srgbClr val="FF0000"/>
                </a:solidFill>
              </a:rPr>
              <a:t> 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катруся\Pictures\бібліотека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368152" cy="1332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85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Презентація створена бібліотекарем Черкаської гімназії №9</a:t>
            </a:r>
          </a:p>
          <a:p>
            <a:r>
              <a:rPr lang="uk-UA" dirty="0">
                <a:solidFill>
                  <a:srgbClr val="FF0000"/>
                </a:solidFill>
              </a:rPr>
              <a:t> ім. О. М. Луценка.</a:t>
            </a:r>
          </a:p>
          <a:p>
            <a:r>
              <a:rPr lang="uk-UA" dirty="0">
                <a:solidFill>
                  <a:srgbClr val="FF0000"/>
                </a:solidFill>
              </a:rPr>
              <a:t>Брикун К. А.</a:t>
            </a:r>
          </a:p>
        </p:txBody>
      </p:sp>
    </p:spTree>
    <p:extLst>
      <p:ext uri="{BB962C8B-B14F-4D97-AF65-F5344CB8AC3E}">
        <p14:creationId xmlns:p14="http://schemas.microsoft.com/office/powerpoint/2010/main" val="22914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358" y="1"/>
            <a:ext cx="912164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ІІІ. Обов’язки бібліотеки щодо обслуговування користувачів.</a:t>
            </a:r>
          </a:p>
          <a:p>
            <a:endParaRPr lang="uk-UA" dirty="0" smtClean="0"/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Бібліотека зобов’язується:</a:t>
            </a:r>
          </a:p>
          <a:p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3.1. Інформувати учнів, учителів, працівників школи, батьків про всі види послуг, що їх надає бібліотека, в тому числі платних.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3.2. Створювати умови для використання бібліотечного фонду, роботи в бібліотеці.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3.3. Забезпечувати безкоштовний і вільний доступ користувачів до бібліотечних фондів та безкоштовну видачу друкованої продукції в тимчасове користування.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3.4. Забезпечувати оперативне і якісне обслуговування користувачів з урахуванням їх запитів і потреб.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194545" cy="20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1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532" y="162722"/>
            <a:ext cx="796888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3.5. Надати в користування каталоги, картотеки, інші форми бібліотечної інформації.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3.6. Вивчати потреби користувачів в інформації.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Вести консультативну роботу, надавати необхідну допомогу щодо пошуку та підбору необхідних видань.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3.7. Вести усну науково-інформаційну роботу, організовувати виставки літератури, бібліографічні огляди, дні інформації, літературні вечори. Надавати допомогу у проведенні гімназією свят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uk-UA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403648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БІБЛІОТЕКА\малюнки\малюнки\новий рік\405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25" y="4684258"/>
            <a:ext cx="2468564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БІБЛІОТЕКА\малюнки\малюнки\новий рік\8394203_ce9d6d9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88" y="4797152"/>
            <a:ext cx="2315391" cy="2047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85887"/>
            <a:ext cx="856895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3.8. </a:t>
            </a:r>
            <a:r>
              <a:rPr lang="ru-RU" sz="2400" b="1" dirty="0" err="1" smtClean="0">
                <a:solidFill>
                  <a:srgbClr val="002060"/>
                </a:solidFill>
              </a:rPr>
              <a:t>Удосконалювати</a:t>
            </a:r>
            <a:r>
              <a:rPr lang="ru-RU" sz="2400" b="1" dirty="0" smtClean="0">
                <a:solidFill>
                  <a:srgbClr val="002060"/>
                </a:solidFill>
              </a:rPr>
              <a:t> роботу з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користувачами</a:t>
            </a:r>
            <a:r>
              <a:rPr lang="ru-RU" sz="2400" b="1" dirty="0" smtClean="0">
                <a:solidFill>
                  <a:srgbClr val="002060"/>
                </a:solidFill>
              </a:rPr>
              <a:t> шляхом </a:t>
            </a:r>
            <a:r>
              <a:rPr lang="ru-RU" sz="2400" b="1" dirty="0" err="1" smtClean="0">
                <a:solidFill>
                  <a:srgbClr val="002060"/>
                </a:solidFill>
              </a:rPr>
              <a:t>впровадження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комп’ютерних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технологій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3.9. Систематично </a:t>
            </a:r>
            <a:r>
              <a:rPr lang="ru-RU" sz="2400" b="1" dirty="0" err="1" smtClean="0">
                <a:solidFill>
                  <a:srgbClr val="002060"/>
                </a:solidFill>
              </a:rPr>
              <a:t>здійснювати</a:t>
            </a:r>
            <a:r>
              <a:rPr lang="ru-RU" sz="2400" b="1" dirty="0" smtClean="0">
                <a:solidFill>
                  <a:srgbClr val="002060"/>
                </a:solidFill>
              </a:rPr>
              <a:t> контроль за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своєчасним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поверненням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400" b="1" dirty="0" smtClean="0">
                <a:solidFill>
                  <a:srgbClr val="002060"/>
                </a:solidFill>
              </a:rPr>
              <a:t> 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3.10. Кожного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sz="2400" b="1" dirty="0" smtClean="0">
                <a:solidFill>
                  <a:srgbClr val="002060"/>
                </a:solidFill>
              </a:rPr>
              <a:t> року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проводити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перереєстрацію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користувачів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3.11. </a:t>
            </a:r>
            <a:r>
              <a:rPr lang="ru-RU" sz="2400" b="1" dirty="0" err="1">
                <a:solidFill>
                  <a:srgbClr val="002060"/>
                </a:solidFill>
              </a:rPr>
              <a:t>Забезпечувати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збереження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раціональне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бібліотечних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фондів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створювати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необхідні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умови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збереження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документів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3.12. </a:t>
            </a:r>
            <a:r>
              <a:rPr lang="ru-RU" sz="2400" b="1" dirty="0" err="1">
                <a:solidFill>
                  <a:srgbClr val="002060"/>
                </a:solidFill>
              </a:rPr>
              <a:t>Проводити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дрібний</a:t>
            </a:r>
            <a:r>
              <a:rPr lang="ru-RU" sz="2400" b="1" dirty="0">
                <a:solidFill>
                  <a:srgbClr val="002060"/>
                </a:solidFill>
              </a:rPr>
              <a:t> ремонт </a:t>
            </a:r>
            <a:r>
              <a:rPr lang="ru-RU" sz="2400" b="1" dirty="0" err="1">
                <a:solidFill>
                  <a:srgbClr val="002060"/>
                </a:solidFill>
              </a:rPr>
              <a:t>книжок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своєчасну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палітурну</a:t>
            </a:r>
            <a:r>
              <a:rPr lang="ru-RU" sz="2400" b="1" dirty="0">
                <a:solidFill>
                  <a:srgbClr val="002060"/>
                </a:solidFill>
              </a:rPr>
              <a:t> роботу, </a:t>
            </a:r>
            <a:r>
              <a:rPr lang="ru-RU" sz="2400" b="1" dirty="0" err="1">
                <a:solidFill>
                  <a:srgbClr val="002060"/>
                </a:solidFill>
              </a:rPr>
              <a:t>залучати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неї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бібліотечний</a:t>
            </a:r>
            <a:r>
              <a:rPr lang="ru-RU" sz="2400" b="1" dirty="0">
                <a:solidFill>
                  <a:srgbClr val="002060"/>
                </a:solidFill>
              </a:rPr>
              <a:t> актив.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3.13. </a:t>
            </a:r>
            <a:r>
              <a:rPr lang="ru-RU" sz="2400" b="1" dirty="0" err="1">
                <a:solidFill>
                  <a:srgbClr val="002060"/>
                </a:solidFill>
              </a:rPr>
              <a:t>Забезпечувати</a:t>
            </a:r>
            <a:r>
              <a:rPr lang="ru-RU" sz="2400" b="1" dirty="0">
                <a:solidFill>
                  <a:srgbClr val="002060"/>
                </a:solidFill>
              </a:rPr>
              <a:t> режим </a:t>
            </a:r>
            <a:r>
              <a:rPr lang="ru-RU" sz="2400" b="1" dirty="0" err="1">
                <a:solidFill>
                  <a:srgbClr val="002060"/>
                </a:solidFill>
              </a:rPr>
              <a:t>роботи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згідно</a:t>
            </a:r>
            <a:r>
              <a:rPr lang="ru-RU" sz="2400" b="1" dirty="0">
                <a:solidFill>
                  <a:srgbClr val="002060"/>
                </a:solidFill>
              </a:rPr>
              <a:t> з потребами </a:t>
            </a:r>
            <a:r>
              <a:rPr lang="ru-RU" sz="2400" b="1" dirty="0" err="1">
                <a:solidFill>
                  <a:srgbClr val="002060"/>
                </a:solidFill>
              </a:rPr>
              <a:t>школи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"/>
            <a:ext cx="1403648" cy="148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99392"/>
            <a:ext cx="140150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37" y="744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563" y="134635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ІV. Порядок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користування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бібліотекою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4.1. </a:t>
            </a:r>
            <a:r>
              <a:rPr lang="ru-RU" sz="2400" b="1" dirty="0" err="1" smtClean="0">
                <a:solidFill>
                  <a:srgbClr val="002060"/>
                </a:solidFill>
              </a:rPr>
              <a:t>Запис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користувачів</a:t>
            </a:r>
            <a:r>
              <a:rPr lang="ru-RU" sz="2400" b="1" dirty="0" smtClean="0">
                <a:solidFill>
                  <a:srgbClr val="002060"/>
                </a:solidFill>
              </a:rPr>
              <a:t> проводиться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абонементі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Учнів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записують</a:t>
            </a:r>
            <a:r>
              <a:rPr lang="ru-RU" sz="2400" b="1" dirty="0" smtClean="0">
                <a:solidFill>
                  <a:srgbClr val="002060"/>
                </a:solidFill>
              </a:rPr>
              <a:t> за списком </a:t>
            </a:r>
            <a:r>
              <a:rPr lang="ru-RU" sz="2400" b="1" dirty="0" err="1" smtClean="0">
                <a:solidFill>
                  <a:srgbClr val="002060"/>
                </a:solidFill>
              </a:rPr>
              <a:t>класу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вчителів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школи</a:t>
            </a:r>
            <a:r>
              <a:rPr lang="ru-RU" sz="2400" b="1" dirty="0" smtClean="0">
                <a:solidFill>
                  <a:srgbClr val="002060"/>
                </a:solidFill>
              </a:rPr>
              <a:t> – в </a:t>
            </a:r>
            <a:r>
              <a:rPr lang="ru-RU" sz="2400" b="1" dirty="0" err="1" smtClean="0">
                <a:solidFill>
                  <a:srgbClr val="002060"/>
                </a:solidFill>
              </a:rPr>
              <a:t>індивідуальному</a:t>
            </a:r>
            <a:r>
              <a:rPr lang="ru-RU" sz="2400" b="1" dirty="0" smtClean="0">
                <a:solidFill>
                  <a:srgbClr val="002060"/>
                </a:solidFill>
              </a:rPr>
              <a:t> порядку, </a:t>
            </a:r>
            <a:r>
              <a:rPr lang="ru-RU" sz="2400" b="1" dirty="0" err="1" smtClean="0">
                <a:solidFill>
                  <a:srgbClr val="002060"/>
                </a:solidFill>
              </a:rPr>
              <a:t>батьків</a:t>
            </a:r>
            <a:r>
              <a:rPr lang="ru-RU" sz="2400" b="1" dirty="0" smtClean="0">
                <a:solidFill>
                  <a:srgbClr val="002060"/>
                </a:solidFill>
              </a:rPr>
              <a:t> – за паспортом.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4.2. На кожного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користувача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заповнюється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читацький</a:t>
            </a:r>
            <a:r>
              <a:rPr lang="ru-RU" sz="2400" b="1" dirty="0" smtClean="0">
                <a:solidFill>
                  <a:srgbClr val="002060"/>
                </a:solidFill>
              </a:rPr>
              <a:t> формуляр </a:t>
            </a:r>
            <a:r>
              <a:rPr lang="ru-RU" sz="2400" b="1" dirty="0" err="1" smtClean="0">
                <a:solidFill>
                  <a:srgbClr val="002060"/>
                </a:solidFill>
              </a:rPr>
              <a:t>згідно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встановленим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зразком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дає</a:t>
            </a:r>
            <a:r>
              <a:rPr lang="ru-RU" sz="2400" b="1" dirty="0" smtClean="0">
                <a:solidFill>
                  <a:srgbClr val="002060"/>
                </a:solidFill>
              </a:rPr>
              <a:t> право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бібліотекою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819799" cy="281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135776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663" y="146932"/>
            <a:ext cx="558072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4.3. Читачі повинні ознайомитися з правилами користування бібліотекою та підтвердити зобов’язання про їх виконання своїм підписом на читацькому формулярі.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4.4. Читацькі та книжкові формуляри є документами, що свідчать про факт та дату видачі користувачам друкованих та інших джерел інформації та їх повернення до бібліотеки.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4.5. Обслуговування читачів проводиться за графіком, що встановлює бібліотека.</a:t>
            </a: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447663" cy="5769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43408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</p:nvPr>
        </p:nvGraphicFramePr>
        <p:xfrm>
          <a:off x="342900" y="4738648"/>
          <a:ext cx="3009899" cy="823991"/>
        </p:xfrm>
        <a:graphic>
          <a:graphicData uri="http://schemas.openxmlformats.org/drawingml/2006/table">
            <a:tbl>
              <a:tblPr/>
              <a:tblGrid>
                <a:gridCol w="327854"/>
                <a:gridCol w="347724"/>
                <a:gridCol w="210621"/>
                <a:gridCol w="1378577"/>
                <a:gridCol w="347724"/>
                <a:gridCol w="397399"/>
              </a:tblGrid>
              <a:tr h="238439"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400">
                          <a:effectLst/>
                          <a:latin typeface="Times New Roman"/>
                        </a:rPr>
                        <a:t>Дата видачі</a:t>
                      </a: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400">
                          <a:effectLst/>
                          <a:latin typeface="Times New Roman"/>
                        </a:rPr>
                        <a:t>Інв. номер</a:t>
                      </a: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400">
                          <a:effectLst/>
                          <a:latin typeface="Times New Roman"/>
                        </a:rPr>
                        <a:t>Відділ</a:t>
                      </a: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400">
                          <a:effectLst/>
                          <a:latin typeface="Times New Roman"/>
                        </a:rPr>
                        <a:t>АВТОР І ЗАГОЛОВОК</a:t>
                      </a: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">
                          <a:effectLst/>
                          <a:latin typeface="Times New Roman"/>
                        </a:rPr>
                        <a:t>Дата повернення</a:t>
                      </a: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">
                          <a:effectLst/>
                          <a:latin typeface="Times New Roman"/>
                        </a:rPr>
                        <a:t>Розписка бібліотекаря в поверненні</a:t>
                      </a: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973"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973"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973"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973"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400">
                        <a:effectLst/>
                        <a:latin typeface="Times New Roman"/>
                      </a:endParaRPr>
                    </a:p>
                  </a:txBody>
                  <a:tcPr marL="39740" marR="39740" marT="19870" marB="19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96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 marL="39740" marR="39740" marT="19870" marB="198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 marL="39740" marR="39740" marT="19870" marB="198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 marL="39740" marR="39740" marT="19870" marB="198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 marL="39740" marR="39740" marT="19870" marB="198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 marL="39740" marR="39740" marT="19870" marB="198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 marL="39740" marR="39740" marT="19870" marB="198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40324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/>
              <a:t>ФОРМУЛЯР ЧИТАЧА</a:t>
            </a:r>
          </a:p>
          <a:p>
            <a:endParaRPr lang="uk-UA" sz="1400" b="1" dirty="0"/>
          </a:p>
          <a:p>
            <a:r>
              <a:rPr lang="uk-UA" sz="1400" b="1" dirty="0"/>
              <a:t>№</a:t>
            </a:r>
          </a:p>
          <a:p>
            <a:endParaRPr lang="uk-UA" sz="1400" b="1" dirty="0"/>
          </a:p>
          <a:p>
            <a:r>
              <a:rPr lang="uk-UA" sz="1400" b="1" dirty="0"/>
              <a:t>Рік</a:t>
            </a:r>
          </a:p>
          <a:p>
            <a:endParaRPr lang="uk-UA" sz="1400" b="1" dirty="0"/>
          </a:p>
          <a:p>
            <a:r>
              <a:rPr lang="uk-UA" sz="1400" b="1" dirty="0" err="1"/>
              <a:t>Прізвище____________________________</a:t>
            </a:r>
            <a:r>
              <a:rPr lang="uk-UA" sz="1400" b="1" dirty="0"/>
              <a:t>_________</a:t>
            </a:r>
          </a:p>
          <a:p>
            <a:endParaRPr lang="uk-UA" sz="1400" b="1" dirty="0"/>
          </a:p>
          <a:p>
            <a:r>
              <a:rPr lang="uk-UA" sz="1400" b="1" dirty="0" err="1"/>
              <a:t>Ім’я_____________________________________</a:t>
            </a:r>
            <a:r>
              <a:rPr lang="uk-UA" sz="1400" b="1" dirty="0"/>
              <a:t>_____</a:t>
            </a:r>
          </a:p>
          <a:p>
            <a:endParaRPr lang="uk-UA" sz="1400" b="1" dirty="0"/>
          </a:p>
          <a:p>
            <a:r>
              <a:rPr lang="uk-UA" sz="1400" b="1" dirty="0"/>
              <a:t>По </a:t>
            </a:r>
            <a:r>
              <a:rPr lang="uk-UA" sz="1400" b="1" dirty="0" err="1"/>
              <a:t>батькові__________________________</a:t>
            </a:r>
            <a:r>
              <a:rPr lang="uk-UA" sz="1400" b="1" dirty="0"/>
              <a:t>_________</a:t>
            </a:r>
          </a:p>
          <a:p>
            <a:endParaRPr lang="uk-UA" sz="1400" b="1" dirty="0"/>
          </a:p>
          <a:p>
            <a:r>
              <a:rPr lang="uk-UA" sz="1400" b="1" dirty="0"/>
              <a:t>Рік </a:t>
            </a:r>
            <a:r>
              <a:rPr lang="uk-UA" sz="1400" b="1" dirty="0" err="1"/>
              <a:t>народження_____________________</a:t>
            </a:r>
            <a:r>
              <a:rPr lang="uk-UA" sz="1400" b="1" dirty="0"/>
              <a:t>___________</a:t>
            </a:r>
          </a:p>
          <a:p>
            <a:endParaRPr lang="uk-UA" sz="1400" b="1" dirty="0"/>
          </a:p>
          <a:p>
            <a:r>
              <a:rPr lang="uk-UA" sz="1400" b="1" dirty="0" err="1"/>
              <a:t>Клас____________________________________</a:t>
            </a:r>
            <a:r>
              <a:rPr lang="uk-UA" sz="1400" b="1" dirty="0"/>
              <a:t>_____</a:t>
            </a:r>
          </a:p>
          <a:p>
            <a:endParaRPr lang="uk-UA" sz="1400" b="1" dirty="0"/>
          </a:p>
          <a:p>
            <a:r>
              <a:rPr lang="uk-UA" sz="1400" b="1" dirty="0"/>
              <a:t>Домашня адреса </a:t>
            </a:r>
            <a:r>
              <a:rPr lang="uk-UA" sz="1400" b="1" dirty="0" smtClean="0"/>
              <a:t>_____________________________</a:t>
            </a:r>
            <a:endParaRPr lang="uk-UA" sz="1400" b="1" dirty="0"/>
          </a:p>
          <a:p>
            <a:endParaRPr lang="uk-UA" sz="1400" b="1" dirty="0"/>
          </a:p>
          <a:p>
            <a:r>
              <a:rPr lang="uk-UA" sz="1400" b="1" dirty="0" err="1"/>
              <a:t>Телефон</a:t>
            </a:r>
            <a:r>
              <a:rPr lang="uk-UA" sz="1400" b="1" dirty="0" err="1" smtClean="0"/>
              <a:t>__</a:t>
            </a:r>
            <a:r>
              <a:rPr lang="uk-UA" sz="1400" b="1" dirty="0" smtClean="0"/>
              <a:t>________</a:t>
            </a:r>
            <a:endParaRPr lang="uk-UA" sz="1400" b="1" dirty="0"/>
          </a:p>
          <a:p>
            <a:r>
              <a:rPr lang="uk-UA" sz="1400" b="1" dirty="0"/>
              <a:t>Правила бібліотеки зобов’язуюсь виконувати</a:t>
            </a:r>
          </a:p>
          <a:p>
            <a:endParaRPr lang="uk-UA" sz="1400" b="1" dirty="0"/>
          </a:p>
          <a:p>
            <a:r>
              <a:rPr lang="uk-UA" sz="1400" b="1" dirty="0"/>
              <a:t>______________________________</a:t>
            </a:r>
          </a:p>
          <a:p>
            <a:endParaRPr lang="uk-UA" sz="1400" b="1" dirty="0"/>
          </a:p>
          <a:p>
            <a:r>
              <a:rPr lang="uk-UA" sz="1400" b="1" dirty="0"/>
              <a:t>Підпис читача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61433"/>
            <a:ext cx="3347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Дата </a:t>
            </a:r>
            <a:r>
              <a:rPr lang="ru-RU" sz="1600" b="1" dirty="0" err="1"/>
              <a:t>видачі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 err="1"/>
              <a:t>Інв</a:t>
            </a:r>
            <a:r>
              <a:rPr lang="ru-RU" sz="1600" b="1" dirty="0"/>
              <a:t>. номер</a:t>
            </a:r>
          </a:p>
          <a:p>
            <a:endParaRPr lang="ru-RU" sz="1600" b="1" dirty="0"/>
          </a:p>
          <a:p>
            <a:r>
              <a:rPr lang="ru-RU" sz="1600" b="1" dirty="0" err="1"/>
              <a:t>Відділ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/>
              <a:t>АВТОР І ЗАГОЛОВОК</a:t>
            </a:r>
          </a:p>
          <a:p>
            <a:endParaRPr lang="ru-RU" sz="1600" b="1" dirty="0"/>
          </a:p>
          <a:p>
            <a:r>
              <a:rPr lang="ru-RU" sz="1600" b="1" dirty="0"/>
              <a:t>Дата </a:t>
            </a:r>
            <a:r>
              <a:rPr lang="ru-RU" sz="1600" b="1" dirty="0" err="1"/>
              <a:t>повернення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 err="1"/>
              <a:t>Розписка</a:t>
            </a:r>
            <a:r>
              <a:rPr lang="ru-RU" sz="1600" b="1" dirty="0"/>
              <a:t> </a:t>
            </a:r>
            <a:r>
              <a:rPr lang="ru-RU" sz="1600" b="1" dirty="0" err="1"/>
              <a:t>бібліотекаря</a:t>
            </a:r>
            <a:r>
              <a:rPr lang="ru-RU" sz="1600" b="1" dirty="0"/>
              <a:t> в </a:t>
            </a:r>
            <a:r>
              <a:rPr lang="ru-RU" sz="1600" b="1" dirty="0" err="1"/>
              <a:t>поверненні</a:t>
            </a:r>
            <a:endParaRPr lang="ru-RU" sz="16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612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63756"/>
            <a:ext cx="78843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V. Порядок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користування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абонементом.</a:t>
            </a:r>
          </a:p>
          <a:p>
            <a:endParaRPr lang="ru-RU" sz="2800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5.</a:t>
            </a:r>
            <a:r>
              <a:rPr lang="ru-RU" sz="2300" b="1" dirty="0" smtClean="0">
                <a:solidFill>
                  <a:srgbClr val="002060"/>
                </a:solidFill>
              </a:rPr>
              <a:t>1. </a:t>
            </a:r>
            <a:r>
              <a:rPr lang="ru-RU" sz="2300" b="1" dirty="0" err="1" smtClean="0">
                <a:solidFill>
                  <a:srgbClr val="002060"/>
                </a:solidFill>
              </a:rPr>
              <a:t>Термін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художньою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літературою</a:t>
            </a:r>
            <a:r>
              <a:rPr lang="ru-RU" sz="2300" b="1" dirty="0" smtClean="0">
                <a:solidFill>
                  <a:srgbClr val="002060"/>
                </a:solidFill>
              </a:rPr>
              <a:t> - 14 </a:t>
            </a:r>
            <a:r>
              <a:rPr lang="ru-RU" sz="2300" b="1" dirty="0" err="1" smtClean="0">
                <a:solidFill>
                  <a:srgbClr val="002060"/>
                </a:solidFill>
              </a:rPr>
              <a:t>днів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періодичними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виданнями</a:t>
            </a:r>
            <a:r>
              <a:rPr lang="ru-RU" sz="2300" b="1" dirty="0" smtClean="0">
                <a:solidFill>
                  <a:srgbClr val="002060"/>
                </a:solidFill>
              </a:rPr>
              <a:t> – 3 </a:t>
            </a:r>
            <a:r>
              <a:rPr lang="ru-RU" sz="2300" b="1" dirty="0" err="1" smtClean="0">
                <a:solidFill>
                  <a:srgbClr val="002060"/>
                </a:solidFill>
              </a:rPr>
              <a:t>дні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5.2. </a:t>
            </a:r>
            <a:r>
              <a:rPr lang="ru-RU" sz="2300" b="1" dirty="0" err="1" smtClean="0">
                <a:solidFill>
                  <a:srgbClr val="002060"/>
                </a:solidFill>
              </a:rPr>
              <a:t>Термін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літературою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продовжується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якщо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немає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підвищеного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попиту</a:t>
            </a:r>
            <a:r>
              <a:rPr lang="ru-RU" sz="2300" b="1" dirty="0" smtClean="0">
                <a:solidFill>
                  <a:srgbClr val="002060"/>
                </a:solidFill>
              </a:rPr>
              <a:t> на </a:t>
            </a:r>
            <a:r>
              <a:rPr lang="ru-RU" sz="2300" b="1" dirty="0" err="1" smtClean="0">
                <a:solidFill>
                  <a:srgbClr val="002060"/>
                </a:solidFill>
              </a:rPr>
              <a:t>це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5.3. </a:t>
            </a:r>
            <a:r>
              <a:rPr lang="ru-RU" sz="2300" b="1" dirty="0" err="1" smtClean="0">
                <a:solidFill>
                  <a:srgbClr val="002060"/>
                </a:solidFill>
              </a:rPr>
              <a:t>Довідникові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цінні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рідкісні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додому</a:t>
            </a:r>
            <a:r>
              <a:rPr lang="ru-RU" sz="2300" b="1" dirty="0" smtClean="0">
                <a:solidFill>
                  <a:srgbClr val="002060"/>
                </a:solidFill>
              </a:rPr>
              <a:t> не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видаються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5.4.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Користувачі</a:t>
            </a:r>
            <a:r>
              <a:rPr lang="ru-RU" sz="2300" b="1" dirty="0" smtClean="0">
                <a:solidFill>
                  <a:srgbClr val="002060"/>
                </a:solidFill>
              </a:rPr>
              <a:t> 8-11 </a:t>
            </a:r>
            <a:r>
              <a:rPr lang="ru-RU" sz="2300" b="1" dirty="0" err="1" smtClean="0">
                <a:solidFill>
                  <a:srgbClr val="002060"/>
                </a:solidFill>
              </a:rPr>
              <a:t>класів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розписуються</a:t>
            </a:r>
            <a:r>
              <a:rPr lang="ru-RU" sz="2300" b="1" dirty="0" smtClean="0">
                <a:solidFill>
                  <a:srgbClr val="002060"/>
                </a:solidFill>
              </a:rPr>
              <a:t> за </a:t>
            </a:r>
            <a:r>
              <a:rPr lang="ru-RU" sz="2300" b="1" dirty="0" err="1" smtClean="0">
                <a:solidFill>
                  <a:srgbClr val="002060"/>
                </a:solidFill>
              </a:rPr>
              <a:t>кожний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екземпляр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повернення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документів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фіксується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підписом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бібліотекаря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13" y="63756"/>
            <a:ext cx="1688852" cy="15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96249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1084" y="31010"/>
            <a:ext cx="807139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VІ. Порядок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використання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читального залу.</a:t>
            </a:r>
          </a:p>
          <a:p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6.1. </a:t>
            </a:r>
            <a:r>
              <a:rPr lang="ru-RU" sz="2300" b="1" dirty="0" err="1" smtClean="0">
                <a:solidFill>
                  <a:srgbClr val="002060"/>
                </a:solidFill>
              </a:rPr>
              <a:t>Література</a:t>
            </a:r>
            <a:r>
              <a:rPr lang="ru-RU" sz="2300" b="1" dirty="0" smtClean="0">
                <a:solidFill>
                  <a:srgbClr val="002060"/>
                </a:solidFill>
              </a:rPr>
              <a:t>, яка </a:t>
            </a:r>
            <a:r>
              <a:rPr lang="ru-RU" sz="2300" b="1" dirty="0" err="1" smtClean="0">
                <a:solidFill>
                  <a:srgbClr val="002060"/>
                </a:solidFill>
              </a:rPr>
              <a:t>призначена</a:t>
            </a:r>
            <a:r>
              <a:rPr lang="ru-RU" sz="2300" b="1" dirty="0" smtClean="0">
                <a:solidFill>
                  <a:srgbClr val="002060"/>
                </a:solidFill>
              </a:rPr>
              <a:t> для </a:t>
            </a:r>
            <a:r>
              <a:rPr lang="ru-RU" sz="2300" b="1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sz="2300" b="1" dirty="0" smtClean="0">
                <a:solidFill>
                  <a:srgbClr val="002060"/>
                </a:solidFill>
              </a:rPr>
              <a:t> в читальному </a:t>
            </a:r>
            <a:r>
              <a:rPr lang="ru-RU" sz="2300" b="1" dirty="0" err="1" smtClean="0">
                <a:solidFill>
                  <a:srgbClr val="002060"/>
                </a:solidFill>
              </a:rPr>
              <a:t>залі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додому</a:t>
            </a:r>
            <a:r>
              <a:rPr lang="ru-RU" sz="2300" b="1" dirty="0" smtClean="0">
                <a:solidFill>
                  <a:srgbClr val="002060"/>
                </a:solidFill>
              </a:rPr>
              <a:t> не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видається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3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6.2. </a:t>
            </a:r>
            <a:r>
              <a:rPr lang="ru-RU" sz="2300" b="1" dirty="0" err="1" smtClean="0">
                <a:solidFill>
                  <a:srgbClr val="002060"/>
                </a:solidFill>
              </a:rPr>
              <a:t>Енциклопедії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довідникові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рідкісні</a:t>
            </a:r>
            <a:r>
              <a:rPr lang="ru-RU" sz="2300" b="1" dirty="0" smtClean="0">
                <a:solidFill>
                  <a:srgbClr val="002060"/>
                </a:solidFill>
              </a:rPr>
              <a:t> та </a:t>
            </a:r>
            <a:r>
              <a:rPr lang="ru-RU" sz="2300" b="1" dirty="0" err="1" smtClean="0">
                <a:solidFill>
                  <a:srgbClr val="002060"/>
                </a:solidFill>
              </a:rPr>
              <a:t>цінні</a:t>
            </a:r>
            <a:r>
              <a:rPr lang="ru-RU" sz="2300" b="1" dirty="0" smtClean="0">
                <a:solidFill>
                  <a:srgbClr val="002060"/>
                </a:solidFill>
              </a:rPr>
              <a:t> книги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видаються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300" b="1" dirty="0" smtClean="0">
                <a:solidFill>
                  <a:srgbClr val="002060"/>
                </a:solidFill>
              </a:rPr>
              <a:t> в читальному </a:t>
            </a:r>
            <a:r>
              <a:rPr lang="ru-RU" sz="2300" b="1" dirty="0" err="1" smtClean="0">
                <a:solidFill>
                  <a:srgbClr val="002060"/>
                </a:solidFill>
              </a:rPr>
              <a:t>залі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3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6.3. </a:t>
            </a:r>
            <a:r>
              <a:rPr lang="ru-RU" sz="23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друкованих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видань</a:t>
            </a:r>
            <a:r>
              <a:rPr lang="ru-RU" sz="2300" b="1" dirty="0" smtClean="0">
                <a:solidFill>
                  <a:srgbClr val="002060"/>
                </a:solidFill>
              </a:rPr>
              <a:t> та </a:t>
            </a:r>
            <a:r>
              <a:rPr lang="ru-RU" sz="23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документів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що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видаються</a:t>
            </a:r>
            <a:r>
              <a:rPr lang="ru-RU" sz="2300" b="1" dirty="0" smtClean="0">
                <a:solidFill>
                  <a:srgbClr val="002060"/>
                </a:solidFill>
              </a:rPr>
              <a:t> в читальному </a:t>
            </a:r>
            <a:r>
              <a:rPr lang="ru-RU" sz="2300" b="1" dirty="0" err="1" smtClean="0">
                <a:solidFill>
                  <a:srgbClr val="002060"/>
                </a:solidFill>
              </a:rPr>
              <a:t>залі</a:t>
            </a:r>
            <a:r>
              <a:rPr lang="ru-RU" sz="2300" b="1" dirty="0" smtClean="0">
                <a:solidFill>
                  <a:srgbClr val="002060"/>
                </a:solidFill>
              </a:rPr>
              <a:t>, не </a:t>
            </a:r>
            <a:r>
              <a:rPr lang="ru-RU" sz="2300" b="1" dirty="0" err="1" smtClean="0">
                <a:solidFill>
                  <a:srgbClr val="002060"/>
                </a:solidFill>
              </a:rPr>
              <a:t>обмежена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3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6.4.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Користувачі</a:t>
            </a:r>
            <a:r>
              <a:rPr lang="ru-RU" sz="2300" b="1" dirty="0" smtClean="0">
                <a:solidFill>
                  <a:srgbClr val="002060"/>
                </a:solidFill>
              </a:rPr>
              <a:t> в читальному </a:t>
            </a:r>
            <a:r>
              <a:rPr lang="ru-RU" sz="2300" b="1" dirty="0" err="1" smtClean="0">
                <a:solidFill>
                  <a:srgbClr val="002060"/>
                </a:solidFill>
              </a:rPr>
              <a:t>залі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дотримуватися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тиші</a:t>
            </a:r>
            <a:r>
              <a:rPr lang="ru-RU" sz="2300" b="1" dirty="0" smtClean="0">
                <a:solidFill>
                  <a:srgbClr val="002060"/>
                </a:solidFill>
              </a:rPr>
              <a:t>, не </a:t>
            </a:r>
            <a:r>
              <a:rPr lang="ru-RU" sz="2300" b="1" dirty="0" err="1" smtClean="0">
                <a:solidFill>
                  <a:srgbClr val="002060"/>
                </a:solidFill>
              </a:rPr>
              <a:t>заважаючи</a:t>
            </a:r>
            <a:endParaRPr lang="ru-RU" sz="23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17" y="188640"/>
            <a:ext cx="1361183" cy="1662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427163" cy="1461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1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73" y="0"/>
            <a:ext cx="9188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29" y="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5430" y="22588"/>
            <a:ext cx="58146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користування комп’ютером в</a:t>
            </a:r>
          </a:p>
          <a:p>
            <a:pPr algn="ctr"/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бібліотеці</a:t>
            </a:r>
          </a:p>
          <a:p>
            <a:r>
              <a:rPr lang="uk-UA" sz="2000" b="1" dirty="0">
                <a:solidFill>
                  <a:srgbClr val="002060"/>
                </a:solidFill>
              </a:rPr>
              <a:t>І</a:t>
            </a:r>
            <a:r>
              <a:rPr lang="uk-UA" sz="2400" b="1" dirty="0">
                <a:solidFill>
                  <a:srgbClr val="002060"/>
                </a:solidFill>
              </a:rPr>
              <a:t>. Користування комп’ютером в шкільній бібліотеці безкоштовне.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 ІІ. Доступ в ІНТЕРНЕТ є привілеєм читача бібліотеки, а не його правом.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Порушення Правил користування комп’ютером, зафіксоване бібліотекарем, є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достатньою підставою для позбавлення користувача даної </a:t>
            </a:r>
            <a:r>
              <a:rPr lang="uk-UA" sz="2400" b="1" dirty="0" err="1" smtClean="0">
                <a:solidFill>
                  <a:srgbClr val="002060"/>
                </a:solidFill>
              </a:rPr>
              <a:t>привілегії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:\rfhnbyrb\69892539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73" y="54287"/>
            <a:ext cx="2502600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578225"/>
            <a:ext cx="24574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катруся\Pictures\бібліотека\i (6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54006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248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692696"/>
            <a:ext cx="358214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.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III. </a:t>
            </a:r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Права та обов'язки читачів: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доступу до комп'ютерів, призначених для інформаційного обслуговування,</a:t>
            </a:r>
          </a:p>
          <a:p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надається читачам, які:</a:t>
            </a:r>
          </a:p>
          <a:p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*записані до шкільної </a:t>
            </a:r>
            <a:r>
              <a:rPr lang="uk-UA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бібліотекизаписані</a:t>
            </a:r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шкільної бібліотеки</a:t>
            </a:r>
          </a:p>
          <a:p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володіють навичками роботи з операційною системою </a:t>
            </a:r>
            <a:r>
              <a:rPr lang="en-US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Windows, </a:t>
            </a:r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</a:p>
          <a:p>
            <a:r>
              <a:rPr lang="uk-UA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стандартними додатками та </a:t>
            </a:r>
            <a:r>
              <a:rPr lang="uk-UA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Веб-браузером</a:t>
            </a:r>
            <a:endParaRPr lang="uk-UA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692696"/>
            <a:ext cx="304032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76" y="4492061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890" y="997299"/>
            <a:ext cx="75848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Загальні положення</a:t>
            </a:r>
          </a:p>
          <a:p>
            <a:endParaRPr lang="uk-UA" sz="900" dirty="0" smtClean="0"/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1.1. Право вільного та безкоштовного користування бібліотекою мають учні, вчителі і всі працівники школи.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1.2. Бібліотека обслуговує користувачів на абонементі (видача друкованих видань додому), в читальному залі.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1.3. Режим роботи бібліотеки розроблений з урахуванням диференційованого підходу до користування бібліотекою.</a:t>
            </a:r>
            <a:endParaRPr lang="uk-UA" sz="23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20" y="5029172"/>
            <a:ext cx="3600401" cy="171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20" y="115441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" y="404664"/>
            <a:ext cx="933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87424"/>
            <a:ext cx="6552728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29968"/>
            <a:ext cx="57925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i="1" dirty="0">
                <a:solidFill>
                  <a:srgbClr val="7030A0"/>
                </a:solidFill>
              </a:rPr>
              <a:t>*</a:t>
            </a:r>
            <a:r>
              <a:rPr lang="uk-UA" sz="2300" b="1" i="1" dirty="0" smtClean="0">
                <a:solidFill>
                  <a:srgbClr val="002060"/>
                </a:solidFill>
              </a:rPr>
              <a:t>ознайомилися </a:t>
            </a:r>
            <a:r>
              <a:rPr lang="uk-UA" sz="2300" b="1" i="1" dirty="0">
                <a:solidFill>
                  <a:srgbClr val="002060"/>
                </a:solidFill>
              </a:rPr>
              <a:t>з даними правилами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 Читачі можуть записати отриману ними інформацію на </a:t>
            </a:r>
            <a:r>
              <a:rPr lang="en-US" sz="2300" b="1" i="1" dirty="0">
                <a:solidFill>
                  <a:srgbClr val="002060"/>
                </a:solidFill>
              </a:rPr>
              <a:t>USB Flash-</a:t>
            </a:r>
            <a:r>
              <a:rPr lang="uk-UA" sz="2300" b="1" i="1" dirty="0">
                <a:solidFill>
                  <a:srgbClr val="002060"/>
                </a:solidFill>
              </a:rPr>
              <a:t>накопичувачі,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сумісні з типовими драйверами, або передати її електронною поштою 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 При роботі на комп'ютері читачі зобов'язані: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*</a:t>
            </a:r>
            <a:r>
              <a:rPr lang="uk-UA" sz="2300" b="1" i="1" dirty="0" smtClean="0">
                <a:solidFill>
                  <a:srgbClr val="002060"/>
                </a:solidFill>
              </a:rPr>
              <a:t>зареєструватися </a:t>
            </a:r>
            <a:r>
              <a:rPr lang="uk-UA" sz="2300" b="1" i="1" dirty="0">
                <a:solidFill>
                  <a:srgbClr val="002060"/>
                </a:solidFill>
              </a:rPr>
              <a:t>в "Журналі обліку роботи користувачів на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комп'ютері в бібліотеці";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*</a:t>
            </a:r>
            <a:r>
              <a:rPr lang="uk-UA" sz="2300" b="1" i="1" dirty="0" smtClean="0">
                <a:solidFill>
                  <a:srgbClr val="002060"/>
                </a:solidFill>
              </a:rPr>
              <a:t> </a:t>
            </a:r>
            <a:r>
              <a:rPr lang="uk-UA" sz="2300" b="1" i="1" dirty="0">
                <a:solidFill>
                  <a:srgbClr val="002060"/>
                </a:solidFill>
              </a:rPr>
              <a:t>працювати на комп'ютері одноосібно;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*</a:t>
            </a:r>
            <a:r>
              <a:rPr lang="uk-UA" sz="2300" b="1" i="1" dirty="0" smtClean="0">
                <a:solidFill>
                  <a:srgbClr val="002060"/>
                </a:solidFill>
              </a:rPr>
              <a:t> </a:t>
            </a:r>
            <a:r>
              <a:rPr lang="uk-UA" sz="2300" b="1" i="1" dirty="0">
                <a:solidFill>
                  <a:srgbClr val="002060"/>
                </a:solidFill>
              </a:rPr>
              <a:t>бережно відноситися до комп'ютерної техніки</a:t>
            </a:r>
            <a:r>
              <a:rPr lang="uk-UA" sz="23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8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58" y="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402"/>
            <a:ext cx="1152128" cy="16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555775" cy="36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6304" y="21102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V. </a:t>
            </a:r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Читачам не дозволяється: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* </a:t>
            </a:r>
            <a:r>
              <a:rPr lang="uk-UA" sz="2300" b="1" i="1" dirty="0">
                <a:solidFill>
                  <a:srgbClr val="002060"/>
                </a:solidFill>
              </a:rPr>
              <a:t>приступати до роботи за комп'ютером без дозволу співробітника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бібліотеки;</a:t>
            </a:r>
          </a:p>
          <a:p>
            <a:r>
              <a:rPr lang="uk-UA" sz="2300" b="1" i="1" dirty="0" smtClean="0">
                <a:solidFill>
                  <a:srgbClr val="002060"/>
                </a:solidFill>
              </a:rPr>
              <a:t>* </a:t>
            </a:r>
            <a:r>
              <a:rPr lang="uk-UA" sz="2300" b="1" i="1" dirty="0">
                <a:solidFill>
                  <a:srgbClr val="002060"/>
                </a:solidFill>
              </a:rPr>
              <a:t>ввімкнення та вимкнення комп’ютера здійснюється тільки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робітником бібліотеки;</a:t>
            </a:r>
          </a:p>
          <a:p>
            <a:r>
              <a:rPr lang="uk-UA" sz="2300" b="1" i="1" dirty="0" smtClean="0">
                <a:solidFill>
                  <a:srgbClr val="002060"/>
                </a:solidFill>
              </a:rPr>
              <a:t>* </a:t>
            </a:r>
            <a:r>
              <a:rPr lang="uk-UA" sz="2300" b="1" i="1" dirty="0">
                <a:solidFill>
                  <a:srgbClr val="002060"/>
                </a:solidFill>
              </a:rPr>
              <a:t>захаращувати робоче місце за комп'ютером;</a:t>
            </a:r>
          </a:p>
          <a:p>
            <a:r>
              <a:rPr lang="uk-UA" sz="2300" b="1" i="1" dirty="0" smtClean="0">
                <a:solidFill>
                  <a:srgbClr val="002060"/>
                </a:solidFill>
              </a:rPr>
              <a:t>* </a:t>
            </a:r>
            <a:r>
              <a:rPr lang="uk-UA" sz="2300" b="1" i="1" dirty="0">
                <a:solidFill>
                  <a:srgbClr val="002060"/>
                </a:solidFill>
              </a:rPr>
              <a:t>переміщувати процесорний блок комп'ютера;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*</a:t>
            </a:r>
            <a:r>
              <a:rPr lang="uk-UA" sz="2300" b="1" i="1" dirty="0" smtClean="0">
                <a:solidFill>
                  <a:srgbClr val="002060"/>
                </a:solidFill>
              </a:rPr>
              <a:t>вилучати </a:t>
            </a:r>
            <a:r>
              <a:rPr lang="uk-UA" sz="2300" b="1" i="1" dirty="0">
                <a:solidFill>
                  <a:srgbClr val="002060"/>
                </a:solidFill>
              </a:rPr>
              <a:t>будь-які файли на комп'ютері та встановлювати власне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програмне забезпечення;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83" y="4797152"/>
            <a:ext cx="1743075" cy="19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025"/>
            <a:ext cx="2304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691680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14" y="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0434" y="62591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використовувати комп'ютер для потреб, не пов'язаних з пошуком і</a:t>
            </a:r>
          </a:p>
          <a:p>
            <a:r>
              <a:rPr lang="uk-UA" b="1" dirty="0">
                <a:solidFill>
                  <a:srgbClr val="002060"/>
                </a:solidFill>
              </a:rPr>
              <a:t>отриманням науково - інформаційних ресурсів;</a:t>
            </a:r>
          </a:p>
          <a:p>
            <a:r>
              <a:rPr lang="uk-UA" b="1" dirty="0">
                <a:solidFill>
                  <a:srgbClr val="002060"/>
                </a:solidFill>
              </a:rPr>
              <a:t>*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забороняється звернення до ресурсів Інтернет, що підлягають</a:t>
            </a:r>
          </a:p>
          <a:p>
            <a:r>
              <a:rPr lang="uk-UA" b="1" dirty="0">
                <a:solidFill>
                  <a:srgbClr val="002060"/>
                </a:solidFill>
              </a:rPr>
              <a:t>оплаті;</a:t>
            </a:r>
          </a:p>
          <a:p>
            <a:r>
              <a:rPr lang="uk-UA" b="1" dirty="0">
                <a:solidFill>
                  <a:srgbClr val="002060"/>
                </a:solidFill>
              </a:rPr>
              <a:t>*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ввімкнення та вимкнення комп’ютера здійснюється тільки</a:t>
            </a:r>
          </a:p>
          <a:p>
            <a:r>
              <a:rPr lang="uk-UA" b="1" dirty="0">
                <a:solidFill>
                  <a:srgbClr val="002060"/>
                </a:solidFill>
              </a:rPr>
              <a:t>робітником бібліотеки;</a:t>
            </a:r>
          </a:p>
          <a:p>
            <a:r>
              <a:rPr lang="uk-UA" b="1" dirty="0">
                <a:solidFill>
                  <a:srgbClr val="002060"/>
                </a:solidFill>
              </a:rPr>
              <a:t>*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переглядати і розповсюджувати заборонені законом</a:t>
            </a:r>
          </a:p>
          <a:p>
            <a:r>
              <a:rPr lang="uk-UA" b="1" dirty="0">
                <a:solidFill>
                  <a:srgbClr val="002060"/>
                </a:solidFill>
              </a:rPr>
              <a:t>матеріали,сайти, що містять зображення порнографічного змісту</a:t>
            </a:r>
          </a:p>
          <a:p>
            <a:r>
              <a:rPr lang="uk-UA" b="1" dirty="0">
                <a:solidFill>
                  <a:srgbClr val="002060"/>
                </a:solidFill>
              </a:rPr>
              <a:t>або пропагують насилля над особистістю.</a:t>
            </a:r>
          </a:p>
          <a:p>
            <a:r>
              <a:rPr lang="uk-UA" b="1" dirty="0">
                <a:solidFill>
                  <a:srgbClr val="002060"/>
                </a:solidFill>
              </a:rPr>
              <a:t>*</a:t>
            </a:r>
            <a:r>
              <a:rPr lang="uk-UA" b="1" dirty="0" smtClean="0">
                <a:solidFill>
                  <a:srgbClr val="002060"/>
                </a:solidFill>
              </a:rPr>
              <a:t>порушувати </a:t>
            </a:r>
            <a:r>
              <a:rPr lang="uk-UA" b="1" dirty="0">
                <a:solidFill>
                  <a:srgbClr val="002060"/>
                </a:solidFill>
              </a:rPr>
              <a:t>діловий ритм читальної зали: голосно розмовляти,</a:t>
            </a:r>
          </a:p>
          <a:p>
            <a:r>
              <a:rPr lang="uk-UA" b="1" dirty="0">
                <a:solidFill>
                  <a:srgbClr val="002060"/>
                </a:solidFill>
              </a:rPr>
              <a:t>користуватися мобільними телефонами, заважати роботі інших</a:t>
            </a:r>
          </a:p>
          <a:p>
            <a:r>
              <a:rPr lang="uk-UA" b="1" dirty="0">
                <a:solidFill>
                  <a:srgbClr val="002060"/>
                </a:solidFill>
              </a:rPr>
              <a:t>користувачів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7" y="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37070"/>
            <a:ext cx="2228602" cy="199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58" y="4869160"/>
            <a:ext cx="23844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7704" y="836712"/>
            <a:ext cx="49285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V. </a:t>
            </a:r>
            <a:r>
              <a:rPr lang="uk-UA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Відповідальність читачів</a:t>
            </a:r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  <a:p>
            <a:pPr algn="ctr"/>
            <a:endParaRPr lang="uk-UA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</a:rPr>
              <a:t>* </a:t>
            </a:r>
            <a:r>
              <a:rPr lang="uk-UA" sz="2400" b="1" dirty="0">
                <a:solidFill>
                  <a:srgbClr val="002060"/>
                </a:solidFill>
              </a:rPr>
              <a:t>за навмисне псування обладнання та програмного забезпечення</a:t>
            </a:r>
          </a:p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</a:rPr>
              <a:t>користувач несе відповідальність згідно з чинним законодавством.</a:t>
            </a:r>
            <a:endParaRPr lang="uk-UA" sz="23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катруся\Pictures\бібліотека\i (3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2336"/>
            <a:ext cx="2006724" cy="316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труся\Pictures\бібліотека\i (5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728"/>
            <a:ext cx="2448272" cy="184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атруся\Pictures\бібліотека\i (6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7" y="4869160"/>
            <a:ext cx="2622733" cy="18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атруся\Pictures\бібліотека\i (6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91" y="4869160"/>
            <a:ext cx="2330005" cy="18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543" y="162722"/>
            <a:ext cx="8256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5" name="Picture 5" descr="D:\БІБЛІОТЕКА\малюнки\книги мал\б-к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09" y="0"/>
            <a:ext cx="1005703" cy="21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394" y="197346"/>
            <a:ext cx="75140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Правила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спілкування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книгою</a:t>
            </a:r>
          </a:p>
          <a:p>
            <a:r>
              <a:rPr lang="ru-RU" dirty="0" smtClean="0"/>
              <a:t>1.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Обгорни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книгу в </a:t>
            </a:r>
            <a:r>
              <a:rPr lang="ru-RU" sz="2400" b="1" dirty="0" err="1">
                <a:solidFill>
                  <a:srgbClr val="002060"/>
                </a:solidFill>
              </a:rPr>
              <a:t>папір</a:t>
            </a:r>
            <a:r>
              <a:rPr lang="ru-RU" sz="2400" b="1" dirty="0">
                <a:solidFill>
                  <a:srgbClr val="002060"/>
                </a:solidFill>
              </a:rPr>
              <a:t> – не </a:t>
            </a:r>
            <a:r>
              <a:rPr lang="ru-RU" sz="2400" b="1" dirty="0" err="1">
                <a:solidFill>
                  <a:srgbClr val="002060"/>
                </a:solidFill>
              </a:rPr>
              <a:t>бруднитиметься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обкладинка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    Не </a:t>
            </a:r>
            <a:r>
              <a:rPr lang="ru-RU" sz="2400" b="1" dirty="0">
                <a:solidFill>
                  <a:srgbClr val="002060"/>
                </a:solidFill>
              </a:rPr>
              <a:t>читай книгу </a:t>
            </a:r>
            <a:r>
              <a:rPr lang="ru-RU" sz="2400" b="1" dirty="0" err="1">
                <a:solidFill>
                  <a:srgbClr val="002060"/>
                </a:solidFill>
              </a:rPr>
              <a:t>під</a:t>
            </a:r>
            <a:r>
              <a:rPr lang="ru-RU" sz="2400" b="1" dirty="0">
                <a:solidFill>
                  <a:srgbClr val="002060"/>
                </a:solidFill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</a:rPr>
              <a:t>їжі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можеш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забруднити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3.     Не </a:t>
            </a:r>
            <a:r>
              <a:rPr lang="ru-RU" sz="2400" b="1" dirty="0">
                <a:solidFill>
                  <a:srgbClr val="002060"/>
                </a:solidFill>
              </a:rPr>
              <a:t>клади в книгу </a:t>
            </a:r>
            <a:r>
              <a:rPr lang="ru-RU" sz="2400" b="1" dirty="0" err="1">
                <a:solidFill>
                  <a:srgbClr val="002060"/>
                </a:solidFill>
              </a:rPr>
              <a:t>олівців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ручок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інших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товстих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предметів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цього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рветься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палітурка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Зроби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для книги закладку.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5.       Не </a:t>
            </a:r>
            <a:r>
              <a:rPr lang="ru-RU" sz="2400" b="1" dirty="0">
                <a:solidFill>
                  <a:srgbClr val="002060"/>
                </a:solidFill>
              </a:rPr>
              <a:t>рви </a:t>
            </a:r>
            <a:r>
              <a:rPr lang="ru-RU" sz="2400" b="1" dirty="0" err="1">
                <a:solidFill>
                  <a:srgbClr val="002060"/>
                </a:solidFill>
              </a:rPr>
              <a:t>сторінок</a:t>
            </a:r>
            <a:r>
              <a:rPr lang="ru-RU" sz="2400" b="1" dirty="0">
                <a:solidFill>
                  <a:srgbClr val="002060"/>
                </a:solidFill>
              </a:rPr>
              <a:t>, не малюй і не пиши </a:t>
            </a:r>
            <a:r>
              <a:rPr lang="ru-RU" sz="2400" b="1" dirty="0" err="1">
                <a:solidFill>
                  <a:srgbClr val="002060"/>
                </a:solidFill>
              </a:rPr>
              <a:t>нічого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книзі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6.	Не </a:t>
            </a:r>
            <a:r>
              <a:rPr lang="ru-RU" sz="2400" b="1" dirty="0" err="1">
                <a:solidFill>
                  <a:srgbClr val="002060"/>
                </a:solidFill>
              </a:rPr>
              <a:t>перегинай</a:t>
            </a:r>
            <a:r>
              <a:rPr lang="ru-RU" sz="2400" b="1" dirty="0">
                <a:solidFill>
                  <a:srgbClr val="002060"/>
                </a:solidFill>
              </a:rPr>
              <a:t> книгу –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цього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вириваються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сторінки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7.	</a:t>
            </a:r>
            <a:r>
              <a:rPr lang="ru-RU" sz="2400" b="1" dirty="0" err="1">
                <a:solidFill>
                  <a:srgbClr val="002060"/>
                </a:solidFill>
              </a:rPr>
              <a:t>Перегортаючи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прочитану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сторінку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тримай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за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верхній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край.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8.	Не читай книгу на </a:t>
            </a:r>
            <a:r>
              <a:rPr lang="ru-RU" sz="2400" b="1" dirty="0" err="1">
                <a:solidFill>
                  <a:srgbClr val="002060"/>
                </a:solidFill>
              </a:rPr>
              <a:t>сонці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9.	Бери книгу </a:t>
            </a:r>
            <a:r>
              <a:rPr lang="ru-RU" sz="2400" b="1" dirty="0" err="1">
                <a:solidFill>
                  <a:srgbClr val="002060"/>
                </a:solidFill>
              </a:rPr>
              <a:t>лише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чистими</a:t>
            </a:r>
            <a:r>
              <a:rPr lang="ru-RU" sz="2400" b="1" dirty="0">
                <a:solidFill>
                  <a:srgbClr val="002060"/>
                </a:solidFill>
              </a:rPr>
              <a:t> руками.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</a:rPr>
              <a:t>.        Книжки бояться:    </a:t>
            </a:r>
            <a:r>
              <a:rPr lang="ru-RU" sz="2400" b="1" dirty="0" err="1" smtClean="0">
                <a:solidFill>
                  <a:srgbClr val="002060"/>
                </a:solidFill>
              </a:rPr>
              <a:t>бруду</a:t>
            </a:r>
            <a:r>
              <a:rPr lang="ru-RU" sz="2400" b="1" dirty="0" smtClean="0">
                <a:solidFill>
                  <a:srgbClr val="002060"/>
                </a:solidFill>
              </a:rPr>
              <a:t>;    </a:t>
            </a:r>
            <a:r>
              <a:rPr lang="ru-RU" sz="2400" b="1" dirty="0" err="1" smtClean="0">
                <a:solidFill>
                  <a:srgbClr val="002060"/>
                </a:solidFill>
              </a:rPr>
              <a:t>вологи</a:t>
            </a:r>
            <a:r>
              <a:rPr lang="ru-RU" sz="2400" b="1" dirty="0" smtClean="0">
                <a:solidFill>
                  <a:srgbClr val="002060"/>
                </a:solidFill>
              </a:rPr>
              <a:t>;   </a:t>
            </a:r>
            <a:r>
              <a:rPr lang="ru-RU" sz="2400" b="1" dirty="0" err="1" smtClean="0">
                <a:solidFill>
                  <a:srgbClr val="002060"/>
                </a:solidFill>
              </a:rPr>
              <a:t>сонячних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промінів</a:t>
            </a:r>
            <a:r>
              <a:rPr lang="ru-RU" sz="2400" b="1" dirty="0" smtClean="0">
                <a:solidFill>
                  <a:srgbClr val="002060"/>
                </a:solidFill>
              </a:rPr>
              <a:t>;    комах-</a:t>
            </a:r>
            <a:r>
              <a:rPr lang="ru-RU" sz="2400" b="1" dirty="0" err="1" smtClean="0">
                <a:solidFill>
                  <a:srgbClr val="002060"/>
                </a:solidFill>
              </a:rPr>
              <a:t>паразитів</a:t>
            </a:r>
            <a:r>
              <a:rPr lang="ru-RU" sz="2400" b="1" dirty="0" smtClean="0">
                <a:solidFill>
                  <a:srgbClr val="002060"/>
                </a:solidFill>
              </a:rPr>
              <a:t>;     </a:t>
            </a:r>
            <a:r>
              <a:rPr lang="ru-RU" sz="2400" b="1" dirty="0" err="1" smtClean="0">
                <a:solidFill>
                  <a:srgbClr val="002060"/>
                </a:solidFill>
              </a:rPr>
              <a:t>тісноти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82422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8138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5980" y="242500"/>
            <a:ext cx="541834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гігієни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читання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1.	</a:t>
            </a:r>
            <a:r>
              <a:rPr lang="ru-RU" sz="2300" b="1" dirty="0">
                <a:solidFill>
                  <a:srgbClr val="002060"/>
                </a:solidFill>
              </a:rPr>
              <a:t>Не </a:t>
            </a:r>
            <a:r>
              <a:rPr lang="ru-RU" sz="2300" b="1" dirty="0" err="1">
                <a:solidFill>
                  <a:srgbClr val="002060"/>
                </a:solidFill>
              </a:rPr>
              <a:t>потрібно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читати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лежачи</a:t>
            </a:r>
            <a:r>
              <a:rPr lang="ru-RU" sz="23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2.	Не </a:t>
            </a:r>
            <a:r>
              <a:rPr lang="ru-RU" sz="2300" b="1" dirty="0" err="1">
                <a:solidFill>
                  <a:srgbClr val="002060"/>
                </a:solidFill>
              </a:rPr>
              <a:t>можна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читати</a:t>
            </a:r>
            <a:r>
              <a:rPr lang="ru-RU" sz="2300" b="1" dirty="0">
                <a:solidFill>
                  <a:srgbClr val="002060"/>
                </a:solidFill>
              </a:rPr>
              <a:t>, коли </a:t>
            </a:r>
            <a:r>
              <a:rPr lang="ru-RU" sz="2300" b="1" dirty="0" err="1">
                <a:solidFill>
                  <a:srgbClr val="002060"/>
                </a:solidFill>
              </a:rPr>
              <a:t>погане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освітлення</a:t>
            </a:r>
            <a:r>
              <a:rPr lang="ru-RU" sz="23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3.	</a:t>
            </a:r>
            <a:r>
              <a:rPr lang="ru-RU" sz="2300" b="1" dirty="0" err="1">
                <a:solidFill>
                  <a:srgbClr val="002060"/>
                </a:solidFill>
              </a:rPr>
              <a:t>Промені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світла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повинні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падати</a:t>
            </a:r>
            <a:r>
              <a:rPr lang="ru-RU" sz="2300" b="1" dirty="0">
                <a:solidFill>
                  <a:srgbClr val="002060"/>
                </a:solidFill>
              </a:rPr>
              <a:t> на книгу </a:t>
            </a:r>
            <a:r>
              <a:rPr lang="ru-RU" sz="2300" b="1" dirty="0" err="1">
                <a:solidFill>
                  <a:srgbClr val="002060"/>
                </a:solidFill>
              </a:rPr>
              <a:t>зліва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або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зверху</a:t>
            </a:r>
            <a:r>
              <a:rPr lang="ru-RU" sz="23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4.	Книгу </a:t>
            </a:r>
            <a:r>
              <a:rPr lang="ru-RU" sz="2300" b="1" dirty="0" err="1">
                <a:solidFill>
                  <a:srgbClr val="002060"/>
                </a:solidFill>
              </a:rPr>
              <a:t>тримати</a:t>
            </a:r>
            <a:r>
              <a:rPr lang="ru-RU" sz="2300" b="1" dirty="0">
                <a:solidFill>
                  <a:srgbClr val="002060"/>
                </a:solidFill>
              </a:rPr>
              <a:t> не </a:t>
            </a:r>
            <a:r>
              <a:rPr lang="ru-RU" sz="2300" b="1" dirty="0" err="1">
                <a:solidFill>
                  <a:srgbClr val="002060"/>
                </a:solidFill>
              </a:rPr>
              <a:t>ближче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ніж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30 см </a:t>
            </a:r>
            <a:r>
              <a:rPr lang="ru-RU" sz="2300" b="1" dirty="0" err="1">
                <a:solidFill>
                  <a:srgbClr val="002060"/>
                </a:solidFill>
              </a:rPr>
              <a:t>від</a:t>
            </a:r>
            <a:r>
              <a:rPr lang="ru-RU" sz="2300" b="1" dirty="0">
                <a:solidFill>
                  <a:srgbClr val="002060"/>
                </a:solidFill>
              </a:rPr>
              <a:t> очей.</a:t>
            </a:r>
          </a:p>
          <a:p>
            <a:pPr marL="342900" indent="-342900">
              <a:buAutoNum type="arabicPeriod" startAt="5"/>
            </a:pPr>
            <a:r>
              <a:rPr lang="ru-RU" sz="2300" b="1" dirty="0" err="1" smtClean="0">
                <a:solidFill>
                  <a:srgbClr val="002060"/>
                </a:solidFill>
              </a:rPr>
              <a:t>Кожну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>
                <a:solidFill>
                  <a:srgbClr val="002060"/>
                </a:solidFill>
              </a:rPr>
              <a:t>годину </a:t>
            </a:r>
            <a:r>
              <a:rPr lang="ru-RU" sz="2300" b="1" dirty="0" err="1">
                <a:solidFill>
                  <a:srgbClr val="002060"/>
                </a:solidFill>
              </a:rPr>
              <a:t>потрібно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давати</a:t>
            </a:r>
            <a:r>
              <a:rPr lang="ru-RU" sz="2300" b="1" dirty="0">
                <a:solidFill>
                  <a:srgbClr val="002060"/>
                </a:solidFill>
              </a:rPr>
              <a:t> очам </a:t>
            </a:r>
            <a:r>
              <a:rPr lang="ru-RU" sz="2300" b="1" dirty="0" err="1">
                <a:solidFill>
                  <a:srgbClr val="002060"/>
                </a:solidFill>
              </a:rPr>
              <a:t>відпочинок</a:t>
            </a:r>
            <a:r>
              <a:rPr lang="ru-RU" sz="2300" b="1" dirty="0">
                <a:solidFill>
                  <a:srgbClr val="002060"/>
                </a:solidFill>
              </a:rPr>
              <a:t> на 10 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5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242500"/>
            <a:ext cx="7810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760640" cy="272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435"/>
            <a:ext cx="201622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51618"/>
            <a:ext cx="687625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спілкування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книгою</a:t>
            </a:r>
          </a:p>
          <a:p>
            <a:r>
              <a:rPr lang="ru-RU" sz="2300" b="1" dirty="0" smtClean="0"/>
              <a:t>1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Обгорни</a:t>
            </a:r>
            <a:r>
              <a:rPr lang="ru-RU" sz="2200" b="1" dirty="0" smtClean="0"/>
              <a:t> </a:t>
            </a:r>
            <a:r>
              <a:rPr lang="ru-RU" sz="2200" b="1" dirty="0"/>
              <a:t>книгу в </a:t>
            </a:r>
            <a:r>
              <a:rPr lang="ru-RU" sz="2200" b="1" dirty="0" err="1"/>
              <a:t>папір</a:t>
            </a:r>
            <a:r>
              <a:rPr lang="ru-RU" sz="2200" b="1" dirty="0"/>
              <a:t> – не </a:t>
            </a:r>
            <a:r>
              <a:rPr lang="ru-RU" sz="2200" b="1" dirty="0" err="1"/>
              <a:t>бруднитиметься</a:t>
            </a:r>
            <a:r>
              <a:rPr lang="ru-RU" sz="2200" b="1" dirty="0"/>
              <a:t> </a:t>
            </a:r>
            <a:r>
              <a:rPr lang="ru-RU" sz="2200" b="1" dirty="0" err="1"/>
              <a:t>обкладинка</a:t>
            </a:r>
            <a:r>
              <a:rPr lang="ru-RU" sz="2200" b="1" dirty="0"/>
              <a:t>.</a:t>
            </a:r>
          </a:p>
          <a:p>
            <a:r>
              <a:rPr lang="ru-RU" sz="2200" b="1" dirty="0" smtClean="0"/>
              <a:t>2. Не </a:t>
            </a:r>
            <a:r>
              <a:rPr lang="ru-RU" sz="2200" b="1" dirty="0"/>
              <a:t>читай книгу </a:t>
            </a:r>
            <a:r>
              <a:rPr lang="ru-RU" sz="2200" b="1" dirty="0" err="1"/>
              <a:t>під</a:t>
            </a:r>
            <a:r>
              <a:rPr lang="ru-RU" sz="2200" b="1" dirty="0"/>
              <a:t> час </a:t>
            </a:r>
            <a:r>
              <a:rPr lang="ru-RU" sz="2200" b="1" dirty="0" err="1"/>
              <a:t>їжі</a:t>
            </a:r>
            <a:r>
              <a:rPr lang="ru-RU" sz="2200" b="1" dirty="0"/>
              <a:t> – </a:t>
            </a:r>
            <a:r>
              <a:rPr lang="ru-RU" sz="2200" b="1" dirty="0" err="1"/>
              <a:t>можеш</a:t>
            </a:r>
            <a:r>
              <a:rPr lang="ru-RU" sz="2200" b="1" dirty="0"/>
              <a:t> </a:t>
            </a:r>
            <a:r>
              <a:rPr lang="ru-RU" sz="2200" b="1" dirty="0" err="1"/>
              <a:t>забруднити</a:t>
            </a:r>
            <a:r>
              <a:rPr lang="ru-RU" sz="2200" b="1" dirty="0"/>
              <a:t> </a:t>
            </a:r>
            <a:r>
              <a:rPr lang="ru-RU" sz="2200" b="1" dirty="0" err="1"/>
              <a:t>її</a:t>
            </a:r>
            <a:r>
              <a:rPr lang="ru-RU" sz="2200" b="1" dirty="0"/>
              <a:t>.</a:t>
            </a:r>
          </a:p>
          <a:p>
            <a:r>
              <a:rPr lang="ru-RU" sz="2200" b="1" dirty="0" smtClean="0"/>
              <a:t>3. Не </a:t>
            </a:r>
            <a:r>
              <a:rPr lang="ru-RU" sz="2200" b="1" dirty="0"/>
              <a:t>клади в книгу </a:t>
            </a:r>
            <a:r>
              <a:rPr lang="ru-RU" sz="2200" b="1" dirty="0" err="1"/>
              <a:t>олівців</a:t>
            </a:r>
            <a:r>
              <a:rPr lang="ru-RU" sz="2200" b="1" dirty="0"/>
              <a:t>, </a:t>
            </a:r>
            <a:r>
              <a:rPr lang="ru-RU" sz="2200" b="1" dirty="0" err="1"/>
              <a:t>ручок</a:t>
            </a:r>
            <a:r>
              <a:rPr lang="ru-RU" sz="2200" b="1" dirty="0"/>
              <a:t> та </a:t>
            </a:r>
            <a:r>
              <a:rPr lang="ru-RU" sz="2200" b="1" dirty="0" err="1"/>
              <a:t>інших</a:t>
            </a:r>
            <a:r>
              <a:rPr lang="ru-RU" sz="2200" b="1" dirty="0"/>
              <a:t> </a:t>
            </a:r>
            <a:r>
              <a:rPr lang="ru-RU" sz="2200" b="1" dirty="0" err="1"/>
              <a:t>товстих</a:t>
            </a:r>
            <a:r>
              <a:rPr lang="ru-RU" sz="2200" b="1" dirty="0"/>
              <a:t> </a:t>
            </a:r>
            <a:r>
              <a:rPr lang="ru-RU" sz="2200" b="1" dirty="0" err="1"/>
              <a:t>предметів</a:t>
            </a:r>
            <a:r>
              <a:rPr lang="ru-RU" sz="2200" b="1" dirty="0"/>
              <a:t> – </a:t>
            </a:r>
            <a:r>
              <a:rPr lang="ru-RU" sz="2200" b="1" dirty="0" err="1"/>
              <a:t>від</a:t>
            </a:r>
            <a:r>
              <a:rPr lang="ru-RU" sz="2200" b="1" dirty="0"/>
              <a:t> </a:t>
            </a:r>
            <a:r>
              <a:rPr lang="ru-RU" sz="2200" b="1" dirty="0" err="1"/>
              <a:t>цього</a:t>
            </a:r>
            <a:r>
              <a:rPr lang="ru-RU" sz="2200" b="1" dirty="0"/>
              <a:t> </a:t>
            </a:r>
            <a:r>
              <a:rPr lang="ru-RU" sz="2200" b="1" dirty="0" err="1"/>
              <a:t>рветься</a:t>
            </a:r>
            <a:r>
              <a:rPr lang="ru-RU" sz="2200" b="1" dirty="0"/>
              <a:t> </a:t>
            </a:r>
            <a:r>
              <a:rPr lang="ru-RU" sz="2200" b="1" dirty="0" err="1"/>
              <a:t>палітурка</a:t>
            </a:r>
            <a:r>
              <a:rPr lang="ru-RU" sz="2200" b="1" dirty="0"/>
              <a:t>.</a:t>
            </a:r>
          </a:p>
          <a:p>
            <a:r>
              <a:rPr lang="ru-RU" sz="2200" b="1" dirty="0" smtClean="0"/>
              <a:t>4. </a:t>
            </a:r>
            <a:r>
              <a:rPr lang="ru-RU" sz="2200" b="1" dirty="0" err="1" smtClean="0"/>
              <a:t>Зроби</a:t>
            </a:r>
            <a:r>
              <a:rPr lang="ru-RU" sz="2200" b="1" dirty="0" smtClean="0"/>
              <a:t> </a:t>
            </a:r>
            <a:r>
              <a:rPr lang="ru-RU" sz="2200" b="1" dirty="0"/>
              <a:t>для книги закладку.</a:t>
            </a:r>
          </a:p>
          <a:p>
            <a:r>
              <a:rPr lang="ru-RU" sz="2200" b="1" dirty="0" smtClean="0"/>
              <a:t>5. Не </a:t>
            </a:r>
            <a:r>
              <a:rPr lang="ru-RU" sz="2200" b="1" dirty="0"/>
              <a:t>рви </a:t>
            </a:r>
            <a:r>
              <a:rPr lang="ru-RU" sz="2200" b="1" dirty="0" err="1"/>
              <a:t>сторінок</a:t>
            </a:r>
            <a:r>
              <a:rPr lang="ru-RU" sz="2200" b="1" dirty="0"/>
              <a:t>, не малюй і не пиши </a:t>
            </a:r>
            <a:r>
              <a:rPr lang="ru-RU" sz="2200" b="1" dirty="0" err="1"/>
              <a:t>нічого</a:t>
            </a:r>
            <a:r>
              <a:rPr lang="ru-RU" sz="2200" b="1" dirty="0"/>
              <a:t> в </a:t>
            </a:r>
            <a:r>
              <a:rPr lang="ru-RU" sz="2200" b="1" dirty="0" err="1"/>
              <a:t>книзі</a:t>
            </a:r>
            <a:r>
              <a:rPr lang="ru-RU" sz="2200" b="1" dirty="0"/>
              <a:t>.</a:t>
            </a:r>
          </a:p>
          <a:p>
            <a:r>
              <a:rPr lang="ru-RU" sz="2200" b="1" dirty="0" smtClean="0"/>
              <a:t>6. Не </a:t>
            </a:r>
            <a:r>
              <a:rPr lang="ru-RU" sz="2200" b="1" dirty="0" err="1"/>
              <a:t>перегинай</a:t>
            </a:r>
            <a:r>
              <a:rPr lang="ru-RU" sz="2200" b="1" dirty="0"/>
              <a:t> книгу – </a:t>
            </a:r>
            <a:r>
              <a:rPr lang="ru-RU" sz="2200" b="1" dirty="0" err="1"/>
              <a:t>від</a:t>
            </a:r>
            <a:r>
              <a:rPr lang="ru-RU" sz="2200" b="1" dirty="0"/>
              <a:t> </a:t>
            </a:r>
            <a:r>
              <a:rPr lang="ru-RU" sz="2200" b="1" dirty="0" err="1"/>
              <a:t>цього</a:t>
            </a:r>
            <a:r>
              <a:rPr lang="ru-RU" sz="2200" b="1" dirty="0"/>
              <a:t> </a:t>
            </a:r>
            <a:r>
              <a:rPr lang="ru-RU" sz="2200" b="1" dirty="0" err="1"/>
              <a:t>вириваються</a:t>
            </a:r>
            <a:r>
              <a:rPr lang="ru-RU" sz="2200" b="1" dirty="0"/>
              <a:t> </a:t>
            </a:r>
            <a:r>
              <a:rPr lang="ru-RU" sz="2200" b="1" dirty="0" err="1"/>
              <a:t>сторінки</a:t>
            </a:r>
            <a:r>
              <a:rPr lang="ru-RU" sz="2200" b="1" dirty="0"/>
              <a:t>.</a:t>
            </a:r>
          </a:p>
          <a:p>
            <a:r>
              <a:rPr lang="ru-RU" sz="2200" b="1" dirty="0" smtClean="0"/>
              <a:t>7. </a:t>
            </a:r>
            <a:r>
              <a:rPr lang="ru-RU" sz="2200" b="1" dirty="0" err="1" smtClean="0"/>
              <a:t>Перегортаючи</a:t>
            </a:r>
            <a:r>
              <a:rPr lang="ru-RU" sz="2200" b="1" dirty="0" smtClean="0"/>
              <a:t> </a:t>
            </a:r>
            <a:r>
              <a:rPr lang="ru-RU" sz="2200" b="1" dirty="0" err="1"/>
              <a:t>прочитану</a:t>
            </a:r>
            <a:r>
              <a:rPr lang="ru-RU" sz="2200" b="1" dirty="0"/>
              <a:t> </a:t>
            </a:r>
            <a:r>
              <a:rPr lang="ru-RU" sz="2200" b="1" dirty="0" err="1"/>
              <a:t>сторінку</a:t>
            </a:r>
            <a:r>
              <a:rPr lang="ru-RU" sz="2200" b="1" dirty="0"/>
              <a:t>, </a:t>
            </a:r>
            <a:r>
              <a:rPr lang="ru-RU" sz="2200" b="1" dirty="0" err="1"/>
              <a:t>тримай</a:t>
            </a:r>
            <a:r>
              <a:rPr lang="ru-RU" sz="2200" b="1" dirty="0"/>
              <a:t> </a:t>
            </a:r>
            <a:r>
              <a:rPr lang="ru-RU" sz="2200" b="1" dirty="0" err="1"/>
              <a:t>її</a:t>
            </a:r>
            <a:r>
              <a:rPr lang="ru-RU" sz="2200" b="1" dirty="0"/>
              <a:t> за </a:t>
            </a:r>
            <a:r>
              <a:rPr lang="ru-RU" sz="2200" b="1" dirty="0" err="1"/>
              <a:t>верхній</a:t>
            </a:r>
            <a:r>
              <a:rPr lang="ru-RU" sz="2200" b="1" dirty="0"/>
              <a:t> край.</a:t>
            </a:r>
          </a:p>
          <a:p>
            <a:r>
              <a:rPr lang="ru-RU" sz="2200" b="1" dirty="0" smtClean="0"/>
              <a:t>8. Не </a:t>
            </a:r>
            <a:r>
              <a:rPr lang="ru-RU" sz="2200" b="1" dirty="0"/>
              <a:t>читай книгу на </a:t>
            </a:r>
            <a:r>
              <a:rPr lang="ru-RU" sz="2200" b="1" dirty="0" err="1"/>
              <a:t>сонці</a:t>
            </a:r>
            <a:r>
              <a:rPr lang="ru-RU" sz="2200" b="1" dirty="0"/>
              <a:t>.</a:t>
            </a:r>
          </a:p>
          <a:p>
            <a:r>
              <a:rPr lang="ru-RU" sz="2200" b="1" dirty="0" smtClean="0"/>
              <a:t>9. Бери </a:t>
            </a:r>
            <a:r>
              <a:rPr lang="ru-RU" sz="2200" b="1" dirty="0"/>
              <a:t>книгу </a:t>
            </a:r>
            <a:r>
              <a:rPr lang="ru-RU" sz="2200" b="1" dirty="0" err="1"/>
              <a:t>лише</a:t>
            </a:r>
            <a:r>
              <a:rPr lang="ru-RU" sz="2200" b="1" dirty="0"/>
              <a:t> </a:t>
            </a:r>
            <a:r>
              <a:rPr lang="ru-RU" sz="2200" b="1" dirty="0" err="1"/>
              <a:t>чистими</a:t>
            </a:r>
            <a:r>
              <a:rPr lang="ru-RU" sz="2200" b="1" dirty="0"/>
              <a:t> руками.</a:t>
            </a:r>
          </a:p>
          <a:p>
            <a:r>
              <a:rPr lang="ru-RU" sz="2200" b="1" dirty="0"/>
              <a:t>10</a:t>
            </a:r>
            <a:r>
              <a:rPr lang="ru-RU" sz="2200" b="1" dirty="0" smtClean="0"/>
              <a:t>. Книжки </a:t>
            </a:r>
            <a:r>
              <a:rPr lang="ru-RU" sz="2200" b="1" dirty="0"/>
              <a:t>бояться:</a:t>
            </a:r>
          </a:p>
          <a:p>
            <a:r>
              <a:rPr lang="ru-RU" sz="2200" b="1" dirty="0"/>
              <a:t>*	</a:t>
            </a:r>
            <a:r>
              <a:rPr lang="ru-RU" sz="2200" b="1" dirty="0" err="1"/>
              <a:t>бруду</a:t>
            </a:r>
            <a:r>
              <a:rPr lang="ru-RU" sz="2200" b="1" dirty="0"/>
              <a:t>; </a:t>
            </a:r>
            <a:r>
              <a:rPr lang="ru-RU" sz="2200" b="1" dirty="0" err="1"/>
              <a:t>вологи</a:t>
            </a:r>
            <a:r>
              <a:rPr lang="ru-RU" sz="2200" b="1" dirty="0"/>
              <a:t>; </a:t>
            </a:r>
            <a:r>
              <a:rPr lang="ru-RU" sz="2200" b="1" dirty="0" err="1"/>
              <a:t>сонячних</a:t>
            </a:r>
            <a:r>
              <a:rPr lang="ru-RU" sz="2200" b="1" dirty="0"/>
              <a:t> </a:t>
            </a:r>
            <a:r>
              <a:rPr lang="ru-RU" sz="2200" b="1" dirty="0" err="1"/>
              <a:t>промінів</a:t>
            </a:r>
            <a:r>
              <a:rPr lang="ru-RU" sz="2200" b="1" dirty="0"/>
              <a:t>;</a:t>
            </a:r>
          </a:p>
          <a:p>
            <a:r>
              <a:rPr lang="ru-RU" sz="2200" b="1" dirty="0" smtClean="0"/>
              <a:t>*</a:t>
            </a:r>
            <a:r>
              <a:rPr lang="ru-RU" sz="2200" b="1" dirty="0"/>
              <a:t>	комах-</a:t>
            </a:r>
            <a:r>
              <a:rPr lang="ru-RU" sz="2200" b="1" dirty="0" err="1"/>
              <a:t>паразитів</a:t>
            </a:r>
            <a:r>
              <a:rPr lang="ru-RU" sz="2200" b="1" dirty="0"/>
              <a:t>;</a:t>
            </a:r>
          </a:p>
          <a:p>
            <a:r>
              <a:rPr lang="ru-RU" sz="2200" b="1" dirty="0"/>
              <a:t>*	</a:t>
            </a:r>
            <a:r>
              <a:rPr lang="ru-RU" sz="2200" b="1" dirty="0" err="1"/>
              <a:t>тісноти</a:t>
            </a:r>
            <a:r>
              <a:rPr lang="ru-RU" sz="2200" b="1" dirty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54635"/>
            <a:ext cx="2016223" cy="24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200"/>
            <a:ext cx="1560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144463"/>
            <a:ext cx="68762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Самостійна робота з книгою</a:t>
            </a:r>
          </a:p>
          <a:p>
            <a:r>
              <a:rPr lang="uk-UA" dirty="0"/>
              <a:t>1.	</a:t>
            </a:r>
            <a:r>
              <a:rPr lang="uk-UA" sz="2300" b="1" i="1" dirty="0">
                <a:solidFill>
                  <a:srgbClr val="002060"/>
                </a:solidFill>
              </a:rPr>
              <a:t>Взявши в руки книжку, прочитай: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заголовок;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прізвище та ім’я автора;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де і коли видана книжка;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анотацію;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зміст;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передмову.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2.	Розглянь ілюстрації, хто художник.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3.	Подумай: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Про що і про кого може розповідатись у книзі?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	Чи хотілося б тобі прочитати її?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4.	Закриваючи книжку, ще раз подумай над її змістом, віднови в пам’яті головні події і постарайся визначити, чи сподобалась тобі книжка.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67744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0154"/>
            <a:ext cx="2267743" cy="357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99" y="548680"/>
            <a:ext cx="1560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1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0260" y="65940"/>
            <a:ext cx="547816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 читати книгу</a:t>
            </a:r>
          </a:p>
          <a:p>
            <a:r>
              <a:rPr lang="uk-UA" b="1" dirty="0"/>
              <a:t>1.</a:t>
            </a:r>
            <a:r>
              <a:rPr lang="uk-UA" dirty="0"/>
              <a:t>	</a:t>
            </a:r>
            <a:r>
              <a:rPr lang="uk-UA" sz="2300" b="1" i="1" dirty="0">
                <a:solidFill>
                  <a:srgbClr val="002060"/>
                </a:solidFill>
              </a:rPr>
              <a:t>Читай повільно , не поспішаючи  - краще запам’ятаєш прочитане.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2.	Дочитуй книгу до кінця, не пропускай сторінок.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3.	Переглянь уважно титульну сторінку книги. Ти прочитаєш прізвище автора книги. Назву книги,  яке видавництво її видало і коли. Перегорни титульну сторінку і прочитай анотацію: ти довідаєшся про що ця книга.. Не забудь прочитати передмову. Вона розповість тобі багато цікавого про автора і книгу.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4.	 Читаючи книги ти можеш зустріти незнайомі слова, їх пояснення знайди  в словниках, довідниках, енциклопедіях</a:t>
            </a:r>
          </a:p>
        </p:txBody>
      </p:sp>
      <p:pic>
        <p:nvPicPr>
          <p:cNvPr id="7170" name="Picture 2" descr="C:\Users\катруся\Pictures\мал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0157"/>
            <a:ext cx="1732756" cy="173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атруся\Pictures\мал\i (2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619250" cy="184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20" y="35705"/>
            <a:ext cx="1835274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0"/>
            <a:ext cx="1560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8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6377"/>
            <a:ext cx="63367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читати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науково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популярну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книгу</a:t>
            </a:r>
          </a:p>
          <a:p>
            <a:r>
              <a:rPr lang="ru-RU" dirty="0"/>
              <a:t>1.	</a:t>
            </a:r>
            <a:r>
              <a:rPr lang="ru-RU" sz="2300" b="1" dirty="0" err="1" smtClean="0">
                <a:solidFill>
                  <a:srgbClr val="002060"/>
                </a:solidFill>
              </a:rPr>
              <a:t>Читаючи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науково-популярну</a:t>
            </a:r>
            <a:r>
              <a:rPr lang="ru-RU" sz="2300" b="1" dirty="0" smtClean="0">
                <a:solidFill>
                  <a:srgbClr val="002060"/>
                </a:solidFill>
              </a:rPr>
              <a:t> книгу,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корисно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скласти</a:t>
            </a:r>
            <a:r>
              <a:rPr lang="ru-RU" sz="2300" b="1" dirty="0" smtClean="0">
                <a:solidFill>
                  <a:srgbClr val="002060"/>
                </a:solidFill>
              </a:rPr>
              <a:t> план книги, конспект, </a:t>
            </a:r>
            <a:r>
              <a:rPr lang="ru-RU" sz="2300" b="1" dirty="0" err="1" smtClean="0">
                <a:solidFill>
                  <a:srgbClr val="002060"/>
                </a:solidFill>
              </a:rPr>
              <a:t>виписати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важливі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цитати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	план - короткий </a:t>
            </a:r>
            <a:r>
              <a:rPr lang="ru-RU" sz="2300" b="1" dirty="0" err="1" smtClean="0">
                <a:solidFill>
                  <a:srgbClr val="002060"/>
                </a:solidFill>
              </a:rPr>
              <a:t>виклад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змісту</a:t>
            </a:r>
            <a:r>
              <a:rPr lang="ru-RU" sz="2300" b="1" dirty="0" smtClean="0">
                <a:solidFill>
                  <a:srgbClr val="002060"/>
                </a:solidFill>
              </a:rPr>
              <a:t> книги за </a:t>
            </a:r>
            <a:r>
              <a:rPr lang="ru-RU" sz="2300" b="1" dirty="0" err="1" smtClean="0">
                <a:solidFill>
                  <a:srgbClr val="002060"/>
                </a:solidFill>
              </a:rPr>
              <a:t>розділами</a:t>
            </a:r>
            <a:r>
              <a:rPr lang="ru-RU" sz="2300" b="1" dirty="0" smtClean="0">
                <a:solidFill>
                  <a:srgbClr val="002060"/>
                </a:solidFill>
              </a:rPr>
              <a:t> -  </a:t>
            </a:r>
            <a:r>
              <a:rPr lang="ru-RU" sz="2300" b="1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sz="2300" b="1" dirty="0" smtClean="0">
                <a:solidFill>
                  <a:srgbClr val="002060"/>
                </a:solidFill>
              </a:rPr>
              <a:t> у </a:t>
            </a:r>
            <a:r>
              <a:rPr lang="ru-RU" sz="2300" b="1" dirty="0" err="1" smtClean="0">
                <a:solidFill>
                  <a:srgbClr val="002060"/>
                </a:solidFill>
              </a:rPr>
              <a:t>вигляді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заголовків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або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запитальника</a:t>
            </a:r>
            <a:r>
              <a:rPr lang="ru-RU" sz="23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	конспект -  </a:t>
            </a:r>
            <a:r>
              <a:rPr lang="ru-RU" sz="2300" b="1" dirty="0" err="1" smtClean="0">
                <a:solidFill>
                  <a:srgbClr val="002060"/>
                </a:solidFill>
              </a:rPr>
              <a:t>письмовий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переказ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своїми</a:t>
            </a:r>
            <a:r>
              <a:rPr lang="ru-RU" sz="2300" b="1" dirty="0" smtClean="0">
                <a:solidFill>
                  <a:srgbClr val="002060"/>
                </a:solidFill>
              </a:rPr>
              <a:t> словами </a:t>
            </a:r>
            <a:r>
              <a:rPr lang="ru-RU" sz="2300" b="1" dirty="0" err="1" smtClean="0">
                <a:solidFill>
                  <a:srgbClr val="002060"/>
                </a:solidFill>
              </a:rPr>
              <a:t>змісту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прочитаної</a:t>
            </a:r>
            <a:r>
              <a:rPr lang="ru-RU" sz="2300" b="1" dirty="0" smtClean="0">
                <a:solidFill>
                  <a:srgbClr val="002060"/>
                </a:solidFill>
              </a:rPr>
              <a:t> книги </a:t>
            </a:r>
            <a:r>
              <a:rPr lang="ru-RU" sz="2300" b="1" dirty="0" err="1" smtClean="0">
                <a:solidFill>
                  <a:srgbClr val="002060"/>
                </a:solidFill>
              </a:rPr>
              <a:t>або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розділу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	цитата - </a:t>
            </a:r>
            <a:r>
              <a:rPr lang="ru-RU" sz="2300" b="1" dirty="0" err="1" smtClean="0">
                <a:solidFill>
                  <a:srgbClr val="002060"/>
                </a:solidFill>
              </a:rPr>
              <a:t>уривок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із</a:t>
            </a:r>
            <a:r>
              <a:rPr lang="ru-RU" sz="2300" b="1" dirty="0" smtClean="0">
                <a:solidFill>
                  <a:srgbClr val="002060"/>
                </a:solidFill>
              </a:rPr>
              <a:t> тексту книги, </a:t>
            </a:r>
            <a:r>
              <a:rPr lang="ru-RU" sz="23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300" b="1" dirty="0" smtClean="0">
                <a:solidFill>
                  <a:srgbClr val="002060"/>
                </a:solidFill>
              </a:rPr>
              <a:t> наводиться  </a:t>
            </a:r>
            <a:r>
              <a:rPr lang="ru-RU" sz="2300" b="1" dirty="0" err="1" smtClean="0">
                <a:solidFill>
                  <a:srgbClr val="002060"/>
                </a:solidFill>
              </a:rPr>
              <a:t>дослівно</a:t>
            </a:r>
            <a:r>
              <a:rPr lang="ru-RU" sz="2300" b="1" dirty="0" smtClean="0">
                <a:solidFill>
                  <a:srgbClr val="002060"/>
                </a:solidFill>
              </a:rPr>
              <a:t> без </a:t>
            </a:r>
            <a:r>
              <a:rPr lang="ru-RU" sz="2300" b="1" dirty="0" err="1" smtClean="0">
                <a:solidFill>
                  <a:srgbClr val="002060"/>
                </a:solidFill>
              </a:rPr>
              <a:t>змін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dirty="0" smtClean="0">
                <a:solidFill>
                  <a:srgbClr val="002060"/>
                </a:solidFill>
              </a:rPr>
              <a:t>2.	</a:t>
            </a:r>
            <a:r>
              <a:rPr lang="ru-RU" sz="2300" b="1" dirty="0" err="1" smtClean="0">
                <a:solidFill>
                  <a:srgbClr val="002060"/>
                </a:solidFill>
              </a:rPr>
              <a:t>Читаючи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науково</a:t>
            </a:r>
            <a:r>
              <a:rPr lang="ru-RU" sz="2300" b="1" dirty="0" smtClean="0">
                <a:solidFill>
                  <a:srgbClr val="002060"/>
                </a:solidFill>
              </a:rPr>
              <a:t> - </a:t>
            </a:r>
            <a:r>
              <a:rPr lang="ru-RU" sz="2300" b="1" dirty="0" err="1" smtClean="0">
                <a:solidFill>
                  <a:srgbClr val="002060"/>
                </a:solidFill>
              </a:rPr>
              <a:t>популярну</a:t>
            </a:r>
            <a:r>
              <a:rPr lang="ru-RU" sz="2300" b="1" dirty="0" smtClean="0">
                <a:solidFill>
                  <a:srgbClr val="002060"/>
                </a:solidFill>
              </a:rPr>
              <a:t> книгу, </a:t>
            </a:r>
            <a:r>
              <a:rPr lang="ru-RU" sz="2300" b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звертатись</a:t>
            </a:r>
            <a:r>
              <a:rPr lang="ru-RU" sz="2300" b="1" dirty="0" smtClean="0">
                <a:solidFill>
                  <a:srgbClr val="002060"/>
                </a:solidFill>
              </a:rPr>
              <a:t> за </a:t>
            </a:r>
            <a:r>
              <a:rPr lang="ru-RU" sz="2300" b="1" dirty="0" err="1" smtClean="0">
                <a:solidFill>
                  <a:srgbClr val="002060"/>
                </a:solidFill>
              </a:rPr>
              <a:t>довідками</a:t>
            </a:r>
            <a:r>
              <a:rPr lang="ru-RU" sz="2300" b="1" dirty="0" smtClean="0">
                <a:solidFill>
                  <a:srgbClr val="002060"/>
                </a:solidFill>
              </a:rPr>
              <a:t> до </a:t>
            </a:r>
            <a:r>
              <a:rPr lang="ru-RU" sz="23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посібників</a:t>
            </a:r>
            <a:r>
              <a:rPr lang="ru-RU" sz="2300" b="1" dirty="0" smtClean="0">
                <a:solidFill>
                  <a:srgbClr val="002060"/>
                </a:solidFill>
              </a:rPr>
              <a:t>:  </a:t>
            </a:r>
            <a:r>
              <a:rPr lang="ru-RU" sz="2300" b="1" dirty="0" err="1" smtClean="0">
                <a:solidFill>
                  <a:srgbClr val="002060"/>
                </a:solidFill>
              </a:rPr>
              <a:t>пояснення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незрозумілих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слів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слід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шукати</a:t>
            </a:r>
            <a:r>
              <a:rPr lang="ru-RU" sz="2300" b="1" dirty="0" smtClean="0">
                <a:solidFill>
                  <a:srgbClr val="002060"/>
                </a:solidFill>
              </a:rPr>
              <a:t> в словнику: </a:t>
            </a:r>
            <a:r>
              <a:rPr lang="ru-RU" sz="2300" b="1" dirty="0" err="1" smtClean="0">
                <a:solidFill>
                  <a:srgbClr val="002060"/>
                </a:solidFill>
              </a:rPr>
              <a:t>матеріал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що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доповнює</a:t>
            </a:r>
            <a:r>
              <a:rPr lang="ru-RU" sz="2300" b="1" dirty="0" smtClean="0">
                <a:solidFill>
                  <a:srgbClr val="002060"/>
                </a:solidFill>
              </a:rPr>
              <a:t>  книгу,  </a:t>
            </a:r>
            <a:r>
              <a:rPr lang="ru-RU" sz="2300" b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вибирати</a:t>
            </a:r>
            <a:r>
              <a:rPr lang="ru-RU" sz="2300" b="1" dirty="0" smtClean="0">
                <a:solidFill>
                  <a:srgbClr val="002060"/>
                </a:solidFill>
              </a:rPr>
              <a:t> за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бібліографічними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покажчиками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  <a:endParaRPr lang="ru-RU" sz="23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катруся\Pictures\бібліотека\13496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" y="3429000"/>
            <a:ext cx="2468859" cy="3362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2339305" cy="298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636"/>
            <a:ext cx="1560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8634"/>
            <a:ext cx="816090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ІІ. Правила, обов’язки та відповідальність користувачів.</a:t>
            </a:r>
          </a:p>
          <a:p>
            <a:endParaRPr lang="uk-UA" dirty="0" smtClean="0"/>
          </a:p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Користувачі мають право:</a:t>
            </a:r>
          </a:p>
          <a:p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2.1. Користуватись періодикою від 2 до 6 днів. 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Термін користування підручниками – навчальний період. 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Термін користування новими надходженнями, документами підвищеного читацького попиту – 5 днів.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Для початкової школи термін користування художніми книгами 14 днів.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Книги,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є у </a:t>
            </a:r>
            <a:r>
              <a:rPr lang="ru-RU" sz="2400" b="1" dirty="0" err="1">
                <a:solidFill>
                  <a:srgbClr val="002060"/>
                </a:solidFill>
              </a:rPr>
              <a:t>фонді</a:t>
            </a:r>
            <a:r>
              <a:rPr lang="ru-RU" sz="2400" b="1" dirty="0">
                <a:solidFill>
                  <a:srgbClr val="002060"/>
                </a:solidFill>
              </a:rPr>
              <a:t> у одному </a:t>
            </a:r>
            <a:r>
              <a:rPr lang="ru-RU" sz="2400" b="1" dirty="0" err="1">
                <a:solidFill>
                  <a:srgbClr val="002060"/>
                </a:solidFill>
              </a:rPr>
              <a:t>екземплярі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видаються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користувачам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роботи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</a:rPr>
              <a:t> читальному </a:t>
            </a:r>
            <a:r>
              <a:rPr lang="ru-RU" sz="2300" b="1" dirty="0" err="1">
                <a:solidFill>
                  <a:srgbClr val="002060"/>
                </a:solidFill>
              </a:rPr>
              <a:t>залі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endParaRPr lang="uk-UA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10"/>
            <a:ext cx="2209800" cy="1507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-243408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124744"/>
            <a:ext cx="1133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43512"/>
            <a:ext cx="4583831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працювати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художньою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книгою</a:t>
            </a:r>
          </a:p>
          <a:p>
            <a:r>
              <a:rPr lang="ru-RU" dirty="0"/>
              <a:t>1.</a:t>
            </a:r>
            <a:r>
              <a:rPr lang="ru-RU" sz="2000" b="1" i="1" dirty="0">
                <a:solidFill>
                  <a:srgbClr val="7030A0"/>
                </a:solidFill>
              </a:rPr>
              <a:t>	</a:t>
            </a:r>
            <a:r>
              <a:rPr lang="ru-RU" sz="2300" b="1" i="1" dirty="0">
                <a:solidFill>
                  <a:srgbClr val="002060"/>
                </a:solidFill>
              </a:rPr>
              <a:t>Читай книгу з </a:t>
            </a:r>
            <a:r>
              <a:rPr lang="ru-RU" sz="2300" b="1" i="1" dirty="0" err="1">
                <a:solidFill>
                  <a:srgbClr val="002060"/>
                </a:solidFill>
              </a:rPr>
              <a:t>олівцем</a:t>
            </a:r>
            <a:r>
              <a:rPr lang="ru-RU" sz="2300" b="1" i="1" dirty="0">
                <a:solidFill>
                  <a:srgbClr val="002060"/>
                </a:solidFill>
              </a:rPr>
              <a:t> в </a:t>
            </a:r>
            <a:r>
              <a:rPr lang="ru-RU" sz="2300" b="1" i="1" dirty="0" err="1">
                <a:solidFill>
                  <a:srgbClr val="002060"/>
                </a:solidFill>
              </a:rPr>
              <a:t>руці</a:t>
            </a:r>
            <a:r>
              <a:rPr lang="ru-RU" sz="2300" b="1" i="1" dirty="0">
                <a:solidFill>
                  <a:srgbClr val="002060"/>
                </a:solidFill>
              </a:rPr>
              <a:t>. </a:t>
            </a:r>
            <a:r>
              <a:rPr lang="ru-RU" sz="2300" b="1" i="1" dirty="0" err="1">
                <a:solidFill>
                  <a:srgbClr val="002060"/>
                </a:solidFill>
              </a:rPr>
              <a:t>Якщо</a:t>
            </a:r>
            <a:r>
              <a:rPr lang="ru-RU" sz="2300" b="1" i="1" dirty="0">
                <a:solidFill>
                  <a:srgbClr val="002060"/>
                </a:solidFill>
              </a:rPr>
              <a:t> книга </a:t>
            </a:r>
            <a:r>
              <a:rPr lang="ru-RU" sz="2300" b="1" i="1" dirty="0" err="1">
                <a:solidFill>
                  <a:srgbClr val="002060"/>
                </a:solidFill>
              </a:rPr>
              <a:t>власна</a:t>
            </a:r>
            <a:r>
              <a:rPr lang="ru-RU" sz="2300" b="1" i="1" dirty="0">
                <a:solidFill>
                  <a:srgbClr val="002060"/>
                </a:solidFill>
              </a:rPr>
              <a:t>, то </a:t>
            </a:r>
            <a:r>
              <a:rPr lang="ru-RU" sz="2300" b="1" i="1" dirty="0" err="1">
                <a:solidFill>
                  <a:srgbClr val="002060"/>
                </a:solidFill>
              </a:rPr>
              <a:t>можна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олівцем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роботи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позначки</a:t>
            </a:r>
            <a:r>
              <a:rPr lang="ru-RU" sz="2300" b="1" i="1" dirty="0">
                <a:solidFill>
                  <a:srgbClr val="002060"/>
                </a:solidFill>
              </a:rPr>
              <a:t> на полях в тих </a:t>
            </a:r>
            <a:r>
              <a:rPr lang="ru-RU" sz="2300" b="1" i="1" dirty="0" err="1">
                <a:solidFill>
                  <a:srgbClr val="002060"/>
                </a:solidFill>
              </a:rPr>
              <a:t>місцях</a:t>
            </a:r>
            <a:r>
              <a:rPr lang="ru-RU" sz="2300" b="1" i="1" dirty="0">
                <a:solidFill>
                  <a:srgbClr val="002060"/>
                </a:solidFill>
              </a:rPr>
              <a:t>, </a:t>
            </a:r>
            <a:r>
              <a:rPr lang="ru-RU" sz="2300" b="1" i="1" dirty="0" err="1">
                <a:solidFill>
                  <a:srgbClr val="002060"/>
                </a:solidFill>
              </a:rPr>
              <a:t>які</a:t>
            </a:r>
            <a:r>
              <a:rPr lang="ru-RU" sz="2300" b="1" i="1" dirty="0">
                <a:solidFill>
                  <a:srgbClr val="002060"/>
                </a:solidFill>
              </a:rPr>
              <a:t> тебе </a:t>
            </a:r>
            <a:r>
              <a:rPr lang="ru-RU" sz="2300" b="1" i="1" dirty="0" err="1">
                <a:solidFill>
                  <a:srgbClr val="002060"/>
                </a:solidFill>
              </a:rPr>
              <a:t>зацікавили</a:t>
            </a:r>
            <a:r>
              <a:rPr lang="ru-RU" sz="23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i="1" dirty="0">
                <a:solidFill>
                  <a:srgbClr val="002060"/>
                </a:solidFill>
              </a:rPr>
              <a:t>2.	Читай </a:t>
            </a:r>
            <a:r>
              <a:rPr lang="ru-RU" sz="2300" b="1" i="1" dirty="0" err="1">
                <a:solidFill>
                  <a:srgbClr val="002060"/>
                </a:solidFill>
              </a:rPr>
              <a:t>бігло</a:t>
            </a:r>
            <a:r>
              <a:rPr lang="ru-RU" sz="2300" b="1" i="1" dirty="0">
                <a:solidFill>
                  <a:srgbClr val="002060"/>
                </a:solidFill>
              </a:rPr>
              <a:t>, але </a:t>
            </a:r>
            <a:r>
              <a:rPr lang="ru-RU" sz="2300" b="1" i="1" dirty="0" err="1">
                <a:solidFill>
                  <a:srgbClr val="002060"/>
                </a:solidFill>
              </a:rPr>
              <a:t>уважно</a:t>
            </a:r>
            <a:r>
              <a:rPr lang="ru-RU" sz="23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i="1" dirty="0">
                <a:solidFill>
                  <a:srgbClr val="002060"/>
                </a:solidFill>
              </a:rPr>
              <a:t>3.	Прочитавши книгу, подумай над </a:t>
            </a:r>
            <a:r>
              <a:rPr lang="ru-RU" sz="2300" b="1" i="1" dirty="0" err="1">
                <a:solidFill>
                  <a:srgbClr val="002060"/>
                </a:solidFill>
              </a:rPr>
              <a:t>її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головними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ідеями</a:t>
            </a:r>
            <a:r>
              <a:rPr lang="ru-RU" sz="2300" b="1" i="1" dirty="0">
                <a:solidFill>
                  <a:srgbClr val="002060"/>
                </a:solidFill>
              </a:rPr>
              <a:t>, над </a:t>
            </a:r>
            <a:r>
              <a:rPr lang="ru-RU" sz="2300" b="1" i="1" dirty="0" err="1">
                <a:solidFill>
                  <a:srgbClr val="002060"/>
                </a:solidFill>
              </a:rPr>
              <a:t>описаними</a:t>
            </a:r>
            <a:r>
              <a:rPr lang="ru-RU" sz="2300" b="1" i="1" dirty="0">
                <a:solidFill>
                  <a:srgbClr val="002060"/>
                </a:solidFill>
              </a:rPr>
              <a:t>  в </a:t>
            </a:r>
            <a:r>
              <a:rPr lang="ru-RU" sz="2300" b="1" i="1" dirty="0" err="1">
                <a:solidFill>
                  <a:srgbClr val="002060"/>
                </a:solidFill>
              </a:rPr>
              <a:t>ній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подіями</a:t>
            </a:r>
            <a:r>
              <a:rPr lang="ru-RU" sz="2300" b="1" i="1" dirty="0">
                <a:solidFill>
                  <a:srgbClr val="002060"/>
                </a:solidFill>
              </a:rPr>
              <a:t>, фактами.</a:t>
            </a:r>
          </a:p>
          <a:p>
            <a:r>
              <a:rPr lang="ru-RU" sz="2300" b="1" i="1" dirty="0">
                <a:solidFill>
                  <a:srgbClr val="002060"/>
                </a:solidFill>
              </a:rPr>
              <a:t>4.	</a:t>
            </a:r>
            <a:r>
              <a:rPr lang="ru-RU" sz="2300" b="1" i="1" dirty="0" err="1">
                <a:solidFill>
                  <a:srgbClr val="002060"/>
                </a:solidFill>
              </a:rPr>
              <a:t>Зроби</a:t>
            </a:r>
            <a:r>
              <a:rPr lang="ru-RU" sz="2300" b="1" i="1" dirty="0">
                <a:solidFill>
                  <a:srgbClr val="002060"/>
                </a:solidFill>
              </a:rPr>
              <a:t> записи про те, </a:t>
            </a:r>
            <a:r>
              <a:rPr lang="ru-RU" sz="2300" b="1" i="1" dirty="0" err="1">
                <a:solidFill>
                  <a:srgbClr val="002060"/>
                </a:solidFill>
              </a:rPr>
              <a:t>що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здалося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важливим</a:t>
            </a:r>
            <a:r>
              <a:rPr lang="ru-RU" sz="2300" b="1" i="1" dirty="0">
                <a:solidFill>
                  <a:srgbClr val="002060"/>
                </a:solidFill>
              </a:rPr>
              <a:t> у </a:t>
            </a:r>
            <a:r>
              <a:rPr lang="ru-RU" sz="2300" b="1" i="1" dirty="0" err="1">
                <a:solidFill>
                  <a:srgbClr val="002060"/>
                </a:solidFill>
              </a:rPr>
              <a:t>прочитаній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книзі</a:t>
            </a:r>
            <a:r>
              <a:rPr lang="ru-RU" sz="23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300" b="1" i="1" dirty="0">
                <a:solidFill>
                  <a:srgbClr val="002060"/>
                </a:solidFill>
              </a:rPr>
              <a:t>5.	Веди  </a:t>
            </a:r>
            <a:r>
              <a:rPr lang="ru-RU" sz="2300" b="1" i="1" dirty="0" err="1">
                <a:solidFill>
                  <a:srgbClr val="002060"/>
                </a:solidFill>
              </a:rPr>
              <a:t>щоденник</a:t>
            </a:r>
            <a:r>
              <a:rPr lang="ru-RU" sz="2300" b="1" i="1" dirty="0">
                <a:solidFill>
                  <a:srgbClr val="002060"/>
                </a:solidFill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</a:rPr>
              <a:t>прочитаних</a:t>
            </a:r>
            <a:r>
              <a:rPr lang="ru-RU" sz="2300" b="1" i="1" dirty="0">
                <a:solidFill>
                  <a:srgbClr val="002060"/>
                </a:solidFill>
              </a:rPr>
              <a:t> книг. </a:t>
            </a:r>
          </a:p>
        </p:txBody>
      </p:sp>
      <p:pic>
        <p:nvPicPr>
          <p:cNvPr id="6146" name="Picture 2" descr="C:\Users\катруся\Pictures\дракони\by7ubv43457i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3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208876"/>
            <a:ext cx="1560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93919"/>
            <a:ext cx="5544616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 читати газету</a:t>
            </a:r>
          </a:p>
          <a:p>
            <a:r>
              <a:rPr lang="uk-UA" dirty="0"/>
              <a:t>1.	</a:t>
            </a:r>
            <a:r>
              <a:rPr lang="uk-UA" sz="2300" b="1" i="1" dirty="0">
                <a:solidFill>
                  <a:srgbClr val="002060"/>
                </a:solidFill>
              </a:rPr>
              <a:t>Читай газети щоденно.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2.	Газети розкажуть тобі про найважливіші події, що відбуваються в нашій країні і у всьому світі.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3.	Перед тим як почати читати газету, переглянь заголовки всіх статей – це допоможе тобі вибрати в ній найцікавіший матеріал.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4.	При читанні газет користуйся  картою. Знайди на ній ті міста, про які прочитав у  газеті.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5.	Пояснення незрозумілих слів  знайди  у словнику або запитай у бібліотекаря.</a:t>
            </a:r>
          </a:p>
          <a:p>
            <a:r>
              <a:rPr lang="uk-UA" sz="2300" b="1" i="1" dirty="0">
                <a:solidFill>
                  <a:srgbClr val="002060"/>
                </a:solidFill>
              </a:rPr>
              <a:t>6.	Візьми книгу про те, що  тебе особливо зацікавило при читанні газети</a:t>
            </a:r>
            <a:r>
              <a:rPr lang="uk-UA" sz="23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286000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7430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16" y="144463"/>
            <a:ext cx="15605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5163" y="980728"/>
            <a:ext cx="5973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Список використаної літератури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956"/>
            <a:ext cx="5400600" cy="101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6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274838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Закон України про бібліотеки і бібліотечну справу</a:t>
            </a:r>
            <a:endParaRPr lang="uk-UA" b="1" dirty="0"/>
          </a:p>
          <a:p>
            <a:r>
              <a:rPr lang="en-US" b="1" dirty="0"/>
              <a:t>zakon.rada.gov.ua›</a:t>
            </a:r>
            <a:r>
              <a:rPr lang="uk-UA" b="1" dirty="0"/>
              <a:t>Законодавча база </a:t>
            </a:r>
            <a:r>
              <a:rPr lang="uk-UA" b="1" dirty="0" err="1"/>
              <a:t>України›</a:t>
            </a:r>
            <a:r>
              <a:rPr lang="en-US" b="1" dirty="0"/>
              <a:t>show/32/95-</a:t>
            </a:r>
            <a:r>
              <a:rPr lang="uk-UA" b="1" dirty="0" err="1"/>
              <a:t>вр</a:t>
            </a:r>
            <a:endParaRPr lang="uk-UA" b="1" dirty="0"/>
          </a:p>
          <a:p>
            <a:r>
              <a:rPr lang="uk-UA" b="1" dirty="0"/>
              <a:t>Посилання на сторінку містять: ...(зі змінами й доповненнями) (Відомості Верховної Ради України</a:t>
            </a:r>
            <a:r>
              <a:rPr lang="uk-UA" b="1" dirty="0" smtClean="0"/>
              <a:t>.</a:t>
            </a:r>
          </a:p>
          <a:p>
            <a:endParaRPr lang="uk-UA" dirty="0"/>
          </a:p>
          <a:p>
            <a:r>
              <a:rPr lang="uk-UA" b="1" dirty="0"/>
              <a:t>Положення про бібліотеку | 5. Права користувачів</a:t>
            </a:r>
          </a:p>
          <a:p>
            <a:r>
              <a:rPr lang="en-US" b="1" dirty="0"/>
              <a:t>library.detut.edu.ua›…</a:t>
            </a:r>
            <a:r>
              <a:rPr lang="en-US" b="1" dirty="0" err="1"/>
              <a:t>php</a:t>
            </a:r>
            <a:r>
              <a:rPr lang="en-US" b="1" dirty="0"/>
              <a:t>/</a:t>
            </a:r>
            <a:r>
              <a:rPr lang="en-US" b="1" dirty="0" err="1"/>
              <a:t>pravila</a:t>
            </a:r>
            <a:r>
              <a:rPr lang="en-US" b="1" dirty="0"/>
              <a:t>…</a:t>
            </a:r>
            <a:r>
              <a:rPr lang="en-US" b="1" dirty="0" err="1"/>
              <a:t>polozhennya</a:t>
            </a:r>
            <a:r>
              <a:rPr lang="en-US" b="1" dirty="0"/>
              <a:t>-pro…</a:t>
            </a:r>
          </a:p>
          <a:p>
            <a:r>
              <a:rPr lang="uk-UA" b="1" dirty="0"/>
              <a:t>Вони розроблені у відповідності з Законом України "Про бібліотеки і бібліотечну справу", "Типовими правилами користування бібліотеками в Україні", Положенням про бібліотеку та "Правилами користування бібліотекою".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4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4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967" y="476672"/>
            <a:ext cx="8012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</a:rPr>
              <a:t>Завітай  </a:t>
            </a:r>
            <a:r>
              <a:rPr lang="uk-UA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</a:rPr>
              <a:t>до </a:t>
            </a: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</a:rPr>
              <a:t>бібліотеки.</a:t>
            </a:r>
            <a:r>
              <a:rPr lang="uk-UA" sz="6000" b="1" dirty="0" smtClean="0"/>
              <a:t>.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23814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7" name="Picture 3" descr="C:\Users\катруся\Pictures\вирази,листівки\жду тебя в гости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594" y="0"/>
            <a:ext cx="7296811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2.2.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Користуватися</a:t>
            </a:r>
            <a:r>
              <a:rPr lang="ru-RU" sz="2300" b="1" dirty="0" smtClean="0">
                <a:solidFill>
                  <a:srgbClr val="002060"/>
                </a:solidFill>
              </a:rPr>
              <a:t> такими </a:t>
            </a:r>
            <a:r>
              <a:rPr lang="ru-RU" sz="2300" b="1" dirty="0" err="1" smtClean="0">
                <a:solidFill>
                  <a:srgbClr val="002060"/>
                </a:solidFill>
              </a:rPr>
              <a:t>безкоштовними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бібліотечно-інформаційними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послугами</a:t>
            </a:r>
            <a:r>
              <a:rPr lang="ru-RU" sz="23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2300" b="1" dirty="0" smtClean="0">
              <a:solidFill>
                <a:srgbClr val="002060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300" b="1" dirty="0" err="1" smtClean="0">
                <a:solidFill>
                  <a:srgbClr val="002060"/>
                </a:solidFill>
              </a:rPr>
              <a:t>мати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вільний</a:t>
            </a:r>
            <a:r>
              <a:rPr lang="ru-RU" sz="2300" b="1" dirty="0" smtClean="0">
                <a:solidFill>
                  <a:srgbClr val="002060"/>
                </a:solidFill>
              </a:rPr>
              <a:t> доступ до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бібліотечних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фондів</a:t>
            </a:r>
            <a:r>
              <a:rPr lang="ru-RU" sz="2300" b="1" dirty="0" smtClean="0">
                <a:solidFill>
                  <a:srgbClr val="002060"/>
                </a:solidFill>
              </a:rPr>
              <a:t> та </a:t>
            </a:r>
            <a:r>
              <a:rPr lang="ru-RU" sz="2300" b="1" dirty="0" err="1" smtClean="0">
                <a:solidFill>
                  <a:srgbClr val="002060"/>
                </a:solidFill>
              </a:rPr>
              <a:t>інформаці</a:t>
            </a:r>
            <a:r>
              <a:rPr lang="ru-RU" sz="2300" b="1" dirty="0" smtClean="0">
                <a:solidFill>
                  <a:srgbClr val="002060"/>
                </a:solidFill>
              </a:rPr>
              <a:t>- </a:t>
            </a:r>
            <a:r>
              <a:rPr lang="ru-RU" sz="2300" b="1" dirty="0" err="1" smtClean="0">
                <a:solidFill>
                  <a:srgbClr val="002060"/>
                </a:solidFill>
              </a:rPr>
              <a:t>отримувати</a:t>
            </a:r>
            <a:r>
              <a:rPr lang="ru-RU" sz="2300" b="1" dirty="0" smtClean="0">
                <a:solidFill>
                  <a:srgbClr val="002060"/>
                </a:solidFill>
              </a:rPr>
              <a:t> у </a:t>
            </a:r>
            <a:r>
              <a:rPr lang="ru-RU" sz="2300" b="1" dirty="0" err="1" smtClean="0">
                <a:solidFill>
                  <a:srgbClr val="002060"/>
                </a:solidFill>
              </a:rPr>
              <a:t>вільне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300" b="1" dirty="0" smtClean="0">
                <a:solidFill>
                  <a:srgbClr val="002060"/>
                </a:solidFill>
              </a:rPr>
              <a:t> з </a:t>
            </a:r>
            <a:r>
              <a:rPr lang="ru-RU" sz="2300" b="1" dirty="0" err="1" smtClean="0">
                <a:solidFill>
                  <a:srgbClr val="002060"/>
                </a:solidFill>
              </a:rPr>
              <a:t>фондів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друковані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300" b="1" dirty="0" smtClean="0">
                <a:solidFill>
                  <a:srgbClr val="002060"/>
                </a:solidFill>
              </a:rPr>
              <a:t> і </a:t>
            </a:r>
            <a:r>
              <a:rPr lang="ru-RU" sz="2300" b="1" dirty="0" err="1" smtClean="0">
                <a:solidFill>
                  <a:srgbClr val="002060"/>
                </a:solidFill>
              </a:rPr>
              <a:t>аудіовізуальні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матеріалиї</a:t>
            </a:r>
            <a:r>
              <a:rPr lang="ru-RU" sz="23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ctr">
              <a:buFontTx/>
              <a:buChar char="-"/>
            </a:pPr>
            <a:r>
              <a:rPr lang="ru-RU" sz="2300" b="1" dirty="0">
                <a:solidFill>
                  <a:srgbClr val="002060"/>
                </a:solidFill>
              </a:rPr>
              <a:t>- </a:t>
            </a:r>
            <a:r>
              <a:rPr lang="ru-RU" sz="2300" b="1" dirty="0" err="1">
                <a:solidFill>
                  <a:srgbClr val="002060"/>
                </a:solidFill>
              </a:rPr>
              <a:t>одержувати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консультативну</a:t>
            </a:r>
            <a:r>
              <a:rPr lang="ru-RU" sz="2300" b="1" dirty="0">
                <a:solidFill>
                  <a:srgbClr val="002060"/>
                </a:solidFill>
              </a:rPr>
              <a:t> і </a:t>
            </a:r>
            <a:r>
              <a:rPr lang="ru-RU" sz="2300" b="1" dirty="0" err="1">
                <a:solidFill>
                  <a:srgbClr val="002060"/>
                </a:solidFill>
              </a:rPr>
              <a:t>практичну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допомогу</a:t>
            </a:r>
            <a:r>
              <a:rPr lang="ru-RU" sz="2300" b="1" dirty="0">
                <a:solidFill>
                  <a:srgbClr val="002060"/>
                </a:solidFill>
              </a:rPr>
              <a:t> в </a:t>
            </a:r>
            <a:r>
              <a:rPr lang="ru-RU" sz="2300" b="1" dirty="0" err="1">
                <a:solidFill>
                  <a:srgbClr val="002060"/>
                </a:solidFill>
              </a:rPr>
              <a:t>пошуку</a:t>
            </a:r>
            <a:r>
              <a:rPr lang="ru-RU" sz="2300" b="1" dirty="0">
                <a:solidFill>
                  <a:srgbClr val="002060"/>
                </a:solidFill>
              </a:rPr>
              <a:t> й </a:t>
            </a:r>
            <a:r>
              <a:rPr lang="ru-RU" sz="2300" b="1" dirty="0" err="1">
                <a:solidFill>
                  <a:srgbClr val="002060"/>
                </a:solidFill>
              </a:rPr>
              <a:t>підборі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друкованих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творів</a:t>
            </a:r>
            <a:r>
              <a:rPr lang="ru-RU" sz="2300" b="1" dirty="0">
                <a:solidFill>
                  <a:srgbClr val="002060"/>
                </a:solidFill>
              </a:rPr>
              <a:t> та </a:t>
            </a:r>
            <a:r>
              <a:rPr lang="ru-RU" sz="2300" b="1" dirty="0" err="1">
                <a:solidFill>
                  <a:srgbClr val="002060"/>
                </a:solidFill>
              </a:rPr>
              <a:t>інших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джерел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інформації</a:t>
            </a:r>
            <a:r>
              <a:rPr lang="ru-RU" sz="2300" b="1" dirty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sz="2300" b="1" dirty="0">
              <a:solidFill>
                <a:srgbClr val="002060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300" b="1" dirty="0" err="1">
                <a:solidFill>
                  <a:srgbClr val="002060"/>
                </a:solidFill>
              </a:rPr>
              <a:t>продовжувати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термін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літератури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відповідно</a:t>
            </a:r>
            <a:r>
              <a:rPr lang="ru-RU" sz="2300" b="1" dirty="0">
                <a:solidFill>
                  <a:srgbClr val="002060"/>
                </a:solidFill>
              </a:rPr>
              <a:t> до </a:t>
            </a:r>
            <a:r>
              <a:rPr lang="ru-RU" sz="2300" b="1" dirty="0" err="1">
                <a:solidFill>
                  <a:srgbClr val="002060"/>
                </a:solidFill>
              </a:rPr>
              <a:t>встановлених</a:t>
            </a:r>
            <a:r>
              <a:rPr lang="ru-RU" sz="2300" b="1" dirty="0">
                <a:solidFill>
                  <a:srgbClr val="002060"/>
                </a:solidFill>
              </a:rPr>
              <a:t> норм та порядку;</a:t>
            </a:r>
          </a:p>
          <a:p>
            <a:pPr marL="457200" indent="-457200" algn="ctr">
              <a:buFontTx/>
              <a:buChar char="-"/>
            </a:pPr>
            <a:r>
              <a:rPr lang="ru-RU" sz="2300" b="1" dirty="0">
                <a:solidFill>
                  <a:srgbClr val="002060"/>
                </a:solidFill>
              </a:rPr>
              <a:t>- </a:t>
            </a:r>
            <a:r>
              <a:rPr lang="ru-RU" sz="2300" b="1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довідниково-бібліографічне</a:t>
            </a:r>
            <a:r>
              <a:rPr lang="ru-RU" sz="2300" b="1" dirty="0">
                <a:solidFill>
                  <a:srgbClr val="002060"/>
                </a:solidFill>
              </a:rPr>
              <a:t> та </a:t>
            </a:r>
            <a:r>
              <a:rPr lang="ru-RU" sz="2300" b="1" dirty="0" err="1">
                <a:solidFill>
                  <a:srgbClr val="002060"/>
                </a:solidFill>
              </a:rPr>
              <a:t>інформаційне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обслуговування</a:t>
            </a:r>
            <a:r>
              <a:rPr lang="ru-RU" sz="2300" b="1" dirty="0">
                <a:solidFill>
                  <a:srgbClr val="002060"/>
                </a:solidFill>
              </a:rPr>
              <a:t>;</a:t>
            </a:r>
          </a:p>
          <a:p>
            <a:pPr marL="457200" indent="-457200" algn="ctr">
              <a:buFontTx/>
              <a:buChar char="-"/>
            </a:pPr>
            <a:endParaRPr lang="ru-RU" sz="2300" b="1" dirty="0">
              <a:solidFill>
                <a:srgbClr val="002060"/>
              </a:solidFill>
            </a:endParaRPr>
          </a:p>
          <a:p>
            <a:pPr marL="457200" indent="-457200" algn="ctr">
              <a:buFontTx/>
              <a:buChar char="-"/>
            </a:pPr>
            <a:r>
              <a:rPr lang="ru-RU" sz="2300" b="1" dirty="0">
                <a:solidFill>
                  <a:srgbClr val="002060"/>
                </a:solidFill>
              </a:rPr>
              <a:t>- </a:t>
            </a:r>
            <a:r>
              <a:rPr lang="ru-RU" sz="2300" b="1" dirty="0" err="1">
                <a:solidFill>
                  <a:srgbClr val="002060"/>
                </a:solidFill>
              </a:rPr>
              <a:t>використовувати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довідниково-бібліографічний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апарат</a:t>
            </a:r>
            <a:r>
              <a:rPr lang="ru-RU" sz="2300" b="1" dirty="0">
                <a:solidFill>
                  <a:srgbClr val="002060"/>
                </a:solidFill>
              </a:rPr>
              <a:t>: картотеки на </a:t>
            </a:r>
            <a:r>
              <a:rPr lang="ru-RU" sz="2300" b="1" dirty="0" err="1">
                <a:solidFill>
                  <a:srgbClr val="002060"/>
                </a:solidFill>
              </a:rPr>
              <a:t>традиційних</a:t>
            </a:r>
            <a:r>
              <a:rPr lang="ru-RU" sz="2300" b="1" dirty="0">
                <a:solidFill>
                  <a:srgbClr val="002060"/>
                </a:solidFill>
              </a:rPr>
              <a:t> та </a:t>
            </a:r>
            <a:r>
              <a:rPr lang="ru-RU" sz="2300" b="1" dirty="0" err="1">
                <a:solidFill>
                  <a:srgbClr val="002060"/>
                </a:solidFill>
              </a:rPr>
              <a:t>електронних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err="1">
                <a:solidFill>
                  <a:srgbClr val="002060"/>
                </a:solidFill>
              </a:rPr>
              <a:t>носіях</a:t>
            </a:r>
            <a:r>
              <a:rPr lang="ru-RU" sz="2300" b="1" dirty="0" smtClean="0">
                <a:solidFill>
                  <a:srgbClr val="002060"/>
                </a:solidFill>
              </a:rPr>
              <a:t>;</a:t>
            </a:r>
            <a:endParaRPr lang="ru-RU" sz="23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1574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-21079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9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2.3. </a:t>
            </a:r>
            <a:r>
              <a:rPr lang="ru-RU" sz="2400" b="1" dirty="0" err="1" smtClean="0">
                <a:solidFill>
                  <a:srgbClr val="002060"/>
                </a:solidFill>
              </a:rPr>
              <a:t>Брати</a:t>
            </a:r>
            <a:r>
              <a:rPr lang="ru-RU" sz="2400" b="1" dirty="0" smtClean="0">
                <a:solidFill>
                  <a:srgbClr val="002060"/>
                </a:solidFill>
              </a:rPr>
              <a:t> участь у заходах,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проводить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2.4. </a:t>
            </a:r>
            <a:r>
              <a:rPr lang="ru-RU" sz="2400" b="1" dirty="0" err="1" smtClean="0">
                <a:solidFill>
                  <a:srgbClr val="002060"/>
                </a:solidFill>
              </a:rPr>
              <a:t>Обирати</a:t>
            </a:r>
            <a:r>
              <a:rPr lang="ru-RU" sz="2400" b="1" dirty="0" smtClean="0">
                <a:solidFill>
                  <a:srgbClr val="002060"/>
                </a:solidFill>
              </a:rPr>
              <a:t> та бути </a:t>
            </a:r>
            <a:r>
              <a:rPr lang="ru-RU" sz="2400" b="1" dirty="0" err="1" smtClean="0">
                <a:solidFill>
                  <a:srgbClr val="002060"/>
                </a:solidFill>
              </a:rPr>
              <a:t>обраним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бібліотечного</a:t>
            </a:r>
            <a:r>
              <a:rPr lang="ru-RU" sz="2400" b="1" dirty="0" smtClean="0">
                <a:solidFill>
                  <a:srgbClr val="002060"/>
                </a:solidFill>
              </a:rPr>
              <a:t> активу,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надавати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практичну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допомогу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бібліотеці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2.5. </a:t>
            </a:r>
            <a:r>
              <a:rPr lang="ru-RU" sz="2400" b="1" dirty="0" err="1" smtClean="0">
                <a:solidFill>
                  <a:srgbClr val="002060"/>
                </a:solidFill>
              </a:rPr>
              <a:t>Висловлювати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пропозиції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щодо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покращення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адміністрації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школи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300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3419872" cy="280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80999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D:\БІБЛІОТЕКА\малюнки\малюнки\новий рік\30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8468"/>
            <a:ext cx="3024336" cy="2785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781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532" y="278139"/>
            <a:ext cx="85449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Користувачі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зобов’язані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2.6.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виносити</a:t>
            </a:r>
            <a:r>
              <a:rPr lang="ru-RU" sz="2400" b="1" dirty="0" smtClean="0">
                <a:solidFill>
                  <a:srgbClr val="002060"/>
                </a:solidFill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400" b="1" dirty="0" smtClean="0">
                <a:solidFill>
                  <a:srgbClr val="002060"/>
                </a:solidFill>
              </a:rPr>
              <a:t> книг,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записані</a:t>
            </a:r>
            <a:r>
              <a:rPr lang="ru-RU" sz="2400" b="1" dirty="0" smtClean="0">
                <a:solidFill>
                  <a:srgbClr val="002060"/>
                </a:solidFill>
              </a:rPr>
              <a:t> в формуляр.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2.7. Бережно </a:t>
            </a:r>
            <a:r>
              <a:rPr lang="ru-RU" sz="2400" b="1" dirty="0" err="1" smtClean="0">
                <a:solidFill>
                  <a:srgbClr val="002060"/>
                </a:solidFill>
              </a:rPr>
              <a:t>ставитися</a:t>
            </a:r>
            <a:r>
              <a:rPr lang="ru-RU" sz="2400" b="1" dirty="0" smtClean="0">
                <a:solidFill>
                  <a:srgbClr val="002060"/>
                </a:solidFill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друкованих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творів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носіїв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інформації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отримують</a:t>
            </a:r>
            <a:r>
              <a:rPr lang="ru-RU" sz="2400" b="1" dirty="0" smtClean="0">
                <a:solidFill>
                  <a:srgbClr val="002060"/>
                </a:solidFill>
              </a:rPr>
              <a:t> з фонду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400" b="1" dirty="0" smtClean="0">
                <a:solidFill>
                  <a:srgbClr val="002060"/>
                </a:solidFill>
              </a:rPr>
              <a:t> (не </a:t>
            </a:r>
            <a:r>
              <a:rPr lang="ru-RU" sz="2400" b="1" dirty="0" err="1" smtClean="0">
                <a:solidFill>
                  <a:srgbClr val="002060"/>
                </a:solidFill>
              </a:rPr>
              <a:t>робити</a:t>
            </a:r>
            <a:r>
              <a:rPr lang="ru-RU" sz="2400" b="1" dirty="0" smtClean="0">
                <a:solidFill>
                  <a:srgbClr val="002060"/>
                </a:solidFill>
              </a:rPr>
              <a:t> в них </a:t>
            </a:r>
            <a:r>
              <a:rPr lang="ru-RU" sz="2400" b="1" dirty="0" err="1" smtClean="0">
                <a:solidFill>
                  <a:srgbClr val="002060"/>
                </a:solidFill>
              </a:rPr>
              <a:t>помітки</a:t>
            </a:r>
            <a:r>
              <a:rPr lang="ru-RU" sz="2400" b="1" dirty="0" smtClean="0">
                <a:solidFill>
                  <a:srgbClr val="002060"/>
                </a:solidFill>
              </a:rPr>
              <a:t>,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підкреслювати</a:t>
            </a:r>
            <a:r>
              <a:rPr lang="ru-RU" sz="2400" b="1" dirty="0" smtClean="0">
                <a:solidFill>
                  <a:srgbClr val="002060"/>
                </a:solidFill>
              </a:rPr>
              <a:t>,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виривати</a:t>
            </a:r>
            <a:r>
              <a:rPr lang="ru-RU" sz="2400" b="1" dirty="0" smtClean="0">
                <a:solidFill>
                  <a:srgbClr val="002060"/>
                </a:solidFill>
              </a:rPr>
              <a:t> і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загинати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сторінки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2.8.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Користуватися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цінною</a:t>
            </a:r>
            <a:r>
              <a:rPr lang="ru-RU" sz="2400" b="1" dirty="0" smtClean="0">
                <a:solidFill>
                  <a:srgbClr val="002060"/>
                </a:solidFill>
              </a:rPr>
              <a:t>, в </a:t>
            </a:r>
            <a:r>
              <a:rPr lang="ru-RU" sz="2400" b="1" dirty="0" err="1" smtClean="0">
                <a:solidFill>
                  <a:srgbClr val="002060"/>
                </a:solidFill>
              </a:rPr>
              <a:t>єдиному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примірнику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літературою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довідниковими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виданнями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400" b="1" dirty="0" smtClean="0">
                <a:solidFill>
                  <a:srgbClr val="002060"/>
                </a:solidFill>
              </a:rPr>
              <a:t> в читальному </a:t>
            </a:r>
            <a:r>
              <a:rPr lang="ru-RU" sz="2400" b="1" dirty="0" err="1" smtClean="0">
                <a:solidFill>
                  <a:srgbClr val="002060"/>
                </a:solidFill>
              </a:rPr>
              <a:t>залі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941168"/>
            <a:ext cx="2971800" cy="1827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-200384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148" y="7442"/>
            <a:ext cx="82052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2.9. При одержанні друкованих видань та інших документів з бібліотечних фондів читач повинен переглянути їх у бібліотеці і у випадку знаходження пошкоджень або дефекту попередити про це бібліотечного працівника, який зробить на них відповідну помітку.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2.10. У </a:t>
            </a:r>
            <a:r>
              <a:rPr lang="ru-RU" sz="2400" b="1" dirty="0" err="1" smtClean="0">
                <a:solidFill>
                  <a:srgbClr val="002060"/>
                </a:solidFill>
              </a:rPr>
              <a:t>разі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пошкодження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або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втрати</a:t>
            </a:r>
            <a:r>
              <a:rPr lang="ru-RU" sz="2400" b="1" dirty="0" smtClean="0">
                <a:solidFill>
                  <a:srgbClr val="002060"/>
                </a:solidFill>
              </a:rPr>
              <a:t> документа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користувач</a:t>
            </a:r>
            <a:r>
              <a:rPr lang="ru-RU" sz="2400" b="1" dirty="0" smtClean="0">
                <a:solidFill>
                  <a:srgbClr val="002060"/>
                </a:solidFill>
              </a:rPr>
              <a:t>, за </a:t>
            </a:r>
            <a:r>
              <a:rPr lang="ru-RU" sz="2400" b="1" dirty="0" err="1" smtClean="0">
                <a:solidFill>
                  <a:srgbClr val="002060"/>
                </a:solidFill>
              </a:rPr>
              <a:t>домовленістю</a:t>
            </a:r>
            <a:r>
              <a:rPr lang="ru-RU" sz="2400" b="1" dirty="0" smtClean="0">
                <a:solidFill>
                  <a:srgbClr val="002060"/>
                </a:solidFill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</a:rPr>
              <a:t>бібліотекою</a:t>
            </a:r>
            <a:r>
              <a:rPr lang="ru-RU" sz="2400" b="1" dirty="0" smtClean="0">
                <a:solidFill>
                  <a:srgbClr val="002060"/>
                </a:solidFill>
              </a:rPr>
              <a:t>, повинен </a:t>
            </a:r>
            <a:r>
              <a:rPr lang="ru-RU" sz="2400" b="1" dirty="0" err="1" smtClean="0">
                <a:solidFill>
                  <a:srgbClr val="002060"/>
                </a:solidFill>
              </a:rPr>
              <a:t>замінити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аналогічним</a:t>
            </a:r>
            <a:r>
              <a:rPr lang="ru-RU" sz="2400" b="1" dirty="0" smtClean="0">
                <a:solidFill>
                  <a:srgbClr val="002060"/>
                </a:solidFill>
              </a:rPr>
              <a:t> документом, </a:t>
            </a:r>
            <a:r>
              <a:rPr lang="ru-RU" sz="2400" b="1" dirty="0" err="1" smtClean="0">
                <a:solidFill>
                  <a:srgbClr val="002060"/>
                </a:solidFill>
              </a:rPr>
              <a:t>або</a:t>
            </a:r>
            <a:r>
              <a:rPr lang="ru-RU" sz="2400" b="1" dirty="0" smtClean="0">
                <a:solidFill>
                  <a:srgbClr val="002060"/>
                </a:solidFill>
              </a:rPr>
              <a:t> внести </a:t>
            </a:r>
            <a:r>
              <a:rPr lang="ru-RU" sz="2400" b="1" dirty="0" err="1" smtClean="0">
                <a:solidFill>
                  <a:srgbClr val="002060"/>
                </a:solidFill>
              </a:rPr>
              <a:t>грошове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відшкодування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ринкової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вартості</a:t>
            </a:r>
            <a:r>
              <a:rPr lang="ru-RU" sz="2400" b="1" dirty="0" smtClean="0">
                <a:solidFill>
                  <a:srgbClr val="002060"/>
                </a:solidFill>
              </a:rPr>
              <a:t> документа через </a:t>
            </a:r>
            <a:r>
              <a:rPr lang="ru-RU" sz="2400" b="1" dirty="0" err="1" smtClean="0">
                <a:solidFill>
                  <a:srgbClr val="002060"/>
                </a:solidFill>
              </a:rPr>
              <a:t>бухгалтерію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2.11. Не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порушувати</a:t>
            </a:r>
            <a:r>
              <a:rPr lang="ru-RU" sz="2400" b="1" dirty="0" smtClean="0">
                <a:solidFill>
                  <a:srgbClr val="002060"/>
                </a:solidFill>
              </a:rPr>
              <a:t> порядок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розстановки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фонді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відкритого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24200"/>
            <a:ext cx="2859087" cy="1790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366466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08" y="188640"/>
            <a:ext cx="88924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2.12. Не </a:t>
            </a:r>
            <a:r>
              <a:rPr lang="ru-RU" sz="2300" b="1" dirty="0" err="1" smtClean="0">
                <a:solidFill>
                  <a:srgbClr val="002060"/>
                </a:solidFill>
              </a:rPr>
              <a:t>виймати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картки</a:t>
            </a:r>
            <a:r>
              <a:rPr lang="ru-RU" sz="2300" b="1" dirty="0" smtClean="0">
                <a:solidFill>
                  <a:srgbClr val="002060"/>
                </a:solidFill>
              </a:rPr>
              <a:t> з картотек.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2.13. </a:t>
            </a:r>
            <a:r>
              <a:rPr lang="ru-RU" sz="2300" b="1" dirty="0" err="1" smtClean="0">
                <a:solidFill>
                  <a:srgbClr val="002060"/>
                </a:solidFill>
              </a:rPr>
              <a:t>Щорічно</a:t>
            </a:r>
            <a:r>
              <a:rPr lang="ru-RU" sz="2300" b="1" dirty="0" smtClean="0">
                <a:solidFill>
                  <a:srgbClr val="002060"/>
                </a:solidFill>
              </a:rPr>
              <a:t>, на початку </a:t>
            </a:r>
            <a:r>
              <a:rPr lang="ru-RU" sz="2300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sz="2300" b="1" dirty="0" smtClean="0">
                <a:solidFill>
                  <a:srgbClr val="002060"/>
                </a:solidFill>
              </a:rPr>
              <a:t> року, </a:t>
            </a:r>
            <a:r>
              <a:rPr lang="ru-RU" sz="2300" b="1" dirty="0" err="1" smtClean="0">
                <a:solidFill>
                  <a:srgbClr val="002060"/>
                </a:solidFill>
              </a:rPr>
              <a:t>проходити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перереєстрацію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 2.14. У </a:t>
            </a:r>
            <a:r>
              <a:rPr lang="ru-RU" sz="2300" b="1" dirty="0" err="1" smtClean="0">
                <a:solidFill>
                  <a:srgbClr val="002060"/>
                </a:solidFill>
              </a:rPr>
              <a:t>разі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вибуття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школи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повернути</a:t>
            </a:r>
            <a:r>
              <a:rPr lang="ru-RU" sz="2300" b="1" dirty="0" smtClean="0">
                <a:solidFill>
                  <a:srgbClr val="002060"/>
                </a:solidFill>
              </a:rPr>
              <a:t> до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видання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які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числяться</a:t>
            </a:r>
            <a:r>
              <a:rPr lang="ru-RU" sz="2300" b="1" dirty="0" smtClean="0">
                <a:solidFill>
                  <a:srgbClr val="002060"/>
                </a:solidFill>
              </a:rPr>
              <a:t> за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користувачем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2.15. У </a:t>
            </a:r>
            <a:r>
              <a:rPr lang="ru-RU" sz="2300" b="1" dirty="0" err="1" smtClean="0">
                <a:solidFill>
                  <a:srgbClr val="002060"/>
                </a:solidFill>
              </a:rPr>
              <a:t>разі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порушення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терміну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300" b="1" dirty="0" smtClean="0">
                <a:solidFill>
                  <a:srgbClr val="002060"/>
                </a:solidFill>
              </a:rPr>
              <a:t> документами без </a:t>
            </a:r>
            <a:r>
              <a:rPr lang="ru-RU" sz="2300" b="1" dirty="0" err="1" smtClean="0">
                <a:solidFill>
                  <a:srgbClr val="002060"/>
                </a:solidFill>
              </a:rPr>
              <a:t>поважних</a:t>
            </a:r>
            <a:r>
              <a:rPr lang="ru-RU" sz="2300" b="1" dirty="0" smtClean="0">
                <a:solidFill>
                  <a:srgbClr val="002060"/>
                </a:solidFill>
              </a:rPr>
              <a:t> причин,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користувач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позбавляється</a:t>
            </a:r>
            <a:r>
              <a:rPr lang="ru-RU" sz="2300" b="1" dirty="0" smtClean="0">
                <a:solidFill>
                  <a:srgbClr val="002060"/>
                </a:solidFill>
              </a:rPr>
              <a:t> права </a:t>
            </a:r>
            <a:r>
              <a:rPr lang="ru-RU" sz="2300" b="1" dirty="0" err="1" smtClean="0">
                <a:solidFill>
                  <a:srgbClr val="002060"/>
                </a:solidFill>
              </a:rPr>
              <a:t>користування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бібліотекою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строком</a:t>
            </a:r>
            <a:r>
              <a:rPr lang="ru-RU" sz="2300" b="1" dirty="0" smtClean="0">
                <a:solidFill>
                  <a:srgbClr val="002060"/>
                </a:solidFill>
              </a:rPr>
              <a:t> на 3 </a:t>
            </a:r>
            <a:r>
              <a:rPr lang="ru-RU" sz="2300" b="1" dirty="0" err="1" smtClean="0">
                <a:solidFill>
                  <a:srgbClr val="002060"/>
                </a:solidFill>
              </a:rPr>
              <a:t>місяці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2.16. </a:t>
            </a:r>
            <a:r>
              <a:rPr lang="ru-RU" sz="2300" b="1" dirty="0" err="1" smtClean="0">
                <a:solidFill>
                  <a:srgbClr val="002060"/>
                </a:solidFill>
              </a:rPr>
              <a:t>Особова</a:t>
            </a:r>
            <a:r>
              <a:rPr lang="ru-RU" sz="2300" b="1" dirty="0" smtClean="0">
                <a:solidFill>
                  <a:srgbClr val="002060"/>
                </a:solidFill>
              </a:rPr>
              <a:t> справа </a:t>
            </a:r>
            <a:r>
              <a:rPr lang="ru-RU" sz="2300" b="1" dirty="0" err="1" smtClean="0">
                <a:solidFill>
                  <a:srgbClr val="002060"/>
                </a:solidFill>
              </a:rPr>
              <a:t>видається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учням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які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вибувають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школи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повернення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sz="2300" b="1" dirty="0" smtClean="0">
                <a:solidFill>
                  <a:srgbClr val="002060"/>
                </a:solidFill>
              </a:rPr>
              <a:t>, яка </a:t>
            </a:r>
            <a:r>
              <a:rPr lang="ru-RU" sz="2300" b="1" dirty="0" err="1" smtClean="0">
                <a:solidFill>
                  <a:srgbClr val="002060"/>
                </a:solidFill>
              </a:rPr>
              <a:t>була</a:t>
            </a:r>
            <a:r>
              <a:rPr lang="ru-RU" sz="2300" b="1" dirty="0" smtClean="0">
                <a:solidFill>
                  <a:srgbClr val="002060"/>
                </a:solidFill>
              </a:rPr>
              <a:t> взята на </a:t>
            </a:r>
            <a:r>
              <a:rPr lang="ru-RU" sz="2300" b="1" dirty="0" err="1" smtClean="0">
                <a:solidFill>
                  <a:srgbClr val="002060"/>
                </a:solidFill>
              </a:rPr>
              <a:t>абонементі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2300" b="1" dirty="0" smtClean="0">
                <a:solidFill>
                  <a:srgbClr val="002060"/>
                </a:solidFill>
              </a:rPr>
              <a:t>. </a:t>
            </a:r>
            <a:r>
              <a:rPr lang="ru-RU" sz="2300" b="1" dirty="0" err="1" smtClean="0">
                <a:solidFill>
                  <a:srgbClr val="002060"/>
                </a:solidFill>
              </a:rPr>
              <a:t>Працівники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школи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що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звільняються</a:t>
            </a:r>
            <a:r>
              <a:rPr lang="ru-RU" sz="2300" b="1" dirty="0" smtClean="0">
                <a:solidFill>
                  <a:srgbClr val="002060"/>
                </a:solidFill>
              </a:rPr>
              <a:t> з </a:t>
            </a:r>
            <a:r>
              <a:rPr lang="ru-RU" sz="23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повинні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підписати</a:t>
            </a:r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r>
              <a:rPr lang="ru-RU" sz="2300" b="1" dirty="0" err="1" smtClean="0">
                <a:solidFill>
                  <a:srgbClr val="002060"/>
                </a:solidFill>
              </a:rPr>
              <a:t>обхідний</a:t>
            </a:r>
            <a:r>
              <a:rPr lang="ru-RU" sz="2300" b="1" dirty="0" smtClean="0">
                <a:solidFill>
                  <a:srgbClr val="002060"/>
                </a:solidFill>
              </a:rPr>
              <a:t> лист у </a:t>
            </a:r>
            <a:r>
              <a:rPr lang="ru-RU" sz="2300" b="1" dirty="0" err="1" smtClean="0">
                <a:solidFill>
                  <a:srgbClr val="002060"/>
                </a:solidFill>
              </a:rPr>
              <a:t>бібліотекаря</a:t>
            </a:r>
            <a:r>
              <a:rPr lang="ru-RU" sz="23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3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" y="332656"/>
            <a:ext cx="148113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05263"/>
            <a:ext cx="1785392" cy="108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катруся\Pictures\бібліотека\i (7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34" y="18305"/>
            <a:ext cx="1428750" cy="11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5296"/>
            <a:ext cx="768085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2.17. В кінці навчального року учні, вчителі та працівники школи повинні розрахуватися з бібліотекою. Учні, які не розрахувалися з бібліотекою, не здали підручники за минулий навчальний рік, позбавляються права користування бібліотекою.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2.18. Псування, розкрадання книжок учнями передбачає відповідальність за це з боку їх батьків .</a:t>
            </a:r>
          </a:p>
          <a:p>
            <a:pPr algn="ctr"/>
            <a:endParaRPr lang="uk-UA" sz="23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300" b="1" dirty="0" smtClean="0">
                <a:solidFill>
                  <a:srgbClr val="002060"/>
                </a:solidFill>
              </a:rPr>
              <a:t>2.19. За втрату неповнолітніми читачами документів з бібліотечних фондів відповідальність несуть батьки або особи, які їх заміняють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0" y="-243408"/>
            <a:ext cx="140150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29" y="4482000"/>
            <a:ext cx="3342240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6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1730</Words>
  <Application>Microsoft Office PowerPoint</Application>
  <PresentationFormat>Экран (4:3)</PresentationFormat>
  <Paragraphs>297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катруся</dc:creator>
  <cp:lastModifiedBy>катруся</cp:lastModifiedBy>
  <cp:revision>61</cp:revision>
  <dcterms:created xsi:type="dcterms:W3CDTF">2014-12-25T18:23:07Z</dcterms:created>
  <dcterms:modified xsi:type="dcterms:W3CDTF">2015-10-21T12:42:04Z</dcterms:modified>
</cp:coreProperties>
</file>