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8" r:id="rId5"/>
    <p:sldId id="261" r:id="rId6"/>
    <p:sldId id="265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6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2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0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0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8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19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61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3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6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5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B2FE-2AA4-4E20-A314-64DFC8228CFC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6F1AD-A8FD-4A08-A2E3-FF629900CE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93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952328" cy="4032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25144"/>
            <a:ext cx="8640960" cy="167854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dirty="0"/>
              <a:t>"</a:t>
            </a:r>
            <a:r>
              <a:rPr lang="uk-UA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ЧАРІВНІСТЬ РІЗДВЯНОЇ ПІСНІ"</a:t>
            </a:r>
          </a:p>
          <a:p>
            <a:pPr algn="ctr"/>
            <a:r>
              <a:rPr lang="uk-UA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ЧАРЛЬЗА  ДІККЕНСА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355812"/>
            <a:ext cx="2025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; </a:t>
            </a:r>
            <a:r>
              <a:rPr lang="uk-UA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ЛЮТОГО 1812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4426" y="4355812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ЧЕРВНЯ 1870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7" y="6430036"/>
            <a:ext cx="5040809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АНГЛІЙСЬКИЙ ПИСЬМЕННИК</a:t>
            </a:r>
          </a:p>
        </p:txBody>
      </p:sp>
    </p:spTree>
    <p:extLst>
      <p:ext uri="{BB962C8B-B14F-4D97-AF65-F5344CB8AC3E}">
        <p14:creationId xmlns:p14="http://schemas.microsoft.com/office/powerpoint/2010/main" val="6422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149FB77-FEC3-483E-A797-011E0B98D947}"/>
              </a:ext>
            </a:extLst>
          </p:cNvPr>
          <p:cNvSpPr/>
          <p:nvPr/>
        </p:nvSpPr>
        <p:spPr>
          <a:xfrm>
            <a:off x="4067944" y="33265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1910 рік — «Різдвяна пісня» — одна з перших екранізацій однойменної повісті Чарльза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Дікенса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1984 рік — «Різдвяна історія» — фільм режисера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Клайва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Донера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(Велика Британія).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 рік — «Нова різдвяна казка» — американський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фентезійний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кінофільм, сучасна сатирична версія «Різдвяної пісні» Чарльза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Дікенса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 рік — «Різдво для всіх собак» — мультфільм (США).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рік — «Американська казка» — комедія режисера Девіда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Цукера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видозмінена історія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Ебенезера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Скруджа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головною темою стає не Різдво, а 4 липня.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рік — остання спроба екранізації повісті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Дікенса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фільм «Різдвяна історія» із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Джимом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Керрі у головній ролі.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рік — на сюжеті повісті базується кінокомедія «Привиди колишніх подружок».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FC9059-B3ED-4A73-B8C9-1BCEF1A61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22" y="0"/>
            <a:ext cx="4139952" cy="339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10975F-4999-4EBF-979F-F3BB15239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2976"/>
            <a:ext cx="3923928" cy="363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4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9380"/>
            <a:ext cx="9036496" cy="140822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ВІДОМІ ТВОРИ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8948" y="1196752"/>
            <a:ext cx="42057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	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ПОСМЕРТНІ ЗАПИСКИ ПІКВІКСЬКОГО КЛУБУ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ПРИГОДИ ОЛІВЕРА ТВІСТА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ПРИГОДИ НІКОЛАСА НІКЛБІ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•КРАМНИЦЯ  СТАРОЖИТНОСТЕЙ 	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РІЗДВЯНА ПІСНЯ В ПРОЗІ, АБО РІЗДВЯНЕ ОПОВІДАННЯ З ПРИВИДАМИ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РІЗДВЯНІ ДЗВОНИ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ДОМБІ Й СИН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ДЕВІД КОПЕРФІЛЬД •	ХОЛОДНИЙ ДІМ 	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ВАЖКІ ЧАСИ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КРИХІТКА ДОРРІТ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ВЕЛИКІ СПОДІВАННЯ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НАШ СПІЛЬНИЙ ДРУГ </a:t>
            </a: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9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0475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97111"/>
            <a:ext cx="2627784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90A55A0-F428-4CE8-A324-84E6DF1FAB23}"/>
              </a:ext>
            </a:extLst>
          </p:cNvPr>
          <p:cNvSpPr/>
          <p:nvPr/>
        </p:nvSpPr>
        <p:spPr>
          <a:xfrm>
            <a:off x="0" y="3929486"/>
            <a:ext cx="7164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«ДЕВІД КОППЕРФІЛЬД»</a:t>
            </a:r>
          </a:p>
          <a:p>
            <a:r>
              <a:rPr lang="uk-UA" b="1" dirty="0"/>
              <a:t>З раннього дитинства життя Девіда було боротьбою. Смерть батька, ненависть вітчима, а після — гніт вчительської критики і тавро «складної» дитини. Здавалося, нічого хорошого Девіда не чекає, його майбутнє визначено. Але хлопчик не бажає приймати умови чужої гри. Він здатний сам творити свою долю. Девід наважується на божевілля: втеча в </a:t>
            </a:r>
            <a:r>
              <a:rPr lang="uk-UA" b="1" dirty="0" err="1"/>
              <a:t>Дувр</a:t>
            </a:r>
            <a:r>
              <a:rPr lang="uk-UA" b="1" dirty="0"/>
              <a:t>, до двоюрідної бабусі, міс Бетсі Тротвуд. На нього чекають далекий шлях і нелегкі випробування сили волі і характеру. Тендітна дитина у великому, холодному і жорстокому світі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7B709E1-2CD9-45D8-919D-48B68044D715}"/>
              </a:ext>
            </a:extLst>
          </p:cNvPr>
          <p:cNvSpPr/>
          <p:nvPr/>
        </p:nvSpPr>
        <p:spPr>
          <a:xfrm>
            <a:off x="2841290" y="0"/>
            <a:ext cx="6302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«ПРИГОДИ ОЛІВЕРА ТВІСТА»</a:t>
            </a:r>
          </a:p>
          <a:p>
            <a:r>
              <a:rPr lang="uk-UA" b="1" dirty="0"/>
              <a:t>Маленький Олівер з’явився на світ у робітному домі — місці, страшніше за яке важко уявити, — і втратив матір одразу після народження. Поневіряння, які чекали на хлопчика попереду, — сирітський будинок, робота у трунаря, втеча від знущань і пропозиція заступництва від хрещеного батька лондонських крадіїв Феджіна — багатьох підштовхнули б на криву стежку злочинів. Але не Олівера Твіста. Життєрадісний, щирий і милий хлопець зустріне містера Браунлоу, який дивуватиметься схожості Олівера з красунею на портреті у своїй вітальні. Аж тут і </a:t>
            </a:r>
            <a:r>
              <a:rPr lang="uk-UA" b="1" dirty="0" err="1"/>
              <a:t>розпочнуться</a:t>
            </a:r>
            <a:r>
              <a:rPr lang="uk-UA" b="1" dirty="0"/>
              <a:t> захопливі й повні небезпек пригоди Олівера Твіста…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0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71" y="-27461"/>
            <a:ext cx="2524832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47" y="2929188"/>
            <a:ext cx="2513617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7AE5C35-D731-46A6-8C68-4F1D24AD0D2E}"/>
              </a:ext>
            </a:extLst>
          </p:cNvPr>
          <p:cNvSpPr/>
          <p:nvPr/>
        </p:nvSpPr>
        <p:spPr>
          <a:xfrm>
            <a:off x="227618" y="399499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«ВАЖКІ ЧАСИ» </a:t>
            </a:r>
            <a:r>
              <a:rPr lang="uk-UA" b="1" dirty="0"/>
              <a:t>— десятий роман англійського письменника Чарльза Діккенса, опублікований у 1854 році. Роман має соціальний характер. Події відбуваються у вигаданому місті Кокстаун. У романі показані труднощі адаптації двох соціальних класів: буржуазії та робочого класу в новій економіці після промислової революції.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DDC7A00-B28D-4333-9336-5DCC64C7261B}"/>
              </a:ext>
            </a:extLst>
          </p:cNvPr>
          <p:cNvSpPr/>
          <p:nvPr/>
        </p:nvSpPr>
        <p:spPr>
          <a:xfrm>
            <a:off x="2305186" y="116632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 центрі дії роману великого англійського прозаїка Чарльза Діккенса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«ХОЛОДНИЙ ДІМ» </a:t>
            </a:r>
            <a:r>
              <a:rPr lang="uk-UA" b="1" dirty="0"/>
              <a:t>(1852-1853) - історія життя юної сироти Естер Саммерсон. Опинившись під опікою випадкового благодійника містера Джарндіса, вона після закінчення пансіону потрапляє до його старовинного маєтку, відомого як Холодний будинок, з яким пов'язано мало не найвідоміша справа Верховного Канцлерського суду «Джарндіси проти Джарндісів». Потроху обживаючи своє нове житло і знаходячи нових знайомих, дівчина волею обставин виявляється залученою в складне переплетіння людських доль, особистих почуттів, кримінальних інтриг і чужих сімейних таємниць - і одна з цих таємниць, як незабаром з'ясовується, має пряме відношення до самої Естер...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8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5EA657D-EDD1-431A-9904-B7BF911DF2FF}"/>
              </a:ext>
            </a:extLst>
          </p:cNvPr>
          <p:cNvSpPr/>
          <p:nvPr/>
        </p:nvSpPr>
        <p:spPr>
          <a:xfrm>
            <a:off x="4612131" y="188640"/>
            <a:ext cx="40565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"</a:t>
            </a:r>
            <a:r>
              <a:rPr lang="uk-UA" b="1" dirty="0"/>
              <a:t>Будинок з привидами"- це історія, опублікована в 1859 році для щотижневого періодичного видання «Цілий рік». </a:t>
            </a:r>
          </a:p>
          <a:p>
            <a:r>
              <a:rPr lang="uk-UA" b="1" dirty="0"/>
              <a:t>Це" портманто "історія, с Діккенса написання початкових та завершальних оповідань, оформлення оповідань самого Діккенса та ще п'яти авторів.</a:t>
            </a:r>
          </a:p>
          <a:p>
            <a:r>
              <a:rPr lang="uk-UA" b="1" dirty="0"/>
              <a:t>"</a:t>
            </a:r>
            <a:r>
              <a:rPr lang="uk-UA" b="1" dirty="0">
                <a:solidFill>
                  <a:srgbClr val="C00000"/>
                </a:solidFill>
              </a:rPr>
              <a:t>СМЕРТНІ В ДОМІ" (ЧАРЛЬЗ ДІККЕНС</a:t>
            </a:r>
            <a:r>
              <a:rPr lang="uk-UA" b="1" dirty="0">
                <a:solidFill>
                  <a:srgbClr val="FF0000"/>
                </a:solidFill>
              </a:rPr>
              <a:t>)</a:t>
            </a:r>
          </a:p>
          <a:p>
            <a:r>
              <a:rPr lang="uk-UA" b="1" dirty="0"/>
              <a:t>«Привид у кімнаті з годинником" (Хесба Стретон)                                           «Привид у двомісному номері" (Георгій Август Сала)</a:t>
            </a:r>
          </a:p>
          <a:p>
            <a:r>
              <a:rPr lang="uk-UA" b="1" dirty="0"/>
              <a:t>"Привид у кімнаті картин" ((Аделаїда Енн Проктер)</a:t>
            </a:r>
          </a:p>
          <a:p>
            <a:r>
              <a:rPr lang="uk-UA" b="1" dirty="0"/>
              <a:t>"Привид у шафі" ((Вілкі Коллінз)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"ПРИВИД У КІМНАТІ ГОСПОДАРЯ Б" (ЧАРЛЬЗ ДІККЕНС)</a:t>
            </a:r>
          </a:p>
          <a:p>
            <a:r>
              <a:rPr lang="uk-UA" b="1" dirty="0"/>
              <a:t>"Привид у садовій кімнаті" (Елізабет Гаскелл)</a:t>
            </a:r>
          </a:p>
          <a:p>
            <a:r>
              <a:rPr lang="uk-UA" b="1" dirty="0">
                <a:solidFill>
                  <a:srgbClr val="FF0000"/>
                </a:solidFill>
              </a:rPr>
              <a:t>"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ПРИВИД У КУТОВІЙ КІМНАТІ"(ЧАРЛЬЗ ДІККЕНС)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EF0987-CC6F-4480-A894-83A5F35AF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" y="25014"/>
            <a:ext cx="4467225" cy="684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3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0E602FF-E8C7-4419-99F2-031AEA5EC9A0}"/>
              </a:ext>
            </a:extLst>
          </p:cNvPr>
          <p:cNvSpPr/>
          <p:nvPr/>
        </p:nvSpPr>
        <p:spPr>
          <a:xfrm>
            <a:off x="4427984" y="4462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Одного разу вночі, напередодні Різдва, похмурий </a:t>
            </a:r>
            <a:r>
              <a:rPr lang="uk-UA" b="1" dirty="0" err="1"/>
              <a:t>Гебріел</a:t>
            </a:r>
            <a:r>
              <a:rPr lang="uk-UA" b="1" dirty="0"/>
              <a:t> </a:t>
            </a:r>
            <a:r>
              <a:rPr lang="uk-UA" b="1" dirty="0" err="1"/>
              <a:t>Грабб</a:t>
            </a:r>
            <a:r>
              <a:rPr lang="uk-UA" b="1" dirty="0"/>
              <a:t> з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«ІСТОРІЇ ПРО ТЕ, ЯК ГОБЛІНИ ВИКРАЛИ МОГИЛЬНИКА» </a:t>
            </a:r>
            <a:r>
              <a:rPr lang="uk-UA" b="1" dirty="0"/>
              <a:t>Чарльза </a:t>
            </a:r>
            <a:r>
              <a:rPr lang="uk-UA" b="1" dirty="0" err="1"/>
              <a:t>Дікенса</a:t>
            </a:r>
            <a:r>
              <a:rPr lang="uk-UA" b="1" dirty="0"/>
              <a:t> відправляється рити чергову могилу. Він навіть не підозрює, до чого це призведе. Адже він зустріне на кладовищі підземних духів, які змусять його подивитися на світ по-іншому... Довгоочікуваному новонародженому пророкують дивну долю - славу і кров. Як здійсниться це передбачення, оповідає «Легенда про святого Юліана </a:t>
            </a:r>
            <a:r>
              <a:rPr lang="uk-UA" b="1" dirty="0" err="1"/>
              <a:t>Странноприїмця</a:t>
            </a:r>
            <a:r>
              <a:rPr lang="uk-UA" b="1" dirty="0"/>
              <a:t>» Гюстава Флобера. Головна героїня оповідання Шарлотти </a:t>
            </a:r>
            <a:r>
              <a:rPr lang="uk-UA" b="1" dirty="0" err="1"/>
              <a:t>Гілман</a:t>
            </a:r>
            <a:r>
              <a:rPr lang="uk-UA" b="1" dirty="0"/>
              <a:t> «Як я була відьмою», пересічна жінка, яка раптом відкриває в собі незвичайні здібності. Пориньте в атмосферу таємниці і містики, відкривши двері в примарний замок потойбічного світу.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8CDD5-2283-494B-961B-ACF6A957E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4355976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1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62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38" y="-99392"/>
            <a:ext cx="2522562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3D72755-397E-4D9A-BD09-4890765CBF41}"/>
              </a:ext>
            </a:extLst>
          </p:cNvPr>
          <p:cNvSpPr/>
          <p:nvPr/>
        </p:nvSpPr>
        <p:spPr>
          <a:xfrm>
            <a:off x="2411760" y="0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«КРАМНИ́ЦЯ СТАРОЖИ́ТНОСТЕЙ»</a:t>
            </a:r>
          </a:p>
          <a:p>
            <a:r>
              <a:rPr lang="uk-UA" dirty="0"/>
              <a:t>(</a:t>
            </a:r>
            <a:r>
              <a:rPr lang="uk-UA" b="1" dirty="0" err="1"/>
              <a:t>англ</a:t>
            </a:r>
            <a:r>
              <a:rPr lang="uk-UA" b="1" dirty="0"/>
              <a:t>. </a:t>
            </a:r>
            <a:r>
              <a:rPr lang="en-US" b="1" dirty="0"/>
              <a:t>The Old Curiosity Shop) — </a:t>
            </a:r>
            <a:r>
              <a:rPr lang="uk-UA" b="1" dirty="0"/>
              <a:t>роман англійського письменника </a:t>
            </a:r>
            <a:r>
              <a:rPr lang="uk-UA" b="1" dirty="0" err="1"/>
              <a:t>Чарлза</a:t>
            </a:r>
            <a:r>
              <a:rPr lang="uk-UA" b="1" dirty="0"/>
              <a:t> </a:t>
            </a:r>
            <a:r>
              <a:rPr lang="uk-UA" b="1" dirty="0" err="1"/>
              <a:t>Дікенса</a:t>
            </a:r>
            <a:r>
              <a:rPr lang="uk-UA" b="1" dirty="0"/>
              <a:t>, виданий в 1841 році. Твір розповідає про життя </a:t>
            </a:r>
            <a:r>
              <a:rPr lang="uk-UA" b="1" dirty="0" err="1"/>
              <a:t>Нелл</a:t>
            </a:r>
            <a:r>
              <a:rPr lang="uk-UA" b="1" dirty="0"/>
              <a:t> </a:t>
            </a:r>
            <a:r>
              <a:rPr lang="uk-UA" b="1" dirty="0" err="1"/>
              <a:t>Трент</a:t>
            </a:r>
            <a:r>
              <a:rPr lang="uk-UA" b="1" dirty="0"/>
              <a:t> і її дідуся —лондонського антиквара.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DF58625-ECFA-452E-8627-587B29CE79A0}"/>
              </a:ext>
            </a:extLst>
          </p:cNvPr>
          <p:cNvSpPr/>
          <p:nvPr/>
        </p:nvSpPr>
        <p:spPr>
          <a:xfrm>
            <a:off x="9949" y="2274377"/>
            <a:ext cx="4202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b="1" dirty="0" err="1"/>
              <a:t>Крамниця</a:t>
            </a:r>
            <a:r>
              <a:rPr lang="ru-RU" b="1" dirty="0"/>
              <a:t> </a:t>
            </a:r>
            <a:r>
              <a:rPr lang="ru-RU" b="1" dirty="0" err="1"/>
              <a:t>старожитностей</a:t>
            </a:r>
            <a:r>
              <a:rPr lang="ru-RU" b="1" dirty="0"/>
              <a:t>» </a:t>
            </a:r>
            <a:r>
              <a:rPr lang="ru-RU" b="1" dirty="0" err="1"/>
              <a:t>неодноразово</a:t>
            </a:r>
            <a:r>
              <a:rPr lang="ru-RU" b="1" dirty="0"/>
              <a:t> </a:t>
            </a:r>
            <a:r>
              <a:rPr lang="ru-RU" b="1" dirty="0" err="1"/>
              <a:t>перевидавалася</a:t>
            </a:r>
            <a:r>
              <a:rPr lang="ru-RU" b="1" dirty="0"/>
              <a:t> і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перекладена</a:t>
            </a:r>
            <a:r>
              <a:rPr lang="ru-RU" b="1" dirty="0"/>
              <a:t> </a:t>
            </a:r>
            <a:r>
              <a:rPr lang="ru-RU" b="1" dirty="0" err="1"/>
              <a:t>багатьма</a:t>
            </a:r>
            <a:r>
              <a:rPr lang="ru-RU" b="1" dirty="0"/>
              <a:t> </a:t>
            </a:r>
            <a:r>
              <a:rPr lang="ru-RU" b="1" dirty="0" err="1"/>
              <a:t>іноземними</a:t>
            </a:r>
            <a:r>
              <a:rPr lang="ru-RU" b="1" dirty="0"/>
              <a:t> </a:t>
            </a:r>
            <a:r>
              <a:rPr lang="ru-RU" b="1" dirty="0" err="1"/>
              <a:t>мовами</a:t>
            </a:r>
            <a:r>
              <a:rPr lang="ru-RU" b="1" dirty="0"/>
              <a:t>. За мотивами </a:t>
            </a:r>
            <a:r>
              <a:rPr lang="ru-RU" b="1" dirty="0" err="1"/>
              <a:t>цього</a:t>
            </a:r>
            <a:r>
              <a:rPr lang="ru-RU" b="1" dirty="0"/>
              <a:t> роману </a:t>
            </a:r>
            <a:r>
              <a:rPr lang="ru-RU" b="1" dirty="0" err="1"/>
              <a:t>здійснено</a:t>
            </a:r>
            <a:r>
              <a:rPr lang="ru-RU" b="1" dirty="0"/>
              <a:t> </a:t>
            </a:r>
            <a:r>
              <a:rPr lang="ru-RU" b="1" dirty="0" err="1"/>
              <a:t>декілька</a:t>
            </a:r>
            <a:r>
              <a:rPr lang="ru-RU" b="1" dirty="0"/>
              <a:t> </a:t>
            </a:r>
            <a:r>
              <a:rPr lang="ru-RU" b="1" dirty="0" err="1"/>
              <a:t>екранізацій</a:t>
            </a:r>
            <a:r>
              <a:rPr lang="ru-RU" b="1" dirty="0"/>
              <a:t>, </a:t>
            </a:r>
            <a:r>
              <a:rPr lang="ru-RU" b="1" dirty="0" err="1"/>
              <a:t>дві</a:t>
            </a:r>
            <a:r>
              <a:rPr lang="ru-RU" b="1" dirty="0"/>
              <a:t> з них </a:t>
            </a:r>
            <a:r>
              <a:rPr lang="ru-RU" b="1" dirty="0" err="1"/>
              <a:t>режисера</a:t>
            </a:r>
            <a:r>
              <a:rPr lang="ru-RU" b="1" dirty="0"/>
              <a:t> Томаса </a:t>
            </a:r>
            <a:r>
              <a:rPr lang="ru-RU" b="1" dirty="0" err="1"/>
              <a:t>Бентлі</a:t>
            </a:r>
            <a:r>
              <a:rPr lang="ru-RU" b="1" dirty="0"/>
              <a:t>:</a:t>
            </a:r>
          </a:p>
          <a:p>
            <a:endParaRPr lang="ru-RU" b="1" dirty="0"/>
          </a:p>
          <a:p>
            <a:r>
              <a:rPr lang="ru-RU" b="1" dirty="0"/>
              <a:t>«</a:t>
            </a:r>
            <a:r>
              <a:rPr lang="ru-RU" b="1" dirty="0" err="1"/>
              <a:t>Крамниця</a:t>
            </a:r>
            <a:r>
              <a:rPr lang="ru-RU" b="1" dirty="0"/>
              <a:t> </a:t>
            </a:r>
            <a:r>
              <a:rPr lang="ru-RU" b="1" dirty="0" err="1"/>
              <a:t>старожитностей</a:t>
            </a:r>
            <a:r>
              <a:rPr lang="ru-RU" b="1" dirty="0"/>
              <a:t>» (1914)</a:t>
            </a:r>
          </a:p>
          <a:p>
            <a:r>
              <a:rPr lang="ru-RU" b="1" dirty="0"/>
              <a:t>«</a:t>
            </a:r>
            <a:r>
              <a:rPr lang="ru-RU" b="1" dirty="0" err="1"/>
              <a:t>Крамниця</a:t>
            </a:r>
            <a:r>
              <a:rPr lang="ru-RU" b="1" dirty="0"/>
              <a:t> </a:t>
            </a:r>
            <a:r>
              <a:rPr lang="ru-RU" b="1" dirty="0" err="1"/>
              <a:t>старожитностей</a:t>
            </a:r>
            <a:r>
              <a:rPr lang="ru-RU" b="1" dirty="0"/>
              <a:t>» (1921)</a:t>
            </a:r>
          </a:p>
          <a:p>
            <a:r>
              <a:rPr lang="ru-RU" b="1" dirty="0"/>
              <a:t>«</a:t>
            </a:r>
            <a:r>
              <a:rPr lang="ru-RU" b="1" dirty="0" err="1"/>
              <a:t>Неллі</a:t>
            </a:r>
            <a:r>
              <a:rPr lang="ru-RU" b="1" dirty="0"/>
              <a:t>» — опера на </a:t>
            </a:r>
            <a:r>
              <a:rPr lang="ru-RU" b="1" dirty="0" err="1"/>
              <a:t>основі</a:t>
            </a:r>
            <a:r>
              <a:rPr lang="ru-RU" b="1" dirty="0"/>
              <a:t> новели, </a:t>
            </a:r>
            <a:r>
              <a:rPr lang="ru-RU" b="1" dirty="0" err="1"/>
              <a:t>італійського</a:t>
            </a:r>
            <a:r>
              <a:rPr lang="ru-RU" b="1" dirty="0"/>
              <a:t> композитора </a:t>
            </a:r>
            <a:r>
              <a:rPr lang="ru-RU" b="1" dirty="0" err="1"/>
              <a:t>Ламберто</a:t>
            </a:r>
            <a:r>
              <a:rPr lang="ru-RU" b="1" dirty="0"/>
              <a:t> </a:t>
            </a:r>
            <a:r>
              <a:rPr lang="ru-RU" b="1" dirty="0" err="1"/>
              <a:t>Ланді</a:t>
            </a:r>
            <a:r>
              <a:rPr lang="ru-RU" b="1" dirty="0"/>
              <a:t>, написана в 1916, </a:t>
            </a:r>
            <a:r>
              <a:rPr lang="ru-RU" b="1" dirty="0" err="1"/>
              <a:t>прем'єра</a:t>
            </a:r>
            <a:r>
              <a:rPr lang="ru-RU" b="1" dirty="0"/>
              <a:t> </a:t>
            </a:r>
            <a:r>
              <a:rPr lang="ru-RU" b="1" dirty="0" err="1"/>
              <a:t>відбулася</a:t>
            </a:r>
            <a:r>
              <a:rPr lang="ru-RU" b="1" dirty="0"/>
              <a:t> в </a:t>
            </a:r>
            <a:r>
              <a:rPr lang="ru-RU" b="1" dirty="0" err="1"/>
              <a:t>Луцці</a:t>
            </a:r>
            <a:r>
              <a:rPr lang="ru-RU" b="1" dirty="0"/>
              <a:t> в 1947 </a:t>
            </a:r>
            <a:r>
              <a:rPr lang="ru-RU" b="1" dirty="0" err="1"/>
              <a:t>році</a:t>
            </a:r>
            <a:r>
              <a:rPr lang="ru-RU" b="1" dirty="0"/>
              <a:t>.[4]</a:t>
            </a:r>
          </a:p>
          <a:p>
            <a:r>
              <a:rPr lang="ru-RU" b="1" dirty="0"/>
              <a:t>Новела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серіалізована</a:t>
            </a:r>
            <a:r>
              <a:rPr lang="ru-RU" b="1" dirty="0"/>
              <a:t> для </a:t>
            </a:r>
            <a:r>
              <a:rPr lang="ru-RU" b="1" dirty="0" err="1"/>
              <a:t>телебачення</a:t>
            </a:r>
            <a:r>
              <a:rPr lang="ru-RU" b="1" dirty="0"/>
              <a:t> ВВС в 1962.</a:t>
            </a:r>
            <a:endParaRPr lang="uk-UA" b="1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3768E29-333C-4B0B-AC61-3319013CE0D8}"/>
              </a:ext>
            </a:extLst>
          </p:cNvPr>
          <p:cNvSpPr/>
          <p:nvPr/>
        </p:nvSpPr>
        <p:spPr>
          <a:xfrm>
            <a:off x="4221909" y="2274377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СПІЛЬНИЙ ДРУГ» </a:t>
            </a:r>
            <a:r>
              <a:rPr lang="uk-UA" b="1" dirty="0"/>
              <a:t>(</a:t>
            </a:r>
            <a:r>
              <a:rPr lang="uk-UA" b="1" dirty="0" err="1"/>
              <a:t>англ</a:t>
            </a:r>
            <a:r>
              <a:rPr lang="uk-UA" b="1" dirty="0"/>
              <a:t>. </a:t>
            </a:r>
            <a:r>
              <a:rPr lang="en-US" b="1" dirty="0"/>
              <a:t>Our Mutual Friend) — </a:t>
            </a:r>
            <a:r>
              <a:rPr lang="uk-UA" b="1" dirty="0"/>
              <a:t>останній завершений роман англійського письменника </a:t>
            </a:r>
            <a:r>
              <a:rPr lang="uk-UA" b="1" dirty="0" err="1"/>
              <a:t>Чарлза</a:t>
            </a:r>
            <a:r>
              <a:rPr lang="uk-UA" b="1" dirty="0"/>
              <a:t> </a:t>
            </a:r>
            <a:r>
              <a:rPr lang="uk-UA" b="1" dirty="0" err="1"/>
              <a:t>Дікенса</a:t>
            </a:r>
            <a:r>
              <a:rPr lang="uk-UA" b="1" dirty="0"/>
              <a:t>, написаний і опублікований у 1864—1865 роках. Жоден інший роман письменник не створював так довго, як цей. Зріла майстерність письменника поєднала у цій книзі детективно-романтичну інтригу за участю зворушливих персонажів, які притаманні виключно перу </a:t>
            </a:r>
            <a:r>
              <a:rPr lang="uk-UA" b="1" dirty="0" err="1"/>
              <a:t>Дікенса</a:t>
            </a:r>
            <a:r>
              <a:rPr lang="uk-UA" b="1" dirty="0"/>
              <a:t>, і соціально-психологічну сатиру на тему згубної влади грошей. Критики особливо відзначили нетипові для романів </a:t>
            </a:r>
            <a:r>
              <a:rPr lang="uk-UA" b="1" dirty="0" err="1"/>
              <a:t>Дікенса</a:t>
            </a:r>
            <a:r>
              <a:rPr lang="uk-UA" b="1" dirty="0"/>
              <a:t>, яскраві і </a:t>
            </a:r>
            <a:r>
              <a:rPr lang="uk-UA" b="1" dirty="0" err="1"/>
              <a:t>реалістично</a:t>
            </a:r>
            <a:r>
              <a:rPr lang="uk-UA" b="1" dirty="0"/>
              <a:t> виписані жіночі образи (Белла, </a:t>
            </a:r>
            <a:r>
              <a:rPr lang="uk-UA" b="1" dirty="0" err="1"/>
              <a:t>Ліззі</a:t>
            </a:r>
            <a:r>
              <a:rPr lang="uk-UA" b="1" dirty="0"/>
              <a:t>, </a:t>
            </a:r>
            <a:r>
              <a:rPr lang="uk-UA" b="1" dirty="0" err="1"/>
              <a:t>Дженні</a:t>
            </a:r>
            <a:r>
              <a:rPr lang="uk-UA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071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5" y="0"/>
            <a:ext cx="2614219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2898000"/>
            <a:ext cx="2657508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9A4F9FE-D5BF-44F5-95F4-95E45A06AEA5}"/>
              </a:ext>
            </a:extLst>
          </p:cNvPr>
          <p:cNvSpPr/>
          <p:nvPr/>
        </p:nvSpPr>
        <p:spPr>
          <a:xfrm>
            <a:off x="306624" y="3950376"/>
            <a:ext cx="584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Головні</a:t>
            </a:r>
            <a:r>
              <a:rPr lang="ru-RU" b="1" dirty="0"/>
              <a:t> </a:t>
            </a:r>
            <a:r>
              <a:rPr lang="ru-RU" b="1" dirty="0" err="1"/>
              <a:t>герої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творів</a:t>
            </a:r>
            <a:r>
              <a:rPr lang="ru-RU" b="1" dirty="0"/>
              <a:t> </a:t>
            </a:r>
            <a:r>
              <a:rPr lang="ru-RU" b="1" dirty="0" err="1"/>
              <a:t>кожен</a:t>
            </a:r>
            <a:r>
              <a:rPr lang="ru-RU" b="1" dirty="0"/>
              <a:t> </a:t>
            </a:r>
            <a:r>
              <a:rPr lang="ru-RU" b="1" dirty="0" err="1"/>
              <a:t>своїм</a:t>
            </a:r>
            <a:r>
              <a:rPr lang="ru-RU" b="1" dirty="0"/>
              <a:t> шляхом </a:t>
            </a:r>
            <a:r>
              <a:rPr lang="ru-RU" b="1" dirty="0" err="1"/>
              <a:t>приходять</a:t>
            </a:r>
            <a:r>
              <a:rPr lang="ru-RU" b="1" dirty="0"/>
              <a:t> до </a:t>
            </a:r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важливості</a:t>
            </a:r>
            <a:r>
              <a:rPr lang="ru-RU" b="1" dirty="0"/>
              <a:t> </a:t>
            </a:r>
            <a:r>
              <a:rPr lang="ru-RU" b="1" dirty="0" err="1"/>
              <a:t>милосердя</a:t>
            </a:r>
            <a:r>
              <a:rPr lang="ru-RU" b="1" dirty="0"/>
              <a:t>, </a:t>
            </a:r>
            <a:r>
              <a:rPr lang="ru-RU" b="1" dirty="0" err="1"/>
              <a:t>дружби</a:t>
            </a:r>
            <a:r>
              <a:rPr lang="ru-RU" b="1" dirty="0"/>
              <a:t>, </a:t>
            </a:r>
            <a:r>
              <a:rPr lang="ru-RU" b="1" dirty="0" err="1"/>
              <a:t>взаємодопомоги</a:t>
            </a:r>
            <a:r>
              <a:rPr lang="ru-RU" b="1" dirty="0"/>
              <a:t>, </a:t>
            </a:r>
            <a:r>
              <a:rPr lang="ru-RU" b="1" dirty="0" err="1"/>
              <a:t>сімейного</a:t>
            </a:r>
            <a:r>
              <a:rPr lang="ru-RU" b="1" dirty="0"/>
              <a:t> затишку, без </a:t>
            </a:r>
            <a:r>
              <a:rPr lang="ru-RU" b="1" dirty="0" err="1"/>
              <a:t>яких</a:t>
            </a:r>
            <a:r>
              <a:rPr lang="ru-RU" b="1" dirty="0"/>
              <a:t> не </a:t>
            </a:r>
            <a:r>
              <a:rPr lang="ru-RU" b="1" dirty="0" err="1"/>
              <a:t>можливо</a:t>
            </a:r>
            <a:r>
              <a:rPr lang="ru-RU" b="1" dirty="0"/>
              <a:t> </a:t>
            </a:r>
            <a:r>
              <a:rPr lang="ru-RU" b="1" dirty="0" err="1"/>
              <a:t>побудувати</a:t>
            </a:r>
            <a:r>
              <a:rPr lang="ru-RU" b="1" dirty="0"/>
              <a:t> </a:t>
            </a:r>
            <a:r>
              <a:rPr lang="ru-RU" b="1" dirty="0" err="1"/>
              <a:t>щасливе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. </a:t>
            </a:r>
            <a:r>
              <a:rPr lang="ru-RU" b="1" dirty="0" err="1"/>
              <a:t>Безмежно</a:t>
            </a:r>
            <a:r>
              <a:rPr lang="ru-RU" b="1" dirty="0"/>
              <a:t> добре </a:t>
            </a:r>
            <a:r>
              <a:rPr lang="ru-RU" b="1" dirty="0" err="1"/>
              <a:t>серце</a:t>
            </a:r>
            <a:r>
              <a:rPr lang="ru-RU" b="1" dirty="0"/>
              <a:t> </a:t>
            </a:r>
            <a:r>
              <a:rPr lang="ru-RU" b="1" dirty="0" err="1"/>
              <a:t>близької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розтоплює</a:t>
            </a:r>
            <a:r>
              <a:rPr lang="ru-RU" b="1" dirty="0"/>
              <a:t> </a:t>
            </a:r>
            <a:r>
              <a:rPr lang="ru-RU" b="1" dirty="0" err="1"/>
              <a:t>кригу</a:t>
            </a:r>
            <a:r>
              <a:rPr lang="ru-RU" b="1" dirty="0"/>
              <a:t> в </a:t>
            </a:r>
            <a:r>
              <a:rPr lang="ru-RU" b="1" dirty="0" err="1"/>
              <a:t>душі</a:t>
            </a:r>
            <a:r>
              <a:rPr lang="ru-RU" b="1" dirty="0"/>
              <a:t> “одержимого” </a:t>
            </a:r>
            <a:r>
              <a:rPr lang="ru-RU" b="1" dirty="0" err="1"/>
              <a:t>вченого</a:t>
            </a:r>
            <a:r>
              <a:rPr lang="ru-RU" b="1" dirty="0"/>
              <a:t> </a:t>
            </a:r>
            <a:r>
              <a:rPr lang="ru-RU" b="1" dirty="0" err="1"/>
              <a:t>Редлоу</a:t>
            </a:r>
            <a:r>
              <a:rPr lang="ru-RU" b="1" dirty="0"/>
              <a:t>, а </a:t>
            </a:r>
            <a:r>
              <a:rPr lang="ru-RU" b="1" dirty="0" err="1"/>
              <a:t>неймовірно</a:t>
            </a:r>
            <a:r>
              <a:rPr lang="ru-RU" b="1" dirty="0"/>
              <a:t> </a:t>
            </a:r>
            <a:r>
              <a:rPr lang="ru-RU" b="1" dirty="0" err="1"/>
              <a:t>жертовна</a:t>
            </a:r>
            <a:r>
              <a:rPr lang="ru-RU" b="1" dirty="0"/>
              <a:t> </a:t>
            </a:r>
            <a:r>
              <a:rPr lang="ru-RU" b="1" dirty="0" err="1"/>
              <a:t>любов</a:t>
            </a:r>
            <a:r>
              <a:rPr lang="ru-RU" b="1" dirty="0"/>
              <a:t> </a:t>
            </a:r>
            <a:r>
              <a:rPr lang="ru-RU" b="1" dirty="0" err="1"/>
              <a:t>допомагає</a:t>
            </a:r>
            <a:r>
              <a:rPr lang="ru-RU" b="1" dirty="0"/>
              <a:t> </a:t>
            </a:r>
            <a:r>
              <a:rPr lang="ru-RU" b="1" dirty="0" err="1"/>
              <a:t>двом</a:t>
            </a:r>
            <a:r>
              <a:rPr lang="ru-RU" b="1" dirty="0"/>
              <a:t> сестрам </a:t>
            </a:r>
            <a:r>
              <a:rPr lang="ru-RU" b="1" dirty="0" err="1"/>
              <a:t>Джедлер</a:t>
            </a:r>
            <a:r>
              <a:rPr lang="ru-RU" b="1" dirty="0"/>
              <a:t> </a:t>
            </a:r>
            <a:r>
              <a:rPr lang="ru-RU" b="1" dirty="0" err="1"/>
              <a:t>виграти</a:t>
            </a:r>
            <a:r>
              <a:rPr lang="ru-RU" b="1" dirty="0"/>
              <a:t> </a:t>
            </a:r>
            <a:r>
              <a:rPr lang="ru-RU" b="1" dirty="0" err="1"/>
              <a:t>непросту</a:t>
            </a:r>
            <a:r>
              <a:rPr lang="ru-RU" b="1" dirty="0"/>
              <a:t> битву </a:t>
            </a:r>
            <a:r>
              <a:rPr lang="ru-RU" b="1" dirty="0" err="1"/>
              <a:t>життя</a:t>
            </a:r>
            <a:r>
              <a:rPr lang="ru-RU" b="1" dirty="0"/>
              <a:t>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9B0C574-D448-4EE8-9614-F5022259BD8C}"/>
              </a:ext>
            </a:extLst>
          </p:cNvPr>
          <p:cNvSpPr/>
          <p:nvPr/>
        </p:nvSpPr>
        <p:spPr>
          <a:xfrm>
            <a:off x="2699792" y="404664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Ця книга містить адаптований текст популярного роману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«ДОМБІ Й СИН» </a:t>
            </a:r>
            <a:r>
              <a:rPr lang="uk-UA" b="1" dirty="0"/>
              <a:t>видатного англійського письменника </a:t>
            </a:r>
            <a:r>
              <a:rPr lang="uk-UA" b="1" dirty="0" err="1"/>
              <a:t>Чарлза</a:t>
            </a:r>
            <a:r>
              <a:rPr lang="uk-UA" b="1" dirty="0"/>
              <a:t> Діккенса. Основною сюжетною лінією твору є життя власника великої компанії, містера </a:t>
            </a:r>
            <a:r>
              <a:rPr lang="uk-UA" b="1" dirty="0" err="1"/>
              <a:t>Домбі</a:t>
            </a:r>
            <a:r>
              <a:rPr lang="uk-UA" b="1" dirty="0"/>
              <a:t>, холодного </a:t>
            </a:r>
            <a:r>
              <a:rPr lang="uk-UA" b="1" dirty="0" err="1"/>
              <a:t>ділка</a:t>
            </a:r>
            <a:r>
              <a:rPr lang="uk-UA" b="1" dirty="0"/>
              <a:t>, який керувався лише вигодою і жадобою до грошей та усі надії покладав на сина Поля. Смерть сина зламала його та змусила переосмислити своє життя.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99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4"/>
            <a:ext cx="3563888" cy="672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6208583-50F3-4A9D-9825-50FD27A6505A}"/>
              </a:ext>
            </a:extLst>
          </p:cNvPr>
          <p:cNvSpPr/>
          <p:nvPr/>
        </p:nvSpPr>
        <p:spPr>
          <a:xfrm>
            <a:off x="3563888" y="4743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«РІЗДВЯ́НА ПІ́СНЯ В ПРО́ЗІ, АБО́ РІЗДВЯ́НЕ ОПОВІДА́ННЯ З ПРИ́ВИДАМИ»</a:t>
            </a:r>
          </a:p>
          <a:p>
            <a:r>
              <a:rPr lang="uk-UA" dirty="0"/>
              <a:t> </a:t>
            </a:r>
            <a:r>
              <a:rPr lang="uk-UA" b="1" dirty="0"/>
              <a:t>(</a:t>
            </a:r>
            <a:r>
              <a:rPr lang="uk-UA" b="1" dirty="0" err="1"/>
              <a:t>англ</a:t>
            </a:r>
            <a:r>
              <a:rPr lang="uk-UA" b="1" dirty="0"/>
              <a:t>. </a:t>
            </a:r>
            <a:r>
              <a:rPr lang="en-US" b="1" dirty="0"/>
              <a:t>A Christmas Carol) — </a:t>
            </a:r>
            <a:r>
              <a:rPr lang="uk-UA" b="1" dirty="0"/>
              <a:t>різдвяна повість Чарльза Діккенса. Входить до збірки «Різдвяні повісті». Перше видання вийшло 19 грудня 1843 року з ілюстраціями Джона </a:t>
            </a:r>
            <a:r>
              <a:rPr lang="uk-UA" b="1" dirty="0" err="1"/>
              <a:t>Ліча</a:t>
            </a:r>
            <a:r>
              <a:rPr lang="uk-UA" b="1" dirty="0"/>
              <a:t>. У творі розповідається про старого скнару </a:t>
            </a:r>
            <a:r>
              <a:rPr lang="uk-UA" b="1" dirty="0" err="1"/>
              <a:t>Ебенезера</a:t>
            </a:r>
            <a:r>
              <a:rPr lang="uk-UA" b="1" dirty="0"/>
              <a:t> </a:t>
            </a:r>
            <a:r>
              <a:rPr lang="uk-UA" b="1" dirty="0" err="1"/>
              <a:t>Скруджа</a:t>
            </a:r>
            <a:r>
              <a:rPr lang="uk-UA" b="1" dirty="0"/>
              <a:t>, до якого навідується привид його колишнього компаньйона </a:t>
            </a:r>
            <a:r>
              <a:rPr lang="uk-UA" b="1" dirty="0" err="1"/>
              <a:t>Джейкоба</a:t>
            </a:r>
            <a:r>
              <a:rPr lang="uk-UA" b="1" dirty="0"/>
              <a:t> Марлі, а також духи Минулого, Теперішнього і Майбутнього Різдва, які змушують його переглянути своє ставлення до життя та навертають його до щирості та добросердя.</a:t>
            </a:r>
          </a:p>
          <a:p>
            <a:endParaRPr lang="uk-UA" b="1" dirty="0"/>
          </a:p>
          <a:p>
            <a:r>
              <a:rPr lang="uk-UA" b="1" dirty="0"/>
              <a:t>«Різдвяна пісня» стала несподіваним успіхом для Діккенса. Перший наклад налічував шість тисяч екземплярів, які розійшлись впродовж трьох днів.</a:t>
            </a:r>
          </a:p>
        </p:txBody>
      </p:sp>
    </p:spTree>
    <p:extLst>
      <p:ext uri="{BB962C8B-B14F-4D97-AF65-F5344CB8AC3E}">
        <p14:creationId xmlns:p14="http://schemas.microsoft.com/office/powerpoint/2010/main" val="21217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1253</Words>
  <Application>Microsoft Office PowerPoint</Application>
  <PresentationFormat>Екран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Вчитель</cp:lastModifiedBy>
  <cp:revision>4</cp:revision>
  <dcterms:created xsi:type="dcterms:W3CDTF">2022-02-01T13:52:39Z</dcterms:created>
  <dcterms:modified xsi:type="dcterms:W3CDTF">2022-02-02T09:23:52Z</dcterms:modified>
</cp:coreProperties>
</file>