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7" r:id="rId5"/>
    <p:sldId id="268" r:id="rId6"/>
    <p:sldId id="269" r:id="rId7"/>
    <p:sldId id="266" r:id="rId8"/>
    <p:sldId id="271" r:id="rId9"/>
    <p:sldId id="270" r:id="rId10"/>
    <p:sldId id="264" r:id="rId11"/>
    <p:sldId id="273" r:id="rId12"/>
    <p:sldId id="272"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22" autoAdjust="0"/>
  </p:normalViewPr>
  <p:slideViewPr>
    <p:cSldViewPr>
      <p:cViewPr>
        <p:scale>
          <a:sx n="95" d="100"/>
          <a:sy n="95" d="100"/>
        </p:scale>
        <p:origin x="-852" y="72"/>
      </p:cViewPr>
      <p:guideLst>
        <p:guide orient="horz" pos="2160"/>
        <p:guide pos="2880"/>
      </p:guideLst>
    </p:cSldViewPr>
  </p:slideViewPr>
  <p:outlineViewPr>
    <p:cViewPr>
      <p:scale>
        <a:sx n="33" d="100"/>
        <a:sy n="33" d="100"/>
      </p:scale>
      <p:origin x="0" y="225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11.02.2019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11.02.2019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11.02.2019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11.02.2019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11.02.2019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11.02.2019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11.02.2019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52289" y="2852936"/>
            <a:ext cx="7772400" cy="1470025"/>
          </a:xfrm>
        </p:spPr>
        <p:txBody>
          <a:bodyPr>
            <a:normAutofit fontScale="90000"/>
          </a:bodyPr>
          <a:lstStyle/>
          <a:p>
            <a:r>
              <a:rPr lang="uk-UA" dirty="0"/>
              <a:t>Закон України </a:t>
            </a:r>
            <a:r>
              <a:rPr lang="uk-UA" dirty="0" smtClean="0"/>
              <a:t>«Про внесення змін до деяких законодавчих актів України щодо протидії </a:t>
            </a:r>
            <a:r>
              <a:rPr lang="uk-UA" dirty="0" err="1" smtClean="0"/>
              <a:t>булінгу</a:t>
            </a:r>
            <a:r>
              <a:rPr lang="uk-UA" dirty="0" smtClean="0"/>
              <a:t> (цькуванню)»</a:t>
            </a:r>
            <a:endParaRPr lang="uk-UA" dirty="0"/>
          </a:p>
        </p:txBody>
      </p:sp>
      <p:sp>
        <p:nvSpPr>
          <p:cNvPr id="4" name="AutoShape 4" descr="Картинки по запросу тризуб"/>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6" name="Рисунок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6125" y="160338"/>
            <a:ext cx="1472234" cy="2048325"/>
          </a:xfrm>
          <a:prstGeom prst="rect">
            <a:avLst/>
          </a:prstGeom>
        </p:spPr>
      </p:pic>
    </p:spTree>
    <p:extLst>
      <p:ext uri="{BB962C8B-B14F-4D97-AF65-F5344CB8AC3E}">
        <p14:creationId xmlns:p14="http://schemas.microsoft.com/office/powerpoint/2010/main" val="820171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solidFill>
                  <a:srgbClr val="000099"/>
                </a:solidFill>
              </a:rPr>
              <a:t>Алгоритм роботи з випадками цькування</a:t>
            </a:r>
            <a:endParaRPr lang="uk-UA" b="1" dirty="0">
              <a:solidFill>
                <a:srgbClr val="000099"/>
              </a:solidFill>
            </a:endParaRPr>
          </a:p>
        </p:txBody>
      </p:sp>
      <p:pic>
        <p:nvPicPr>
          <p:cNvPr id="16" name="Рисунок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1880" y="1412777"/>
            <a:ext cx="2592288" cy="2754306"/>
          </a:xfrm>
          <a:prstGeom prst="rect">
            <a:avLst/>
          </a:prstGeom>
        </p:spPr>
      </p:pic>
      <p:sp>
        <p:nvSpPr>
          <p:cNvPr id="17" name="Прямоугольник 16"/>
          <p:cNvSpPr/>
          <p:nvPr/>
        </p:nvSpPr>
        <p:spPr>
          <a:xfrm>
            <a:off x="3485140" y="3900258"/>
            <a:ext cx="2808312" cy="2880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8" name="Равнобедренный треугольник 17"/>
          <p:cNvSpPr/>
          <p:nvPr/>
        </p:nvSpPr>
        <p:spPr>
          <a:xfrm>
            <a:off x="467544" y="1380104"/>
            <a:ext cx="2448272" cy="2376264"/>
          </a:xfrm>
          <a:prstGeom prst="triangle">
            <a:avLst/>
          </a:prstGeom>
          <a:solidFill>
            <a:schemeClr val="bg1">
              <a:lumMod val="9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батькам</a:t>
            </a:r>
            <a:endParaRPr lang="uk-UA" dirty="0">
              <a:solidFill>
                <a:schemeClr val="tx1"/>
              </a:solidFill>
            </a:endParaRPr>
          </a:p>
        </p:txBody>
      </p:sp>
      <p:sp>
        <p:nvSpPr>
          <p:cNvPr id="19" name="Равнобедренный треугольник 18"/>
          <p:cNvSpPr/>
          <p:nvPr/>
        </p:nvSpPr>
        <p:spPr>
          <a:xfrm>
            <a:off x="251520" y="4077072"/>
            <a:ext cx="2448272" cy="2376264"/>
          </a:xfrm>
          <a:prstGeom prst="triangle">
            <a:avLst/>
          </a:prstGeom>
          <a:solidFill>
            <a:schemeClr val="bg1">
              <a:lumMod val="9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психологу</a:t>
            </a:r>
            <a:endParaRPr lang="uk-UA" dirty="0">
              <a:solidFill>
                <a:schemeClr val="tx1"/>
              </a:solidFill>
            </a:endParaRPr>
          </a:p>
        </p:txBody>
      </p:sp>
      <p:sp>
        <p:nvSpPr>
          <p:cNvPr id="20" name="Равнобедренный треугольник 19"/>
          <p:cNvSpPr/>
          <p:nvPr/>
        </p:nvSpPr>
        <p:spPr>
          <a:xfrm>
            <a:off x="6444208" y="4044274"/>
            <a:ext cx="2448272" cy="2376264"/>
          </a:xfrm>
          <a:prstGeom prst="triangle">
            <a:avLst/>
          </a:prstGeom>
          <a:solidFill>
            <a:schemeClr val="bg1">
              <a:lumMod val="9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директору</a:t>
            </a:r>
            <a:endParaRPr lang="uk-UA" dirty="0">
              <a:solidFill>
                <a:schemeClr val="tx1"/>
              </a:solidFill>
            </a:endParaRPr>
          </a:p>
        </p:txBody>
      </p:sp>
      <p:sp>
        <p:nvSpPr>
          <p:cNvPr id="21" name="Равнобедренный треугольник 20"/>
          <p:cNvSpPr/>
          <p:nvPr/>
        </p:nvSpPr>
        <p:spPr>
          <a:xfrm>
            <a:off x="6202581" y="1430377"/>
            <a:ext cx="2448272" cy="2376264"/>
          </a:xfrm>
          <a:prstGeom prst="triangle">
            <a:avLst/>
          </a:prstGeom>
          <a:solidFill>
            <a:schemeClr val="bg1">
              <a:lumMod val="9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solidFill>
                  <a:schemeClr val="tx1"/>
                </a:solidFill>
              </a:rPr>
              <a:t>вчителям</a:t>
            </a:r>
            <a:endParaRPr lang="uk-UA" dirty="0">
              <a:solidFill>
                <a:schemeClr val="tx1"/>
              </a:solidFill>
            </a:endParaRPr>
          </a:p>
        </p:txBody>
      </p:sp>
      <p:sp>
        <p:nvSpPr>
          <p:cNvPr id="22" name="Равнобедренный треугольник 21"/>
          <p:cNvSpPr/>
          <p:nvPr/>
        </p:nvSpPr>
        <p:spPr>
          <a:xfrm>
            <a:off x="3163717" y="4065384"/>
            <a:ext cx="3038863" cy="2376264"/>
          </a:xfrm>
          <a:prstGeom prst="triangle">
            <a:avLst/>
          </a:prstGeom>
          <a:solidFill>
            <a:schemeClr val="bg1">
              <a:lumMod val="9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rPr>
              <a:t>с</a:t>
            </a:r>
            <a:r>
              <a:rPr lang="uk-UA" dirty="0" smtClean="0">
                <a:solidFill>
                  <a:schemeClr val="tx1"/>
                </a:solidFill>
              </a:rPr>
              <a:t>оціальному педагогу</a:t>
            </a:r>
            <a:endParaRPr lang="uk-UA" dirty="0">
              <a:solidFill>
                <a:schemeClr val="tx1"/>
              </a:solidFill>
            </a:endParaRPr>
          </a:p>
        </p:txBody>
      </p:sp>
    </p:spTree>
    <p:extLst>
      <p:ext uri="{BB962C8B-B14F-4D97-AF65-F5344CB8AC3E}">
        <p14:creationId xmlns:p14="http://schemas.microsoft.com/office/powerpoint/2010/main" val="2724003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solidFill>
                  <a:srgbClr val="000099"/>
                </a:solidFill>
              </a:rPr>
              <a:t>Алгоритм роботи з випадками цькування</a:t>
            </a:r>
            <a:endParaRPr lang="uk-UA" dirty="0"/>
          </a:p>
        </p:txBody>
      </p:sp>
      <p:sp>
        <p:nvSpPr>
          <p:cNvPr id="4" name="Блок-схема: альтернативный процесс 3"/>
          <p:cNvSpPr/>
          <p:nvPr/>
        </p:nvSpPr>
        <p:spPr>
          <a:xfrm>
            <a:off x="387251" y="1772816"/>
            <a:ext cx="4176464" cy="1440160"/>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r>
              <a:rPr lang="uk-UA" dirty="0">
                <a:solidFill>
                  <a:schemeClr val="tx1"/>
                </a:solidFill>
                <a:latin typeface="Times New Roman" pitchFamily="18" charset="0"/>
                <a:cs typeface="Times New Roman" pitchFamily="18" charset="0"/>
              </a:rPr>
              <a:t>Якщо педагог або інший працівник закладу освіти став свідком </a:t>
            </a:r>
            <a:r>
              <a:rPr lang="uk-UA" dirty="0" err="1">
                <a:solidFill>
                  <a:schemeClr val="tx1"/>
                </a:solidFill>
                <a:latin typeface="Times New Roman" pitchFamily="18" charset="0"/>
                <a:cs typeface="Times New Roman" pitchFamily="18" charset="0"/>
              </a:rPr>
              <a:t>булінгу</a:t>
            </a:r>
            <a:r>
              <a:rPr lang="uk-UA" dirty="0">
                <a:solidFill>
                  <a:schemeClr val="tx1"/>
                </a:solidFill>
                <a:latin typeface="Times New Roman" pitchFamily="18" charset="0"/>
                <a:cs typeface="Times New Roman" pitchFamily="18" charset="0"/>
              </a:rPr>
              <a:t>, то він має повідомити керівника закладу незалежно від того, чи поскаржилась йому жертва </a:t>
            </a:r>
            <a:r>
              <a:rPr lang="uk-UA" dirty="0" err="1">
                <a:solidFill>
                  <a:schemeClr val="tx1"/>
                </a:solidFill>
                <a:latin typeface="Times New Roman" pitchFamily="18" charset="0"/>
                <a:cs typeface="Times New Roman" pitchFamily="18" charset="0"/>
              </a:rPr>
              <a:t>булінгу</a:t>
            </a:r>
            <a:r>
              <a:rPr lang="uk-UA" dirty="0">
                <a:solidFill>
                  <a:schemeClr val="tx1"/>
                </a:solidFill>
                <a:latin typeface="Times New Roman" pitchFamily="18" charset="0"/>
                <a:cs typeface="Times New Roman" pitchFamily="18" charset="0"/>
              </a:rPr>
              <a:t> чи </a:t>
            </a:r>
            <a:r>
              <a:rPr lang="uk-UA" dirty="0" smtClean="0">
                <a:solidFill>
                  <a:schemeClr val="tx1"/>
                </a:solidFill>
                <a:latin typeface="Times New Roman" pitchFamily="18" charset="0"/>
                <a:cs typeface="Times New Roman" pitchFamily="18" charset="0"/>
              </a:rPr>
              <a:t>ні</a:t>
            </a:r>
            <a:endParaRPr lang="uk-UA" dirty="0">
              <a:solidFill>
                <a:schemeClr val="tx1"/>
              </a:solidFill>
              <a:latin typeface="Times New Roman" pitchFamily="18" charset="0"/>
              <a:cs typeface="Times New Roman" pitchFamily="18" charset="0"/>
            </a:endParaRPr>
          </a:p>
        </p:txBody>
      </p:sp>
      <p:sp>
        <p:nvSpPr>
          <p:cNvPr id="5" name="Блок-схема: альтернативный процесс 4"/>
          <p:cNvSpPr/>
          <p:nvPr/>
        </p:nvSpPr>
        <p:spPr>
          <a:xfrm>
            <a:off x="4788024" y="1772816"/>
            <a:ext cx="4104456" cy="1440160"/>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itchFamily="18" charset="0"/>
                <a:cs typeface="Times New Roman" pitchFamily="18" charset="0"/>
              </a:rPr>
              <a:t>Після отримання звернення дитини, відповідна особа або орган інформує керівника закладу освіти у письмовій формі про випадок </a:t>
            </a:r>
            <a:r>
              <a:rPr lang="uk-UA" dirty="0" err="1">
                <a:solidFill>
                  <a:schemeClr val="tx1"/>
                </a:solidFill>
                <a:latin typeface="Times New Roman" pitchFamily="18" charset="0"/>
                <a:cs typeface="Times New Roman" pitchFamily="18" charset="0"/>
              </a:rPr>
              <a:t>булінгу</a:t>
            </a:r>
            <a:endParaRPr lang="uk-UA" dirty="0">
              <a:solidFill>
                <a:schemeClr val="tx1"/>
              </a:solidFill>
            </a:endParaRPr>
          </a:p>
        </p:txBody>
      </p:sp>
      <p:sp>
        <p:nvSpPr>
          <p:cNvPr id="6" name="Блок-схема: альтернативный процесс 5"/>
          <p:cNvSpPr/>
          <p:nvPr/>
        </p:nvSpPr>
        <p:spPr>
          <a:xfrm>
            <a:off x="623402" y="3573016"/>
            <a:ext cx="2652454" cy="3024336"/>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300" dirty="0">
                <a:solidFill>
                  <a:schemeClr val="tx1"/>
                </a:solidFill>
                <a:latin typeface="Times New Roman" pitchFamily="18" charset="0"/>
                <a:cs typeface="Times New Roman" pitchFamily="18" charset="0"/>
              </a:rPr>
              <a:t>Керівник закладу розглядає таке звернення та з’ясовує усі обставин </a:t>
            </a:r>
            <a:r>
              <a:rPr lang="uk-UA" sz="1300" dirty="0" err="1">
                <a:solidFill>
                  <a:schemeClr val="tx1"/>
                </a:solidFill>
                <a:latin typeface="Times New Roman" pitchFamily="18" charset="0"/>
                <a:cs typeface="Times New Roman" pitchFamily="18" charset="0"/>
              </a:rPr>
              <a:t>булінгу</a:t>
            </a:r>
            <a:r>
              <a:rPr lang="uk-UA" sz="1300" dirty="0">
                <a:solidFill>
                  <a:schemeClr val="tx1"/>
                </a:solidFill>
                <a:latin typeface="Times New Roman" pitchFamily="18" charset="0"/>
                <a:cs typeface="Times New Roman" pitchFamily="18" charset="0"/>
              </a:rPr>
              <a:t>. Надалі він скликає засідання комісії з розгляду випадків </a:t>
            </a:r>
            <a:r>
              <a:rPr lang="uk-UA" sz="1300" dirty="0" err="1">
                <a:solidFill>
                  <a:schemeClr val="tx1"/>
                </a:solidFill>
                <a:latin typeface="Times New Roman" pitchFamily="18" charset="0"/>
                <a:cs typeface="Times New Roman" pitchFamily="18" charset="0"/>
              </a:rPr>
              <a:t>булінгу</a:t>
            </a:r>
            <a:r>
              <a:rPr lang="uk-UA" sz="1300" dirty="0">
                <a:solidFill>
                  <a:schemeClr val="tx1"/>
                </a:solidFill>
                <a:latin typeface="Times New Roman" pitchFamily="18" charset="0"/>
                <a:cs typeface="Times New Roman" pitchFamily="18" charset="0"/>
              </a:rPr>
              <a:t> та окреслює подальші дії. Якщо комісія визнала, що це був </a:t>
            </a:r>
            <a:r>
              <a:rPr lang="uk-UA" sz="1300" dirty="0" err="1">
                <a:solidFill>
                  <a:schemeClr val="tx1"/>
                </a:solidFill>
                <a:latin typeface="Times New Roman" pitchFamily="18" charset="0"/>
                <a:cs typeface="Times New Roman" pitchFamily="18" charset="0"/>
              </a:rPr>
              <a:t>булінг</a:t>
            </a:r>
            <a:r>
              <a:rPr lang="uk-UA" sz="1300" dirty="0">
                <a:solidFill>
                  <a:schemeClr val="tx1"/>
                </a:solidFill>
                <a:latin typeface="Times New Roman" pitchFamily="18" charset="0"/>
                <a:cs typeface="Times New Roman" pitchFamily="18" charset="0"/>
              </a:rPr>
              <a:t>, а не одноразовий конфлікт, то очільник закладу зобов’язаний повідомити уповноважені підрозділи органів Національної поліції України та Службу у справах дітей</a:t>
            </a:r>
            <a:endParaRPr lang="uk-UA" sz="1300" dirty="0">
              <a:solidFill>
                <a:schemeClr val="tx1"/>
              </a:solidFill>
            </a:endParaRPr>
          </a:p>
        </p:txBody>
      </p:sp>
      <p:sp>
        <p:nvSpPr>
          <p:cNvPr id="7" name="Блок-схема: альтернативный процесс 6"/>
          <p:cNvSpPr/>
          <p:nvPr/>
        </p:nvSpPr>
        <p:spPr>
          <a:xfrm>
            <a:off x="3563888" y="3573016"/>
            <a:ext cx="2652454" cy="3024336"/>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itchFamily="18" charset="0"/>
                <a:cs typeface="Times New Roman" pitchFamily="18" charset="0"/>
              </a:rPr>
              <a:t>До складу такої комісії можуть входити педагоги, психолог, соціальний педагог, батьки постраждалого та «</a:t>
            </a:r>
            <a:r>
              <a:rPr lang="uk-UA" dirty="0" err="1">
                <a:solidFill>
                  <a:schemeClr val="tx1"/>
                </a:solidFill>
                <a:latin typeface="Times New Roman" pitchFamily="18" charset="0"/>
                <a:cs typeface="Times New Roman" pitchFamily="18" charset="0"/>
              </a:rPr>
              <a:t>булера</a:t>
            </a:r>
            <a:r>
              <a:rPr lang="uk-UA" dirty="0">
                <a:solidFill>
                  <a:schemeClr val="tx1"/>
                </a:solidFill>
                <a:latin typeface="Times New Roman" pitchFamily="18" charset="0"/>
                <a:cs typeface="Times New Roman" pitchFamily="18" charset="0"/>
              </a:rPr>
              <a:t>», керівник закладу та інші заінтересовані особи</a:t>
            </a:r>
            <a:endParaRPr lang="uk-UA" dirty="0">
              <a:solidFill>
                <a:schemeClr val="tx1"/>
              </a:solidFill>
            </a:endParaRPr>
          </a:p>
        </p:txBody>
      </p:sp>
      <p:sp>
        <p:nvSpPr>
          <p:cNvPr id="8" name="Блок-схема: альтернативный процесс 7"/>
          <p:cNvSpPr/>
          <p:nvPr/>
        </p:nvSpPr>
        <p:spPr>
          <a:xfrm>
            <a:off x="6300192" y="3573016"/>
            <a:ext cx="2652454" cy="3024336"/>
          </a:xfrm>
          <a:prstGeom prst="flowChartAlternateProcess">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itchFamily="18" charset="0"/>
                <a:cs typeface="Times New Roman" pitchFamily="18" charset="0"/>
              </a:rPr>
              <a:t>У разі, якщо комісія не кваліфікує випадок як </a:t>
            </a:r>
            <a:r>
              <a:rPr lang="uk-UA" dirty="0" err="1">
                <a:solidFill>
                  <a:schemeClr val="tx1"/>
                </a:solidFill>
                <a:latin typeface="Times New Roman" pitchFamily="18" charset="0"/>
                <a:cs typeface="Times New Roman" pitchFamily="18" charset="0"/>
              </a:rPr>
              <a:t>булінг</a:t>
            </a:r>
            <a:r>
              <a:rPr lang="uk-UA" dirty="0">
                <a:solidFill>
                  <a:schemeClr val="tx1"/>
                </a:solidFill>
                <a:latin typeface="Times New Roman" pitchFamily="18" charset="0"/>
                <a:cs typeface="Times New Roman" pitchFamily="18" charset="0"/>
              </a:rPr>
              <a:t>, а постраждалий не згодний з цим, то він може одразу звернутись до органів Національної поліції України</a:t>
            </a:r>
            <a:endParaRPr lang="uk-UA" dirty="0">
              <a:solidFill>
                <a:schemeClr val="tx1"/>
              </a:solidFill>
            </a:endParaRPr>
          </a:p>
        </p:txBody>
      </p:sp>
    </p:spTree>
    <p:extLst>
      <p:ext uri="{BB962C8B-B14F-4D97-AF65-F5344CB8AC3E}">
        <p14:creationId xmlns:p14="http://schemas.microsoft.com/office/powerpoint/2010/main" val="40826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000" y="116632"/>
            <a:ext cx="9001000" cy="1143000"/>
          </a:xfrm>
        </p:spPr>
        <p:txBody>
          <a:bodyPr>
            <a:normAutofit fontScale="90000"/>
          </a:bodyPr>
          <a:lstStyle/>
          <a:p>
            <a:r>
              <a:rPr lang="ru-RU" b="1" dirty="0" err="1">
                <a:solidFill>
                  <a:srgbClr val="000099"/>
                </a:solidFill>
              </a:rPr>
              <a:t>Заклади</a:t>
            </a:r>
            <a:r>
              <a:rPr lang="ru-RU" b="1" dirty="0">
                <a:solidFill>
                  <a:srgbClr val="000099"/>
                </a:solidFill>
              </a:rPr>
              <a:t> </a:t>
            </a:r>
            <a:r>
              <a:rPr lang="ru-RU" b="1" dirty="0" err="1">
                <a:solidFill>
                  <a:srgbClr val="000099"/>
                </a:solidFill>
              </a:rPr>
              <a:t>освіти</a:t>
            </a:r>
            <a:r>
              <a:rPr lang="ru-RU" b="1" dirty="0">
                <a:solidFill>
                  <a:srgbClr val="000099"/>
                </a:solidFill>
              </a:rPr>
              <a:t>, </a:t>
            </a:r>
            <a:r>
              <a:rPr lang="ru-RU" b="1" dirty="0" err="1">
                <a:solidFill>
                  <a:srgbClr val="000099"/>
                </a:solidFill>
              </a:rPr>
              <a:t>повинні</a:t>
            </a:r>
            <a:r>
              <a:rPr lang="ru-RU" b="1" dirty="0">
                <a:solidFill>
                  <a:srgbClr val="000099"/>
                </a:solidFill>
              </a:rPr>
              <a:t> на </a:t>
            </a:r>
            <a:r>
              <a:rPr lang="ru-RU" b="1" dirty="0" err="1">
                <a:solidFill>
                  <a:srgbClr val="000099"/>
                </a:solidFill>
              </a:rPr>
              <a:t>своїх</a:t>
            </a:r>
            <a:r>
              <a:rPr lang="ru-RU" b="1" dirty="0">
                <a:solidFill>
                  <a:srgbClr val="000099"/>
                </a:solidFill>
              </a:rPr>
              <a:t> веб-сайтах </a:t>
            </a:r>
            <a:r>
              <a:rPr lang="ru-RU" b="1" dirty="0" err="1">
                <a:solidFill>
                  <a:srgbClr val="000099"/>
                </a:solidFill>
              </a:rPr>
              <a:t>давати</a:t>
            </a:r>
            <a:r>
              <a:rPr lang="ru-RU" b="1" dirty="0">
                <a:solidFill>
                  <a:srgbClr val="000099"/>
                </a:solidFill>
              </a:rPr>
              <a:t> </a:t>
            </a:r>
            <a:r>
              <a:rPr lang="ru-RU" b="1" dirty="0" err="1">
                <a:solidFill>
                  <a:srgbClr val="000099"/>
                </a:solidFill>
              </a:rPr>
              <a:t>відкритий</a:t>
            </a:r>
            <a:r>
              <a:rPr lang="ru-RU" b="1" dirty="0">
                <a:solidFill>
                  <a:srgbClr val="000099"/>
                </a:solidFill>
              </a:rPr>
              <a:t> доступ до:</a:t>
            </a:r>
            <a:endParaRPr lang="uk-UA" dirty="0"/>
          </a:p>
        </p:txBody>
      </p:sp>
      <p:sp>
        <p:nvSpPr>
          <p:cNvPr id="4" name="Табличка 3"/>
          <p:cNvSpPr/>
          <p:nvPr/>
        </p:nvSpPr>
        <p:spPr>
          <a:xfrm>
            <a:off x="395536" y="1405302"/>
            <a:ext cx="3672408" cy="2520280"/>
          </a:xfrm>
          <a:prstGeom prst="plaqu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3200" dirty="0">
                <a:solidFill>
                  <a:schemeClr val="tx1"/>
                </a:solidFill>
              </a:rPr>
              <a:t>правил поведінки здобувача освіти</a:t>
            </a:r>
          </a:p>
        </p:txBody>
      </p:sp>
      <p:sp>
        <p:nvSpPr>
          <p:cNvPr id="11" name="Табличка 10"/>
          <p:cNvSpPr/>
          <p:nvPr/>
        </p:nvSpPr>
        <p:spPr>
          <a:xfrm>
            <a:off x="4572000" y="1412776"/>
            <a:ext cx="3816424" cy="2520280"/>
          </a:xfrm>
          <a:prstGeom prst="plaqu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a:solidFill>
                  <a:schemeClr val="tx1"/>
                </a:solidFill>
              </a:rPr>
              <a:t>плану заходів щодо запобіганню та протидію цькуванню</a:t>
            </a:r>
          </a:p>
        </p:txBody>
      </p:sp>
      <p:sp>
        <p:nvSpPr>
          <p:cNvPr id="12" name="Табличка 11"/>
          <p:cNvSpPr/>
          <p:nvPr/>
        </p:nvSpPr>
        <p:spPr>
          <a:xfrm>
            <a:off x="430814" y="4240233"/>
            <a:ext cx="3672408" cy="2520280"/>
          </a:xfrm>
          <a:prstGeom prst="plaqu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rPr>
              <a:t>порядку подання та розгляду </a:t>
            </a:r>
            <a:r>
              <a:rPr lang="uk-UA" sz="2400" i="1" dirty="0">
                <a:solidFill>
                  <a:schemeClr val="tx1"/>
                </a:solidFill>
              </a:rPr>
              <a:t>(з дотриманням конфіденційності)</a:t>
            </a:r>
            <a:r>
              <a:rPr lang="uk-UA" sz="2400" dirty="0">
                <a:solidFill>
                  <a:schemeClr val="tx1"/>
                </a:solidFill>
              </a:rPr>
              <a:t> заяв про випадки цькування</a:t>
            </a:r>
          </a:p>
        </p:txBody>
      </p:sp>
      <p:sp>
        <p:nvSpPr>
          <p:cNvPr id="13" name="Табличка 12"/>
          <p:cNvSpPr/>
          <p:nvPr/>
        </p:nvSpPr>
        <p:spPr>
          <a:xfrm>
            <a:off x="4572000" y="4221088"/>
            <a:ext cx="3888432" cy="2520280"/>
          </a:xfrm>
          <a:prstGeom prst="plaqu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solidFill>
                  <a:schemeClr val="tx1"/>
                </a:solidFill>
              </a:rPr>
              <a:t>порядку реагування на доведені випадки цькування та відповідальності причетних до </a:t>
            </a:r>
            <a:r>
              <a:rPr lang="uk-UA" sz="2400" dirty="0" err="1">
                <a:solidFill>
                  <a:schemeClr val="tx1"/>
                </a:solidFill>
              </a:rPr>
              <a:t>булінгу</a:t>
            </a:r>
            <a:endParaRPr lang="uk-UA" sz="2400" dirty="0">
              <a:solidFill>
                <a:schemeClr val="tx1"/>
              </a:solidFill>
            </a:endParaRPr>
          </a:p>
        </p:txBody>
      </p:sp>
    </p:spTree>
    <p:extLst>
      <p:ext uri="{BB962C8B-B14F-4D97-AF65-F5344CB8AC3E}">
        <p14:creationId xmlns:p14="http://schemas.microsoft.com/office/powerpoint/2010/main" val="3262874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p:spPr>
        <p:txBody>
          <a:bodyPr>
            <a:normAutofit fontScale="90000"/>
          </a:bodyPr>
          <a:lstStyle/>
          <a:p>
            <a:r>
              <a:rPr lang="uk-UA" dirty="0"/>
              <a:t>Закон вносить зміни до таких законодавчих актів України як:</a:t>
            </a:r>
            <a:br>
              <a:rPr lang="uk-UA" dirty="0"/>
            </a:br>
            <a:endParaRPr lang="uk-UA" dirty="0"/>
          </a:p>
        </p:txBody>
      </p:sp>
      <p:sp>
        <p:nvSpPr>
          <p:cNvPr id="3" name="Объект 2"/>
          <p:cNvSpPr>
            <a:spLocks noGrp="1"/>
          </p:cNvSpPr>
          <p:nvPr>
            <p:ph idx="1"/>
          </p:nvPr>
        </p:nvSpPr>
        <p:spPr>
          <a:xfrm>
            <a:off x="467544" y="1772817"/>
            <a:ext cx="8373616" cy="2880320"/>
          </a:xfrm>
        </p:spPr>
        <p:txBody>
          <a:bodyPr>
            <a:normAutofit lnSpcReduction="10000"/>
          </a:bodyPr>
          <a:lstStyle/>
          <a:p>
            <a:pPr marL="514350" indent="-514350">
              <a:buAutoNum type="arabicPeriod"/>
            </a:pPr>
            <a:r>
              <a:rPr lang="uk-UA" sz="4400" i="1" dirty="0" smtClean="0">
                <a:solidFill>
                  <a:schemeClr val="tx2"/>
                </a:solidFill>
              </a:rPr>
              <a:t>Кодекс України про адміністративні правопорушення</a:t>
            </a:r>
          </a:p>
          <a:p>
            <a:pPr marL="514350" indent="-514350">
              <a:buAutoNum type="arabicPeriod"/>
            </a:pPr>
            <a:r>
              <a:rPr lang="uk-UA" sz="4400" i="1" dirty="0" smtClean="0">
                <a:solidFill>
                  <a:schemeClr val="tx2"/>
                </a:solidFill>
              </a:rPr>
              <a:t>Закон України «Про освіту»</a:t>
            </a:r>
            <a:endParaRPr lang="uk-UA" sz="4400" i="1" dirty="0">
              <a:solidFill>
                <a:schemeClr val="tx2"/>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4352925"/>
            <a:ext cx="4267200" cy="2505075"/>
          </a:xfrm>
          <a:prstGeom prst="rect">
            <a:avLst/>
          </a:prstGeom>
        </p:spPr>
      </p:pic>
    </p:spTree>
    <p:extLst>
      <p:ext uri="{BB962C8B-B14F-4D97-AF65-F5344CB8AC3E}">
        <p14:creationId xmlns:p14="http://schemas.microsoft.com/office/powerpoint/2010/main" val="2559981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3777" y="980728"/>
            <a:ext cx="8712968" cy="3312368"/>
          </a:xfrm>
        </p:spPr>
        <p:txBody>
          <a:bodyPr>
            <a:noAutofit/>
          </a:bodyPr>
          <a:lstStyle/>
          <a:p>
            <a:pPr marL="0" indent="0">
              <a:buNone/>
            </a:pPr>
            <a:r>
              <a:rPr lang="uk-UA" sz="2800" dirty="0" err="1" smtClean="0"/>
              <a:t>Булінг</a:t>
            </a:r>
            <a:r>
              <a:rPr lang="uk-UA" sz="2800" dirty="0" smtClean="0"/>
              <a:t> (цькування) – діяння (або бездіяльність) учасників освітнього процесу, які полягають у психологічному, фізичному, економічному, сексуальному насильстві, у тому числі із застосуванням засобів електронних комунікацій, що вчиняються стосовно малолітньої чи неповнолітньої особи та (або) такою особою стосовно інших учасників освітнього процесу, внаслідок чого могла бути чи була заподіяна шкода психічному або фізичному здоров</a:t>
            </a:r>
            <a:r>
              <a:rPr lang="en-US" sz="2800" dirty="0" smtClean="0"/>
              <a:t>’</a:t>
            </a:r>
            <a:r>
              <a:rPr lang="uk-UA" sz="2800" dirty="0" smtClean="0"/>
              <a:t>ю потерпілого.</a:t>
            </a:r>
            <a:endParaRPr lang="uk-UA" sz="2800" dirty="0"/>
          </a:p>
        </p:txBody>
      </p:sp>
      <p:sp>
        <p:nvSpPr>
          <p:cNvPr id="4" name="Заголовок 3"/>
          <p:cNvSpPr>
            <a:spLocks noGrp="1"/>
          </p:cNvSpPr>
          <p:nvPr>
            <p:ph type="title"/>
          </p:nvPr>
        </p:nvSpPr>
        <p:spPr>
          <a:xfrm>
            <a:off x="395536" y="21162"/>
            <a:ext cx="8229600" cy="1143000"/>
          </a:xfrm>
        </p:spPr>
        <p:txBody>
          <a:bodyPr>
            <a:normAutofit/>
          </a:bodyPr>
          <a:lstStyle/>
          <a:p>
            <a:r>
              <a:rPr lang="uk-UA" b="1" dirty="0"/>
              <a:t>ЩО ТАКЕ БУЛІНГ (ЦЬКУВАННЯ</a:t>
            </a:r>
            <a:r>
              <a:rPr lang="uk-UA" b="1" dirty="0" smtClean="0"/>
              <a:t>)</a:t>
            </a:r>
            <a:endParaRPr lang="uk-UA" dirty="0">
              <a:latin typeface="Times New Roman" pitchFamily="18" charset="0"/>
              <a:cs typeface="Times New Roman"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4959947"/>
            <a:ext cx="3740913" cy="1854869"/>
          </a:xfrm>
          <a:prstGeom prst="rect">
            <a:avLst/>
          </a:prstGeom>
        </p:spPr>
      </p:pic>
    </p:spTree>
    <p:extLst>
      <p:ext uri="{BB962C8B-B14F-4D97-AF65-F5344CB8AC3E}">
        <p14:creationId xmlns:p14="http://schemas.microsoft.com/office/powerpoint/2010/main" val="2188118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Багетная рамка 15"/>
          <p:cNvSpPr/>
          <p:nvPr/>
        </p:nvSpPr>
        <p:spPr>
          <a:xfrm>
            <a:off x="1629782" y="3995282"/>
            <a:ext cx="6398602" cy="2026006"/>
          </a:xfrm>
          <a:prstGeom prst="bevel">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4" name="Багетная рамка 13"/>
          <p:cNvSpPr/>
          <p:nvPr/>
        </p:nvSpPr>
        <p:spPr>
          <a:xfrm>
            <a:off x="5364088" y="2135950"/>
            <a:ext cx="3600400" cy="1581082"/>
          </a:xfrm>
          <a:prstGeom prst="bevel">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2" name="Багетная рамка 11"/>
          <p:cNvSpPr/>
          <p:nvPr/>
        </p:nvSpPr>
        <p:spPr>
          <a:xfrm>
            <a:off x="311935" y="2135950"/>
            <a:ext cx="3816424" cy="1368152"/>
          </a:xfrm>
          <a:prstGeom prst="bevel">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 name="Заголовок 1"/>
          <p:cNvSpPr>
            <a:spLocks noGrp="1"/>
          </p:cNvSpPr>
          <p:nvPr>
            <p:ph type="title"/>
          </p:nvPr>
        </p:nvSpPr>
        <p:spPr/>
        <p:txBody>
          <a:bodyPr>
            <a:normAutofit fontScale="90000"/>
          </a:bodyPr>
          <a:lstStyle/>
          <a:p>
            <a:r>
              <a:rPr lang="uk-UA" b="1" dirty="0">
                <a:solidFill>
                  <a:srgbClr val="000099"/>
                </a:solidFill>
              </a:rPr>
              <a:t>Закон визначає типові ознаки цькування:</a:t>
            </a:r>
            <a:endParaRPr lang="uk-UA" b="1" dirty="0"/>
          </a:p>
        </p:txBody>
      </p:sp>
      <p:sp>
        <p:nvSpPr>
          <p:cNvPr id="3" name="Объект 2"/>
          <p:cNvSpPr>
            <a:spLocks noGrp="1"/>
          </p:cNvSpPr>
          <p:nvPr>
            <p:ph idx="1"/>
          </p:nvPr>
        </p:nvSpPr>
        <p:spPr>
          <a:xfrm>
            <a:off x="611560" y="2393595"/>
            <a:ext cx="3168352" cy="792088"/>
          </a:xfrm>
        </p:spPr>
        <p:txBody>
          <a:bodyPr>
            <a:normAutofit fontScale="70000" lnSpcReduction="20000"/>
          </a:bodyPr>
          <a:lstStyle/>
          <a:p>
            <a:pPr marL="0" indent="0">
              <a:buNone/>
            </a:pPr>
            <a:r>
              <a:rPr lang="uk-UA" dirty="0" smtClean="0">
                <a:solidFill>
                  <a:srgbClr val="000099"/>
                </a:solidFill>
              </a:rPr>
              <a:t>Систематичність</a:t>
            </a:r>
          </a:p>
          <a:p>
            <a:pPr marL="0" indent="0">
              <a:buNone/>
            </a:pPr>
            <a:r>
              <a:rPr lang="uk-UA" dirty="0"/>
              <a:t>(повторюваність) діяння</a:t>
            </a:r>
          </a:p>
        </p:txBody>
      </p:sp>
      <p:sp>
        <p:nvSpPr>
          <p:cNvPr id="4" name="Прямоугольник 3"/>
          <p:cNvSpPr/>
          <p:nvPr/>
        </p:nvSpPr>
        <p:spPr>
          <a:xfrm>
            <a:off x="5724128" y="2204864"/>
            <a:ext cx="3168352" cy="1323439"/>
          </a:xfrm>
          <a:prstGeom prst="rect">
            <a:avLst/>
          </a:prstGeom>
        </p:spPr>
        <p:txBody>
          <a:bodyPr wrap="square">
            <a:spAutoFit/>
          </a:bodyPr>
          <a:lstStyle/>
          <a:p>
            <a:r>
              <a:rPr lang="uk-UA" sz="3200" dirty="0">
                <a:solidFill>
                  <a:srgbClr val="000099"/>
                </a:solidFill>
              </a:rPr>
              <a:t>наявність </a:t>
            </a:r>
            <a:r>
              <a:rPr lang="uk-UA" sz="3200" dirty="0" smtClean="0">
                <a:solidFill>
                  <a:srgbClr val="000099"/>
                </a:solidFill>
              </a:rPr>
              <a:t>сторін</a:t>
            </a:r>
            <a:r>
              <a:rPr lang="uk-UA" sz="3200" dirty="0"/>
              <a:t> </a:t>
            </a:r>
            <a:r>
              <a:rPr lang="uk-UA" sz="1600" dirty="0"/>
              <a:t>кривдник (</a:t>
            </a:r>
            <a:r>
              <a:rPr lang="uk-UA" sz="1600" dirty="0" err="1"/>
              <a:t>булер</a:t>
            </a:r>
            <a:r>
              <a:rPr lang="uk-UA" sz="1600" dirty="0"/>
              <a:t>), потерпілий (жертва </a:t>
            </a:r>
            <a:r>
              <a:rPr lang="uk-UA" sz="1600" dirty="0" err="1"/>
              <a:t>булінгу</a:t>
            </a:r>
            <a:r>
              <a:rPr lang="uk-UA" sz="1600" dirty="0"/>
              <a:t>), спостерігачі (за наявності</a:t>
            </a:r>
            <a:r>
              <a:rPr lang="uk-UA" sz="1600" dirty="0" smtClean="0"/>
              <a:t>)</a:t>
            </a:r>
            <a:endParaRPr lang="uk-UA" sz="1600" dirty="0">
              <a:solidFill>
                <a:srgbClr val="000099"/>
              </a:solidFill>
            </a:endParaRPr>
          </a:p>
        </p:txBody>
      </p:sp>
      <p:sp>
        <p:nvSpPr>
          <p:cNvPr id="5" name="Прямоугольник 4"/>
          <p:cNvSpPr/>
          <p:nvPr/>
        </p:nvSpPr>
        <p:spPr>
          <a:xfrm>
            <a:off x="1835696" y="4106980"/>
            <a:ext cx="5904656" cy="1618905"/>
          </a:xfrm>
          <a:prstGeom prst="rect">
            <a:avLst/>
          </a:prstGeom>
        </p:spPr>
        <p:txBody>
          <a:bodyPr wrap="square">
            <a:spAutoFit/>
          </a:bodyPr>
          <a:lstStyle/>
          <a:p>
            <a:pPr>
              <a:spcBef>
                <a:spcPct val="20000"/>
              </a:spcBef>
            </a:pPr>
            <a:r>
              <a:rPr lang="uk-UA" sz="3200" dirty="0">
                <a:solidFill>
                  <a:srgbClr val="000099"/>
                </a:solidFill>
              </a:rPr>
              <a:t>дії або </a:t>
            </a:r>
            <a:r>
              <a:rPr lang="uk-UA" sz="3200" dirty="0">
                <a:solidFill>
                  <a:srgbClr val="000099"/>
                </a:solidFill>
              </a:rPr>
              <a:t>бездіяльність </a:t>
            </a:r>
            <a:r>
              <a:rPr lang="uk-UA" sz="3200" dirty="0" smtClean="0">
                <a:solidFill>
                  <a:srgbClr val="000099"/>
                </a:solidFill>
              </a:rPr>
              <a:t>кривдника, </a:t>
            </a:r>
          </a:p>
          <a:p>
            <a:pPr algn="just">
              <a:spcBef>
                <a:spcPct val="20000"/>
              </a:spcBef>
            </a:pPr>
            <a:r>
              <a:rPr lang="uk-UA" sz="1600" dirty="0"/>
              <a:t>наслідком яких є заподіяння психічної та/або фізичної шкоди, приниження, страх, тривога, підпорядкування потерпілого інтересам кривдника, та/або спричинення соціальної ізоляції потерпілого</a:t>
            </a:r>
            <a:endParaRPr lang="uk-UA" sz="1600" dirty="0">
              <a:solidFill>
                <a:srgbClr val="000099"/>
              </a:solidFill>
            </a:endParaRPr>
          </a:p>
        </p:txBody>
      </p:sp>
      <p:cxnSp>
        <p:nvCxnSpPr>
          <p:cNvPr id="7" name="Прямая со стрелкой 6"/>
          <p:cNvCxnSpPr/>
          <p:nvPr/>
        </p:nvCxnSpPr>
        <p:spPr>
          <a:xfrm flipH="1">
            <a:off x="2627784" y="1700808"/>
            <a:ext cx="1440160" cy="3463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5220072" y="1700808"/>
            <a:ext cx="1728192" cy="3463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4644008" y="1378403"/>
            <a:ext cx="0" cy="2406172"/>
          </a:xfrm>
          <a:prstGeom prst="straightConnector1">
            <a:avLst/>
          </a:prstGeom>
          <a:ln>
            <a:solidFill>
              <a:srgbClr val="000099"/>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7582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нутый угол 11"/>
          <p:cNvSpPr/>
          <p:nvPr/>
        </p:nvSpPr>
        <p:spPr>
          <a:xfrm>
            <a:off x="5638640" y="4377302"/>
            <a:ext cx="2664296" cy="2436779"/>
          </a:xfrm>
          <a:prstGeom prst="foldedCorner">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1" name="Загнутый угол 10"/>
          <p:cNvSpPr/>
          <p:nvPr/>
        </p:nvSpPr>
        <p:spPr>
          <a:xfrm>
            <a:off x="1043608" y="4509120"/>
            <a:ext cx="3528392" cy="2348880"/>
          </a:xfrm>
          <a:prstGeom prst="foldedCorner">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0" name="Загнутый угол 9"/>
          <p:cNvSpPr/>
          <p:nvPr/>
        </p:nvSpPr>
        <p:spPr>
          <a:xfrm>
            <a:off x="6309800" y="1362256"/>
            <a:ext cx="2627784" cy="2815982"/>
          </a:xfrm>
          <a:prstGeom prst="foldedCorner">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9" name="Загнутый угол 8"/>
          <p:cNvSpPr/>
          <p:nvPr/>
        </p:nvSpPr>
        <p:spPr>
          <a:xfrm>
            <a:off x="3357472" y="1340768"/>
            <a:ext cx="2798704" cy="3036534"/>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Загнутый угол 7"/>
          <p:cNvSpPr/>
          <p:nvPr/>
        </p:nvSpPr>
        <p:spPr>
          <a:xfrm>
            <a:off x="323528" y="1340768"/>
            <a:ext cx="2952328" cy="2790314"/>
          </a:xfrm>
          <a:prstGeom prst="foldedCorner">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2" name="Заголовок 1"/>
          <p:cNvSpPr>
            <a:spLocks noGrp="1"/>
          </p:cNvSpPr>
          <p:nvPr>
            <p:ph type="title"/>
          </p:nvPr>
        </p:nvSpPr>
        <p:spPr/>
        <p:txBody>
          <a:bodyPr>
            <a:normAutofit/>
          </a:bodyPr>
          <a:lstStyle/>
          <a:p>
            <a:r>
              <a:rPr lang="uk-UA" dirty="0" err="1">
                <a:solidFill>
                  <a:srgbClr val="000099"/>
                </a:solidFill>
              </a:rPr>
              <a:t>Булінг</a:t>
            </a:r>
            <a:r>
              <a:rPr lang="uk-UA" dirty="0">
                <a:solidFill>
                  <a:srgbClr val="000099"/>
                </a:solidFill>
              </a:rPr>
              <a:t> – це насильство</a:t>
            </a:r>
            <a:endParaRPr lang="uk-UA" dirty="0"/>
          </a:p>
        </p:txBody>
      </p:sp>
      <p:sp>
        <p:nvSpPr>
          <p:cNvPr id="3" name="Объект 2"/>
          <p:cNvSpPr>
            <a:spLocks noGrp="1"/>
          </p:cNvSpPr>
          <p:nvPr>
            <p:ph idx="1"/>
          </p:nvPr>
        </p:nvSpPr>
        <p:spPr>
          <a:xfrm>
            <a:off x="467544" y="1412777"/>
            <a:ext cx="2880320" cy="2448272"/>
          </a:xfrm>
        </p:spPr>
        <p:txBody>
          <a:bodyPr>
            <a:normAutofit lnSpcReduction="10000"/>
          </a:bodyPr>
          <a:lstStyle/>
          <a:p>
            <a:pPr marL="0" indent="0">
              <a:buNone/>
            </a:pPr>
            <a:r>
              <a:rPr lang="uk-UA" sz="3600" dirty="0" smtClean="0">
                <a:solidFill>
                  <a:srgbClr val="FF0000"/>
                </a:solidFill>
              </a:rPr>
              <a:t>Фізичне:</a:t>
            </a:r>
          </a:p>
          <a:p>
            <a:pPr marL="0" indent="0">
              <a:buNone/>
            </a:pPr>
            <a:r>
              <a:rPr lang="uk-UA" sz="2400" dirty="0"/>
              <a:t>штовхання, підніжки, зачіпання, бійки, стусани, ляпаси, нанесення тілесних ушкоджень</a:t>
            </a:r>
          </a:p>
          <a:p>
            <a:pPr marL="0" indent="0">
              <a:buNone/>
            </a:pPr>
            <a:endParaRPr lang="uk-UA" dirty="0">
              <a:solidFill>
                <a:srgbClr val="FF0000"/>
              </a:solidFill>
            </a:endParaRPr>
          </a:p>
        </p:txBody>
      </p:sp>
      <p:sp>
        <p:nvSpPr>
          <p:cNvPr id="4" name="Прямоугольник 3"/>
          <p:cNvSpPr/>
          <p:nvPr/>
        </p:nvSpPr>
        <p:spPr>
          <a:xfrm>
            <a:off x="3357472" y="1268759"/>
            <a:ext cx="2952328" cy="3108543"/>
          </a:xfrm>
          <a:prstGeom prst="rect">
            <a:avLst/>
          </a:prstGeom>
        </p:spPr>
        <p:txBody>
          <a:bodyPr wrap="square">
            <a:spAutoFit/>
          </a:bodyPr>
          <a:lstStyle/>
          <a:p>
            <a:r>
              <a:rPr lang="uk-UA" sz="3600" dirty="0" smtClean="0">
                <a:solidFill>
                  <a:srgbClr val="FF0000"/>
                </a:solidFill>
              </a:rPr>
              <a:t>Психологічне:</a:t>
            </a:r>
          </a:p>
          <a:p>
            <a:r>
              <a:rPr lang="uk-UA" sz="2000" dirty="0"/>
              <a:t>принизливі погляди, жести, образливі рухи тіла, міміка обличчя, поширення образливих чуток, ізоляція, ігнорування, погрози, жарти, маніпуляції, </a:t>
            </a:r>
            <a:r>
              <a:rPr lang="uk-UA" sz="2000" dirty="0" smtClean="0"/>
              <a:t>шантаж</a:t>
            </a:r>
            <a:endParaRPr lang="uk-UA" sz="2000" dirty="0"/>
          </a:p>
        </p:txBody>
      </p:sp>
      <p:sp>
        <p:nvSpPr>
          <p:cNvPr id="5" name="Прямоугольник 4"/>
          <p:cNvSpPr/>
          <p:nvPr/>
        </p:nvSpPr>
        <p:spPr>
          <a:xfrm>
            <a:off x="6333049" y="1281474"/>
            <a:ext cx="2627784" cy="2862322"/>
          </a:xfrm>
          <a:prstGeom prst="rect">
            <a:avLst/>
          </a:prstGeom>
        </p:spPr>
        <p:txBody>
          <a:bodyPr wrap="square">
            <a:spAutoFit/>
          </a:bodyPr>
          <a:lstStyle/>
          <a:p>
            <a:r>
              <a:rPr lang="uk-UA" sz="3600" dirty="0" smtClean="0">
                <a:solidFill>
                  <a:srgbClr val="FF0000"/>
                </a:solidFill>
              </a:rPr>
              <a:t>Економічне:</a:t>
            </a:r>
          </a:p>
          <a:p>
            <a:r>
              <a:rPr lang="uk-UA" sz="2400" dirty="0"/>
              <a:t>крадіжки, пошкодження чи знищення одягу та інших особистих речей, вимагання </a:t>
            </a:r>
            <a:r>
              <a:rPr lang="uk-UA" sz="2400" dirty="0" smtClean="0"/>
              <a:t>грошей</a:t>
            </a:r>
            <a:endParaRPr lang="uk-UA" sz="2400" dirty="0"/>
          </a:p>
        </p:txBody>
      </p:sp>
      <p:sp>
        <p:nvSpPr>
          <p:cNvPr id="6" name="Прямоугольник 5"/>
          <p:cNvSpPr/>
          <p:nvPr/>
        </p:nvSpPr>
        <p:spPr>
          <a:xfrm>
            <a:off x="1043608" y="4377302"/>
            <a:ext cx="3600400" cy="2308324"/>
          </a:xfrm>
          <a:prstGeom prst="rect">
            <a:avLst/>
          </a:prstGeom>
        </p:spPr>
        <p:txBody>
          <a:bodyPr wrap="square">
            <a:spAutoFit/>
          </a:bodyPr>
          <a:lstStyle/>
          <a:p>
            <a:r>
              <a:rPr lang="uk-UA" sz="3600" dirty="0" smtClean="0">
                <a:solidFill>
                  <a:srgbClr val="FF0000"/>
                </a:solidFill>
              </a:rPr>
              <a:t>Сексуальне:</a:t>
            </a:r>
          </a:p>
          <a:p>
            <a:r>
              <a:rPr lang="uk-UA" dirty="0"/>
              <a:t>принизливі погляди, жести, образливі рухи тіла, прізвиська та образи сексуального характеру, зйомки у переодягальнях, поширення образливих чуток, сексуальні погрози, </a:t>
            </a:r>
            <a:r>
              <a:rPr lang="uk-UA" dirty="0" smtClean="0"/>
              <a:t>жарти</a:t>
            </a:r>
            <a:endParaRPr lang="uk-UA" dirty="0">
              <a:solidFill>
                <a:srgbClr val="FF0000"/>
              </a:solidFill>
            </a:endParaRPr>
          </a:p>
        </p:txBody>
      </p:sp>
      <p:sp>
        <p:nvSpPr>
          <p:cNvPr id="7" name="Прямоугольник 6"/>
          <p:cNvSpPr/>
          <p:nvPr/>
        </p:nvSpPr>
        <p:spPr>
          <a:xfrm>
            <a:off x="5652121" y="4228758"/>
            <a:ext cx="2664296" cy="2585323"/>
          </a:xfrm>
          <a:prstGeom prst="rect">
            <a:avLst/>
          </a:prstGeom>
        </p:spPr>
        <p:txBody>
          <a:bodyPr wrap="square">
            <a:spAutoFit/>
          </a:bodyPr>
          <a:lstStyle/>
          <a:p>
            <a:r>
              <a:rPr lang="uk-UA" sz="3600" dirty="0" err="1" smtClean="0">
                <a:solidFill>
                  <a:srgbClr val="FF0000"/>
                </a:solidFill>
              </a:rPr>
              <a:t>Кібербулінг</a:t>
            </a:r>
            <a:r>
              <a:rPr lang="uk-UA" sz="3600" dirty="0" smtClean="0">
                <a:solidFill>
                  <a:srgbClr val="FF0000"/>
                </a:solidFill>
              </a:rPr>
              <a:t>:</a:t>
            </a:r>
          </a:p>
          <a:p>
            <a:r>
              <a:rPr lang="uk-UA" dirty="0"/>
              <a:t>приниження за допомогою мобільних телефонів, </a:t>
            </a:r>
            <a:r>
              <a:rPr lang="uk-UA" dirty="0" err="1"/>
              <a:t>інтернету</a:t>
            </a:r>
            <a:r>
              <a:rPr lang="uk-UA" dirty="0"/>
              <a:t>, інших електронних пристроїв</a:t>
            </a:r>
            <a:endParaRPr lang="uk-UA" dirty="0" smtClean="0">
              <a:solidFill>
                <a:srgbClr val="FF0000"/>
              </a:solidFill>
            </a:endParaRPr>
          </a:p>
          <a:p>
            <a:endParaRPr lang="uk-UA" sz="3600" dirty="0">
              <a:solidFill>
                <a:srgbClr val="FF0000"/>
              </a:solidFill>
            </a:endParaRPr>
          </a:p>
        </p:txBody>
      </p:sp>
    </p:spTree>
    <p:extLst>
      <p:ext uri="{BB962C8B-B14F-4D97-AF65-F5344CB8AC3E}">
        <p14:creationId xmlns:p14="http://schemas.microsoft.com/office/powerpoint/2010/main" val="1676833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solidFill>
                  <a:srgbClr val="000099"/>
                </a:solidFill>
              </a:rPr>
              <a:t>Відповідальність</a:t>
            </a:r>
            <a:endParaRPr lang="uk-UA" dirty="0">
              <a:solidFill>
                <a:srgbClr val="000099"/>
              </a:solidFill>
            </a:endParaRPr>
          </a:p>
        </p:txBody>
      </p:sp>
      <p:sp>
        <p:nvSpPr>
          <p:cNvPr id="9" name="Горизонтальный свиток 8"/>
          <p:cNvSpPr/>
          <p:nvPr/>
        </p:nvSpPr>
        <p:spPr>
          <a:xfrm>
            <a:off x="107504" y="1124744"/>
            <a:ext cx="4104456" cy="2808312"/>
          </a:xfrm>
          <a:prstGeom prst="horizontalScroll">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tx1"/>
                </a:solidFill>
                <a:latin typeface="Times New Roman" pitchFamily="18" charset="0"/>
                <a:cs typeface="Times New Roman" pitchFamily="18" charset="0"/>
              </a:rPr>
              <a:t>Вчинення</a:t>
            </a:r>
            <a:r>
              <a:rPr lang="ru-RU" b="1" dirty="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булінгу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неповнолітньої</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чи</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малолітньої</a:t>
            </a:r>
            <a:r>
              <a:rPr lang="ru-RU" dirty="0">
                <a:solidFill>
                  <a:schemeClr val="tx1"/>
                </a:solidFill>
                <a:latin typeface="Times New Roman" pitchFamily="18" charset="0"/>
                <a:cs typeface="Times New Roman" pitchFamily="18" charset="0"/>
              </a:rPr>
              <a:t> особи буде </a:t>
            </a:r>
            <a:r>
              <a:rPr lang="ru-RU" dirty="0" err="1">
                <a:solidFill>
                  <a:schemeClr val="tx1"/>
                </a:solidFill>
                <a:latin typeface="Times New Roman" pitchFamily="18" charset="0"/>
                <a:cs typeface="Times New Roman" pitchFamily="18" charset="0"/>
              </a:rPr>
              <a:t>каратися</a:t>
            </a:r>
            <a:r>
              <a:rPr lang="ru-RU" dirty="0">
                <a:solidFill>
                  <a:schemeClr val="tx1"/>
                </a:solidFill>
                <a:latin typeface="Times New Roman" pitchFamily="18" charset="0"/>
                <a:cs typeface="Times New Roman" pitchFamily="18" charset="0"/>
              </a:rPr>
              <a:t> штрафом </a:t>
            </a:r>
            <a:r>
              <a:rPr lang="ru-RU" dirty="0" err="1">
                <a:solidFill>
                  <a:schemeClr val="tx1"/>
                </a:solidFill>
                <a:latin typeface="Times New Roman" pitchFamily="18" charset="0"/>
                <a:cs typeface="Times New Roman" pitchFamily="18" charset="0"/>
              </a:rPr>
              <a:t>від</a:t>
            </a:r>
            <a:r>
              <a:rPr lang="ru-RU" dirty="0">
                <a:solidFill>
                  <a:schemeClr val="tx1"/>
                </a:solidFill>
                <a:latin typeface="Times New Roman" pitchFamily="18" charset="0"/>
                <a:cs typeface="Times New Roman" pitchFamily="18" charset="0"/>
              </a:rPr>
              <a:t> 850 до 1700 </a:t>
            </a:r>
            <a:r>
              <a:rPr lang="ru-RU" dirty="0" err="1">
                <a:solidFill>
                  <a:schemeClr val="tx1"/>
                </a:solidFill>
                <a:latin typeface="Times New Roman" pitchFamily="18" charset="0"/>
                <a:cs typeface="Times New Roman" pitchFamily="18" charset="0"/>
              </a:rPr>
              <a:t>грн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або</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громадськими</a:t>
            </a:r>
            <a:r>
              <a:rPr lang="ru-RU" dirty="0">
                <a:solidFill>
                  <a:schemeClr val="tx1"/>
                </a:solidFill>
                <a:latin typeface="Times New Roman" pitchFamily="18" charset="0"/>
                <a:cs typeface="Times New Roman" pitchFamily="18" charset="0"/>
              </a:rPr>
              <a:t> роботами </a:t>
            </a:r>
            <a:r>
              <a:rPr lang="ru-RU" dirty="0" err="1">
                <a:solidFill>
                  <a:schemeClr val="tx1"/>
                </a:solidFill>
                <a:latin typeface="Times New Roman" pitchFamily="18" charset="0"/>
                <a:cs typeface="Times New Roman" pitchFamily="18" charset="0"/>
              </a:rPr>
              <a:t>від</a:t>
            </a:r>
            <a:r>
              <a:rPr lang="ru-RU" dirty="0">
                <a:solidFill>
                  <a:schemeClr val="tx1"/>
                </a:solidFill>
                <a:latin typeface="Times New Roman" pitchFamily="18" charset="0"/>
                <a:cs typeface="Times New Roman" pitchFamily="18" charset="0"/>
              </a:rPr>
              <a:t> 20 до 40 годин</a:t>
            </a:r>
            <a:endParaRPr lang="uk-UA" dirty="0">
              <a:solidFill>
                <a:schemeClr val="tx1"/>
              </a:solidFill>
            </a:endParaRPr>
          </a:p>
        </p:txBody>
      </p:sp>
      <p:sp>
        <p:nvSpPr>
          <p:cNvPr id="10" name="Горизонтальный свиток 9"/>
          <p:cNvSpPr/>
          <p:nvPr/>
        </p:nvSpPr>
        <p:spPr>
          <a:xfrm>
            <a:off x="4896036" y="933115"/>
            <a:ext cx="4104456" cy="3016753"/>
          </a:xfrm>
          <a:prstGeom prst="horizontalScroll">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err="1">
                <a:solidFill>
                  <a:schemeClr val="tx1"/>
                </a:solidFill>
                <a:latin typeface="Times New Roman" pitchFamily="18" charset="0"/>
                <a:cs typeface="Times New Roman" pitchFamily="18" charset="0"/>
              </a:rPr>
              <a:t>Булінг</a:t>
            </a:r>
            <a:r>
              <a:rPr lang="ru-RU" b="1" dirty="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вчинений</a:t>
            </a:r>
            <a:r>
              <a:rPr lang="ru-RU" b="1" dirty="0">
                <a:solidFill>
                  <a:schemeClr val="tx1"/>
                </a:solidFill>
                <a:latin typeface="Times New Roman" pitchFamily="18" charset="0"/>
                <a:cs typeface="Times New Roman" pitchFamily="18" charset="0"/>
              </a:rPr>
              <a:t> повторно </a:t>
            </a:r>
            <a:r>
              <a:rPr lang="ru-RU" dirty="0">
                <a:solidFill>
                  <a:schemeClr val="tx1"/>
                </a:solidFill>
                <a:latin typeface="Times New Roman" pitchFamily="18" charset="0"/>
                <a:cs typeface="Times New Roman" pitchFamily="18" charset="0"/>
              </a:rPr>
              <a:t>(</a:t>
            </a:r>
            <a:r>
              <a:rPr lang="ru-RU" dirty="0" err="1">
                <a:solidFill>
                  <a:schemeClr val="tx1"/>
                </a:solidFill>
                <a:latin typeface="Times New Roman" pitchFamily="18" charset="0"/>
                <a:cs typeface="Times New Roman" pitchFamily="18" charset="0"/>
              </a:rPr>
              <a:t>упродовж</a:t>
            </a:r>
            <a:r>
              <a:rPr lang="ru-RU" dirty="0">
                <a:solidFill>
                  <a:schemeClr val="tx1"/>
                </a:solidFill>
                <a:latin typeface="Times New Roman" pitchFamily="18" charset="0"/>
                <a:cs typeface="Times New Roman" pitchFamily="18" charset="0"/>
              </a:rPr>
              <a:t> року) </a:t>
            </a:r>
            <a:r>
              <a:rPr lang="ru-RU" dirty="0" err="1">
                <a:solidFill>
                  <a:schemeClr val="tx1"/>
                </a:solidFill>
                <a:latin typeface="Times New Roman" pitchFamily="18" charset="0"/>
                <a:cs typeface="Times New Roman" pitchFamily="18" charset="0"/>
              </a:rPr>
              <a:t>після</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або</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групою</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осіб</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каратимуться</a:t>
            </a:r>
            <a:r>
              <a:rPr lang="ru-RU" dirty="0">
                <a:solidFill>
                  <a:schemeClr val="tx1"/>
                </a:solidFill>
                <a:latin typeface="Times New Roman" pitchFamily="18" charset="0"/>
                <a:cs typeface="Times New Roman" pitchFamily="18" charset="0"/>
              </a:rPr>
              <a:t> штрафом у </a:t>
            </a:r>
            <a:r>
              <a:rPr lang="ru-RU" dirty="0" err="1">
                <a:solidFill>
                  <a:schemeClr val="tx1"/>
                </a:solidFill>
                <a:latin typeface="Times New Roman" pitchFamily="18" charset="0"/>
                <a:cs typeface="Times New Roman" pitchFamily="18" charset="0"/>
              </a:rPr>
              <a:t>розмірі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від</a:t>
            </a:r>
            <a:r>
              <a:rPr lang="ru-RU" dirty="0">
                <a:solidFill>
                  <a:schemeClr val="tx1"/>
                </a:solidFill>
                <a:latin typeface="Times New Roman" pitchFamily="18" charset="0"/>
                <a:cs typeface="Times New Roman" pitchFamily="18" charset="0"/>
              </a:rPr>
              <a:t> 1700 до 3400 </a:t>
            </a:r>
            <a:r>
              <a:rPr lang="ru-RU" dirty="0" err="1">
                <a:solidFill>
                  <a:schemeClr val="tx1"/>
                </a:solidFill>
                <a:latin typeface="Times New Roman" pitchFamily="18" charset="0"/>
                <a:cs typeface="Times New Roman" pitchFamily="18" charset="0"/>
              </a:rPr>
              <a:t>грн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або</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громадськими</a:t>
            </a:r>
            <a:r>
              <a:rPr lang="ru-RU" dirty="0">
                <a:solidFill>
                  <a:schemeClr val="tx1"/>
                </a:solidFill>
                <a:latin typeface="Times New Roman" pitchFamily="18" charset="0"/>
                <a:cs typeface="Times New Roman" pitchFamily="18" charset="0"/>
              </a:rPr>
              <a:t> роботами на строк </a:t>
            </a:r>
            <a:r>
              <a:rPr lang="ru-RU" dirty="0" err="1">
                <a:solidFill>
                  <a:schemeClr val="tx1"/>
                </a:solidFill>
                <a:latin typeface="Times New Roman" pitchFamily="18" charset="0"/>
                <a:cs typeface="Times New Roman" pitchFamily="18" charset="0"/>
              </a:rPr>
              <a:t>від</a:t>
            </a:r>
            <a:r>
              <a:rPr lang="ru-RU" dirty="0">
                <a:solidFill>
                  <a:schemeClr val="tx1"/>
                </a:solidFill>
                <a:latin typeface="Times New Roman" pitchFamily="18" charset="0"/>
                <a:cs typeface="Times New Roman" pitchFamily="18" charset="0"/>
              </a:rPr>
              <a:t> 40 до 60 годин</a:t>
            </a:r>
            <a:endParaRPr lang="uk-UA" dirty="0">
              <a:solidFill>
                <a:schemeClr val="tx1"/>
              </a:solidFill>
            </a:endParaRPr>
          </a:p>
        </p:txBody>
      </p:sp>
      <p:sp>
        <p:nvSpPr>
          <p:cNvPr id="11" name="Горизонтальный свиток 10"/>
          <p:cNvSpPr/>
          <p:nvPr/>
        </p:nvSpPr>
        <p:spPr>
          <a:xfrm>
            <a:off x="2267744" y="3717032"/>
            <a:ext cx="4680520" cy="2952328"/>
          </a:xfrm>
          <a:prstGeom prst="horizontalScroll">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solidFill>
                  <a:schemeClr val="tx1"/>
                </a:solidFill>
                <a:latin typeface="Times New Roman" pitchFamily="18" charset="0"/>
                <a:cs typeface="Times New Roman" pitchFamily="18" charset="0"/>
              </a:rPr>
              <a:t>У разі цькування неповнолітніми від 14 до 16 років, відповідатимуть його батьки або особи, що їх заміняють. </a:t>
            </a:r>
            <a:r>
              <a:rPr lang="ru-RU" dirty="0">
                <a:solidFill>
                  <a:schemeClr val="tx1"/>
                </a:solidFill>
                <a:latin typeface="Times New Roman" pitchFamily="18" charset="0"/>
                <a:cs typeface="Times New Roman" pitchFamily="18" charset="0"/>
              </a:rPr>
              <a:t>До них </a:t>
            </a:r>
            <a:r>
              <a:rPr lang="ru-RU" dirty="0" err="1">
                <a:solidFill>
                  <a:schemeClr val="tx1"/>
                </a:solidFill>
                <a:latin typeface="Times New Roman" pitchFamily="18" charset="0"/>
                <a:cs typeface="Times New Roman" pitchFamily="18" charset="0"/>
              </a:rPr>
              <a:t>застосовуватимуть</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покарання</a:t>
            </a:r>
            <a:r>
              <a:rPr lang="ru-RU" dirty="0">
                <a:solidFill>
                  <a:schemeClr val="tx1"/>
                </a:solidFill>
                <a:latin typeface="Times New Roman" pitchFamily="18" charset="0"/>
                <a:cs typeface="Times New Roman" pitchFamily="18" charset="0"/>
              </a:rPr>
              <a:t> у </a:t>
            </a:r>
            <a:r>
              <a:rPr lang="ru-RU" dirty="0" err="1">
                <a:solidFill>
                  <a:schemeClr val="tx1"/>
                </a:solidFill>
                <a:latin typeface="Times New Roman" pitchFamily="18" charset="0"/>
                <a:cs typeface="Times New Roman" pitchFamily="18" charset="0"/>
              </a:rPr>
              <a:t>вигляді</a:t>
            </a:r>
            <a:r>
              <a:rPr lang="ru-RU" dirty="0">
                <a:solidFill>
                  <a:schemeClr val="tx1"/>
                </a:solidFill>
                <a:latin typeface="Times New Roman" pitchFamily="18" charset="0"/>
                <a:cs typeface="Times New Roman" pitchFamily="18" charset="0"/>
              </a:rPr>
              <a:t> штрафу </a:t>
            </a:r>
            <a:r>
              <a:rPr lang="ru-RU" dirty="0" err="1">
                <a:solidFill>
                  <a:schemeClr val="tx1"/>
                </a:solidFill>
                <a:latin typeface="Times New Roman" pitchFamily="18" charset="0"/>
                <a:cs typeface="Times New Roman" pitchFamily="18" charset="0"/>
              </a:rPr>
              <a:t>від</a:t>
            </a:r>
            <a:r>
              <a:rPr lang="ru-RU" dirty="0">
                <a:solidFill>
                  <a:schemeClr val="tx1"/>
                </a:solidFill>
                <a:latin typeface="Times New Roman" pitchFamily="18" charset="0"/>
                <a:cs typeface="Times New Roman" pitchFamily="18" charset="0"/>
              </a:rPr>
              <a:t> 850 до 1700 </a:t>
            </a:r>
            <a:r>
              <a:rPr lang="ru-RU" dirty="0" err="1">
                <a:solidFill>
                  <a:schemeClr val="tx1"/>
                </a:solidFill>
                <a:latin typeface="Times New Roman" pitchFamily="18" charset="0"/>
                <a:cs typeface="Times New Roman" pitchFamily="18" charset="0"/>
              </a:rPr>
              <a:t>грн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абогромадські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роботи</a:t>
            </a:r>
            <a:r>
              <a:rPr lang="ru-RU" dirty="0">
                <a:solidFill>
                  <a:schemeClr val="tx1"/>
                </a:solidFill>
                <a:latin typeface="Times New Roman" pitchFamily="18" charset="0"/>
                <a:cs typeface="Times New Roman" pitchFamily="18" charset="0"/>
              </a:rPr>
              <a:t> на строк </a:t>
            </a:r>
            <a:r>
              <a:rPr lang="ru-RU" dirty="0" err="1">
                <a:solidFill>
                  <a:schemeClr val="tx1"/>
                </a:solidFill>
                <a:latin typeface="Times New Roman" pitchFamily="18" charset="0"/>
                <a:cs typeface="Times New Roman" pitchFamily="18" charset="0"/>
              </a:rPr>
              <a:t>від</a:t>
            </a:r>
            <a:r>
              <a:rPr lang="ru-RU" dirty="0">
                <a:solidFill>
                  <a:schemeClr val="tx1"/>
                </a:solidFill>
                <a:latin typeface="Times New Roman" pitchFamily="18" charset="0"/>
                <a:cs typeface="Times New Roman" pitchFamily="18" charset="0"/>
              </a:rPr>
              <a:t> 20 до 40 годин</a:t>
            </a:r>
            <a:endParaRPr lang="uk-UA" dirty="0">
              <a:solidFill>
                <a:schemeClr val="tx1"/>
              </a:solidFill>
            </a:endParaRPr>
          </a:p>
        </p:txBody>
      </p:sp>
    </p:spTree>
    <p:extLst>
      <p:ext uri="{BB962C8B-B14F-4D97-AF65-F5344CB8AC3E}">
        <p14:creationId xmlns:p14="http://schemas.microsoft.com/office/powerpoint/2010/main" val="2261362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000099"/>
                </a:solidFill>
              </a:rPr>
              <a:t>Відповідальність закладу</a:t>
            </a:r>
            <a:endParaRPr lang="en-US" dirty="0">
              <a:solidFill>
                <a:srgbClr val="000099"/>
              </a:solidFill>
            </a:endParaRPr>
          </a:p>
        </p:txBody>
      </p:sp>
      <p:sp>
        <p:nvSpPr>
          <p:cNvPr id="4" name="Вертикальный свиток 3"/>
          <p:cNvSpPr/>
          <p:nvPr/>
        </p:nvSpPr>
        <p:spPr>
          <a:xfrm>
            <a:off x="251520" y="1412776"/>
            <a:ext cx="8136904" cy="4320480"/>
          </a:xfrm>
          <a:prstGeom prst="verticalScroll">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uk-UA" sz="2800" dirty="0">
                <a:solidFill>
                  <a:schemeClr val="tx1"/>
                </a:solidFill>
                <a:latin typeface="Times New Roman" pitchFamily="18" charset="0"/>
                <a:cs typeface="Times New Roman" pitchFamily="18" charset="0"/>
              </a:rPr>
              <a:t>Окремо передбачена відповідальність за приховування фактів </a:t>
            </a:r>
            <a:r>
              <a:rPr lang="uk-UA" sz="2800" dirty="0" err="1">
                <a:solidFill>
                  <a:schemeClr val="tx1"/>
                </a:solidFill>
                <a:latin typeface="Times New Roman" pitchFamily="18" charset="0"/>
                <a:cs typeface="Times New Roman" pitchFamily="18" charset="0"/>
              </a:rPr>
              <a:t>булінгу</a:t>
            </a:r>
            <a:r>
              <a:rPr lang="uk-UA" sz="2800" dirty="0">
                <a:solidFill>
                  <a:schemeClr val="tx1"/>
                </a:solidFill>
                <a:latin typeface="Times New Roman" pitchFamily="18" charset="0"/>
                <a:cs typeface="Times New Roman" pitchFamily="18" charset="0"/>
              </a:rPr>
              <a:t>. Якщо керівник закладу освіти не повідомить поліцію про відомі йому випадки цькування серед учнів, його оштрафують на суму від 850 до 1700 грн або призначать виправні роботи на строк до одного місяця з відрахуванням до 20 % заробітку.</a:t>
            </a:r>
            <a:endParaRPr lang="uk-UA"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92609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a:solidFill>
                  <a:srgbClr val="000099"/>
                </a:solidFill>
              </a:rPr>
              <a:t>ЯК ПРИТЯГУВАТИМУТЬ ДО ВІДПОВІДАЛЬНОСТІ</a:t>
            </a:r>
            <a:r>
              <a:rPr lang="uk-UA" b="1" dirty="0" smtClean="0">
                <a:solidFill>
                  <a:srgbClr val="000099"/>
                </a:solidFill>
              </a:rPr>
              <a:t>?</a:t>
            </a:r>
            <a:endParaRPr lang="uk-UA" dirty="0"/>
          </a:p>
        </p:txBody>
      </p:sp>
      <p:sp>
        <p:nvSpPr>
          <p:cNvPr id="4" name="Выноска со стрелкой вправо 3"/>
          <p:cNvSpPr/>
          <p:nvPr/>
        </p:nvSpPr>
        <p:spPr>
          <a:xfrm>
            <a:off x="179512" y="1484784"/>
            <a:ext cx="3456384" cy="3528392"/>
          </a:xfrm>
          <a:prstGeom prst="rightArrowCallou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Після</a:t>
            </a:r>
            <a:r>
              <a:rPr lang="ru-RU" dirty="0">
                <a:solidFill>
                  <a:schemeClr val="tx1"/>
                </a:solidFill>
              </a:rPr>
              <a:t> того, як </a:t>
            </a:r>
            <a:r>
              <a:rPr lang="ru-RU" dirty="0" err="1">
                <a:solidFill>
                  <a:schemeClr val="tx1"/>
                </a:solidFill>
              </a:rPr>
              <a:t>повідомлення</a:t>
            </a:r>
            <a:r>
              <a:rPr lang="ru-RU" dirty="0">
                <a:solidFill>
                  <a:schemeClr val="tx1"/>
                </a:solidFill>
              </a:rPr>
              <a:t> про </a:t>
            </a:r>
            <a:r>
              <a:rPr lang="ru-RU" dirty="0" err="1">
                <a:solidFill>
                  <a:schemeClr val="tx1"/>
                </a:solidFill>
              </a:rPr>
              <a:t>вчинення</a:t>
            </a:r>
            <a:r>
              <a:rPr lang="ru-RU" dirty="0">
                <a:solidFill>
                  <a:schemeClr val="tx1"/>
                </a:solidFill>
              </a:rPr>
              <a:t> </a:t>
            </a:r>
            <a:r>
              <a:rPr lang="ru-RU" dirty="0" err="1">
                <a:solidFill>
                  <a:schemeClr val="tx1"/>
                </a:solidFill>
              </a:rPr>
              <a:t>булінгу</a:t>
            </a:r>
            <a:r>
              <a:rPr lang="ru-RU" dirty="0">
                <a:solidFill>
                  <a:schemeClr val="tx1"/>
                </a:solidFill>
              </a:rPr>
              <a:t> </a:t>
            </a:r>
            <a:r>
              <a:rPr lang="ru-RU" dirty="0" err="1">
                <a:solidFill>
                  <a:schemeClr val="tx1"/>
                </a:solidFill>
              </a:rPr>
              <a:t>надійшло</a:t>
            </a:r>
            <a:r>
              <a:rPr lang="ru-RU" dirty="0">
                <a:solidFill>
                  <a:schemeClr val="tx1"/>
                </a:solidFill>
              </a:rPr>
              <a:t> до </a:t>
            </a:r>
            <a:r>
              <a:rPr lang="ru-RU" dirty="0" err="1">
                <a:solidFill>
                  <a:schemeClr val="tx1"/>
                </a:solidFill>
              </a:rPr>
              <a:t>органів</a:t>
            </a:r>
            <a:r>
              <a:rPr lang="ru-RU" dirty="0">
                <a:solidFill>
                  <a:schemeClr val="tx1"/>
                </a:solidFill>
              </a:rPr>
              <a:t> правопорядку, </a:t>
            </a:r>
            <a:r>
              <a:rPr lang="ru-RU" dirty="0" err="1">
                <a:solidFill>
                  <a:schemeClr val="tx1"/>
                </a:solidFill>
              </a:rPr>
              <a:t>підрозділи</a:t>
            </a:r>
            <a:r>
              <a:rPr lang="ru-RU" dirty="0">
                <a:solidFill>
                  <a:schemeClr val="tx1"/>
                </a:solidFill>
              </a:rPr>
              <a:t> </a:t>
            </a:r>
            <a:r>
              <a:rPr lang="ru-RU" dirty="0" err="1">
                <a:solidFill>
                  <a:schemeClr val="tx1"/>
                </a:solidFill>
              </a:rPr>
              <a:t>поліції</a:t>
            </a:r>
            <a:r>
              <a:rPr lang="ru-RU" dirty="0">
                <a:solidFill>
                  <a:schemeClr val="tx1"/>
                </a:solidFill>
              </a:rPr>
              <a:t> у справах </a:t>
            </a:r>
            <a:r>
              <a:rPr lang="ru-RU" dirty="0" err="1">
                <a:solidFill>
                  <a:schemeClr val="tx1"/>
                </a:solidFill>
              </a:rPr>
              <a:t>неповнолітніх</a:t>
            </a:r>
            <a:r>
              <a:rPr lang="ru-RU" dirty="0">
                <a:solidFill>
                  <a:schemeClr val="tx1"/>
                </a:solidFill>
              </a:rPr>
              <a:t> </a:t>
            </a:r>
            <a:r>
              <a:rPr lang="ru-RU" dirty="0" err="1">
                <a:solidFill>
                  <a:schemeClr val="tx1"/>
                </a:solidFill>
              </a:rPr>
              <a:t>складають</a:t>
            </a:r>
            <a:r>
              <a:rPr lang="ru-RU" dirty="0">
                <a:solidFill>
                  <a:schemeClr val="tx1"/>
                </a:solidFill>
              </a:rPr>
              <a:t> протокол про </a:t>
            </a:r>
            <a:r>
              <a:rPr lang="ru-RU" dirty="0" err="1">
                <a:solidFill>
                  <a:schemeClr val="tx1"/>
                </a:solidFill>
              </a:rPr>
              <a:t>вчинення</a:t>
            </a:r>
            <a:r>
              <a:rPr lang="ru-RU" dirty="0">
                <a:solidFill>
                  <a:schemeClr val="tx1"/>
                </a:solidFill>
              </a:rPr>
              <a:t> </a:t>
            </a:r>
            <a:r>
              <a:rPr lang="ru-RU" dirty="0" err="1">
                <a:solidFill>
                  <a:schemeClr val="tx1"/>
                </a:solidFill>
              </a:rPr>
              <a:t>адміністративного</a:t>
            </a:r>
            <a:r>
              <a:rPr lang="ru-RU" dirty="0">
                <a:solidFill>
                  <a:schemeClr val="tx1"/>
                </a:solidFill>
              </a:rPr>
              <a:t> </a:t>
            </a:r>
            <a:r>
              <a:rPr lang="ru-RU" dirty="0" err="1">
                <a:solidFill>
                  <a:schemeClr val="tx1"/>
                </a:solidFill>
              </a:rPr>
              <a:t>правопорушення</a:t>
            </a:r>
            <a:endParaRPr lang="uk-UA" dirty="0">
              <a:solidFill>
                <a:schemeClr val="tx1"/>
              </a:solidFill>
            </a:endParaRPr>
          </a:p>
        </p:txBody>
      </p:sp>
      <p:sp>
        <p:nvSpPr>
          <p:cNvPr id="5" name="Выноска со стрелкой вправо 4"/>
          <p:cNvSpPr/>
          <p:nvPr/>
        </p:nvSpPr>
        <p:spPr>
          <a:xfrm>
            <a:off x="3644275" y="1412776"/>
            <a:ext cx="2808312" cy="3528392"/>
          </a:xfrm>
          <a:prstGeom prst="rightArrowCallo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700" dirty="0" err="1">
                <a:solidFill>
                  <a:schemeClr val="tx1"/>
                </a:solidFill>
              </a:rPr>
              <a:t>Після</a:t>
            </a:r>
            <a:r>
              <a:rPr lang="ru-RU" sz="1700" dirty="0">
                <a:solidFill>
                  <a:schemeClr val="tx1"/>
                </a:solidFill>
              </a:rPr>
              <a:t> </a:t>
            </a:r>
            <a:r>
              <a:rPr lang="ru-RU" sz="1700" dirty="0" err="1">
                <a:solidFill>
                  <a:schemeClr val="tx1"/>
                </a:solidFill>
              </a:rPr>
              <a:t>цього</a:t>
            </a:r>
            <a:r>
              <a:rPr lang="ru-RU" sz="1700" dirty="0">
                <a:solidFill>
                  <a:schemeClr val="tx1"/>
                </a:solidFill>
              </a:rPr>
              <a:t> справа </a:t>
            </a:r>
            <a:r>
              <a:rPr lang="ru-RU" sz="1700" dirty="0" err="1">
                <a:solidFill>
                  <a:schemeClr val="tx1"/>
                </a:solidFill>
              </a:rPr>
              <a:t>передається</a:t>
            </a:r>
            <a:r>
              <a:rPr lang="ru-RU" sz="1700" dirty="0">
                <a:solidFill>
                  <a:schemeClr val="tx1"/>
                </a:solidFill>
              </a:rPr>
              <a:t> на </a:t>
            </a:r>
            <a:r>
              <a:rPr lang="ru-RU" sz="1700" dirty="0" err="1">
                <a:solidFill>
                  <a:schemeClr val="tx1"/>
                </a:solidFill>
              </a:rPr>
              <a:t>розгляд</a:t>
            </a:r>
            <a:r>
              <a:rPr lang="ru-RU" sz="1700" dirty="0">
                <a:solidFill>
                  <a:schemeClr val="tx1"/>
                </a:solidFill>
              </a:rPr>
              <a:t> до </a:t>
            </a:r>
            <a:r>
              <a:rPr lang="ru-RU" sz="1700" dirty="0" err="1">
                <a:solidFill>
                  <a:schemeClr val="tx1"/>
                </a:solidFill>
              </a:rPr>
              <a:t>відповідного</a:t>
            </a:r>
            <a:r>
              <a:rPr lang="ru-RU" sz="1700" dirty="0">
                <a:solidFill>
                  <a:schemeClr val="tx1"/>
                </a:solidFill>
              </a:rPr>
              <a:t> суду </a:t>
            </a:r>
            <a:r>
              <a:rPr lang="ru-RU" sz="1700" dirty="0" err="1">
                <a:solidFill>
                  <a:schemeClr val="tx1"/>
                </a:solidFill>
              </a:rPr>
              <a:t>або</a:t>
            </a:r>
            <a:r>
              <a:rPr lang="ru-RU" sz="1700" dirty="0">
                <a:solidFill>
                  <a:schemeClr val="tx1"/>
                </a:solidFill>
              </a:rPr>
              <a:t> </a:t>
            </a:r>
            <a:r>
              <a:rPr lang="ru-RU" sz="1700" dirty="0" err="1">
                <a:solidFill>
                  <a:schemeClr val="tx1"/>
                </a:solidFill>
              </a:rPr>
              <a:t>судді</a:t>
            </a:r>
            <a:r>
              <a:rPr lang="ru-RU" sz="1700" dirty="0">
                <a:solidFill>
                  <a:schemeClr val="tx1"/>
                </a:solidFill>
              </a:rPr>
              <a:t> за </a:t>
            </a:r>
            <a:r>
              <a:rPr lang="ru-RU" sz="1700" dirty="0" err="1">
                <a:solidFill>
                  <a:schemeClr val="tx1"/>
                </a:solidFill>
              </a:rPr>
              <a:t>місцем</a:t>
            </a:r>
            <a:r>
              <a:rPr lang="ru-RU" sz="1700" dirty="0">
                <a:solidFill>
                  <a:schemeClr val="tx1"/>
                </a:solidFill>
              </a:rPr>
              <a:t> </a:t>
            </a:r>
            <a:r>
              <a:rPr lang="ru-RU" sz="1700" dirty="0" err="1">
                <a:solidFill>
                  <a:schemeClr val="tx1"/>
                </a:solidFill>
              </a:rPr>
              <a:t>вчинення</a:t>
            </a:r>
            <a:r>
              <a:rPr lang="ru-RU" sz="1700" dirty="0">
                <a:solidFill>
                  <a:schemeClr val="tx1"/>
                </a:solidFill>
              </a:rPr>
              <a:t> </a:t>
            </a:r>
            <a:r>
              <a:rPr lang="ru-RU" sz="1700" dirty="0" err="1">
                <a:solidFill>
                  <a:schemeClr val="tx1"/>
                </a:solidFill>
              </a:rPr>
              <a:t>правопорушення</a:t>
            </a:r>
            <a:endParaRPr lang="uk-UA" sz="1700" dirty="0">
              <a:solidFill>
                <a:schemeClr val="tx1"/>
              </a:solidFill>
            </a:endParaRPr>
          </a:p>
        </p:txBody>
      </p:sp>
      <p:sp>
        <p:nvSpPr>
          <p:cNvPr id="6" name="Выноска со стрелкой вправо 5"/>
          <p:cNvSpPr/>
          <p:nvPr/>
        </p:nvSpPr>
        <p:spPr>
          <a:xfrm>
            <a:off x="6452587" y="1412776"/>
            <a:ext cx="2691413" cy="3528392"/>
          </a:xfrm>
          <a:prstGeom prst="rightArrowCallou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a:solidFill>
                  <a:schemeClr val="tx1"/>
                </a:solidFill>
              </a:rPr>
              <a:t>Судді</a:t>
            </a:r>
            <a:r>
              <a:rPr lang="ru-RU" sz="1600" dirty="0">
                <a:solidFill>
                  <a:schemeClr val="tx1"/>
                </a:solidFill>
              </a:rPr>
              <a:t> </a:t>
            </a:r>
            <a:r>
              <a:rPr lang="ru-RU" sz="1600" dirty="0" err="1">
                <a:solidFill>
                  <a:schemeClr val="tx1"/>
                </a:solidFill>
              </a:rPr>
              <a:t>районних</a:t>
            </a:r>
            <a:r>
              <a:rPr lang="ru-RU" sz="1600" dirty="0">
                <a:solidFill>
                  <a:schemeClr val="tx1"/>
                </a:solidFill>
              </a:rPr>
              <a:t>, </a:t>
            </a:r>
            <a:r>
              <a:rPr lang="ru-RU" sz="1600" dirty="0" err="1">
                <a:solidFill>
                  <a:schemeClr val="tx1"/>
                </a:solidFill>
              </a:rPr>
              <a:t>районних</a:t>
            </a:r>
            <a:r>
              <a:rPr lang="ru-RU" sz="1600" dirty="0">
                <a:solidFill>
                  <a:schemeClr val="tx1"/>
                </a:solidFill>
              </a:rPr>
              <a:t> у </a:t>
            </a:r>
            <a:r>
              <a:rPr lang="ru-RU" sz="1600" dirty="0" err="1">
                <a:solidFill>
                  <a:schemeClr val="tx1"/>
                </a:solidFill>
              </a:rPr>
              <a:t>місті</a:t>
            </a:r>
            <a:r>
              <a:rPr lang="ru-RU" sz="1600" dirty="0">
                <a:solidFill>
                  <a:schemeClr val="tx1"/>
                </a:solidFill>
              </a:rPr>
              <a:t>, </a:t>
            </a:r>
            <a:r>
              <a:rPr lang="ru-RU" sz="1600" dirty="0" err="1">
                <a:solidFill>
                  <a:schemeClr val="tx1"/>
                </a:solidFill>
              </a:rPr>
              <a:t>міських</a:t>
            </a:r>
            <a:r>
              <a:rPr lang="ru-RU" sz="1600" dirty="0">
                <a:solidFill>
                  <a:schemeClr val="tx1"/>
                </a:solidFill>
              </a:rPr>
              <a:t> </a:t>
            </a:r>
            <a:r>
              <a:rPr lang="ru-RU" sz="1600" dirty="0" err="1">
                <a:solidFill>
                  <a:schemeClr val="tx1"/>
                </a:solidFill>
              </a:rPr>
              <a:t>чи</a:t>
            </a:r>
            <a:r>
              <a:rPr lang="ru-RU" sz="1600" dirty="0">
                <a:solidFill>
                  <a:schemeClr val="tx1"/>
                </a:solidFill>
              </a:rPr>
              <a:t> </a:t>
            </a:r>
            <a:r>
              <a:rPr lang="ru-RU" sz="1600" dirty="0" err="1">
                <a:solidFill>
                  <a:schemeClr val="tx1"/>
                </a:solidFill>
              </a:rPr>
              <a:t>міськрайонних</a:t>
            </a:r>
            <a:r>
              <a:rPr lang="ru-RU" sz="1600" dirty="0">
                <a:solidFill>
                  <a:schemeClr val="tx1"/>
                </a:solidFill>
              </a:rPr>
              <a:t> </a:t>
            </a:r>
            <a:r>
              <a:rPr lang="ru-RU" sz="1600" dirty="0" err="1">
                <a:solidFill>
                  <a:schemeClr val="tx1"/>
                </a:solidFill>
              </a:rPr>
              <a:t>судів</a:t>
            </a:r>
            <a:r>
              <a:rPr lang="ru-RU" sz="1600" dirty="0">
                <a:solidFill>
                  <a:schemeClr val="tx1"/>
                </a:solidFill>
              </a:rPr>
              <a:t> </a:t>
            </a:r>
            <a:r>
              <a:rPr lang="ru-RU" sz="1600" dirty="0" err="1">
                <a:solidFill>
                  <a:schemeClr val="tx1"/>
                </a:solidFill>
              </a:rPr>
              <a:t>розглядають</a:t>
            </a:r>
            <a:r>
              <a:rPr lang="ru-RU" sz="1600" dirty="0">
                <a:solidFill>
                  <a:schemeClr val="tx1"/>
                </a:solidFill>
              </a:rPr>
              <a:t> </a:t>
            </a:r>
            <a:r>
              <a:rPr lang="ru-RU" sz="1600" dirty="0" err="1">
                <a:solidFill>
                  <a:schemeClr val="tx1"/>
                </a:solidFill>
              </a:rPr>
              <a:t>справи</a:t>
            </a:r>
            <a:r>
              <a:rPr lang="ru-RU" sz="1600" dirty="0">
                <a:solidFill>
                  <a:schemeClr val="tx1"/>
                </a:solidFill>
              </a:rPr>
              <a:t> про </a:t>
            </a:r>
            <a:r>
              <a:rPr lang="ru-RU" sz="1600" dirty="0" err="1">
                <a:solidFill>
                  <a:schemeClr val="tx1"/>
                </a:solidFill>
              </a:rPr>
              <a:t>адміністративні</a:t>
            </a:r>
            <a:r>
              <a:rPr lang="ru-RU" sz="1600" dirty="0">
                <a:solidFill>
                  <a:schemeClr val="tx1"/>
                </a:solidFill>
              </a:rPr>
              <a:t> </a:t>
            </a:r>
            <a:r>
              <a:rPr lang="ru-RU" sz="1600" dirty="0" err="1">
                <a:solidFill>
                  <a:schemeClr val="tx1"/>
                </a:solidFill>
              </a:rPr>
              <a:t>правопорушення</a:t>
            </a:r>
            <a:r>
              <a:rPr lang="ru-RU" sz="1600" dirty="0">
                <a:solidFill>
                  <a:schemeClr val="tx1"/>
                </a:solidFill>
              </a:rPr>
              <a:t> та </a:t>
            </a:r>
            <a:r>
              <a:rPr lang="ru-RU" sz="1600" dirty="0" err="1">
                <a:solidFill>
                  <a:schemeClr val="tx1"/>
                </a:solidFill>
              </a:rPr>
              <a:t>призначають</a:t>
            </a:r>
            <a:r>
              <a:rPr lang="ru-RU" sz="1600" dirty="0">
                <a:solidFill>
                  <a:schemeClr val="tx1"/>
                </a:solidFill>
              </a:rPr>
              <a:t> вид і </a:t>
            </a:r>
            <a:r>
              <a:rPr lang="ru-RU" sz="1600" dirty="0" err="1">
                <a:solidFill>
                  <a:schemeClr val="tx1"/>
                </a:solidFill>
              </a:rPr>
              <a:t>розмір</a:t>
            </a:r>
            <a:r>
              <a:rPr lang="ru-RU" sz="1600" dirty="0">
                <a:solidFill>
                  <a:schemeClr val="tx1"/>
                </a:solidFill>
              </a:rPr>
              <a:t> </a:t>
            </a:r>
            <a:r>
              <a:rPr lang="ru-RU" sz="1600" dirty="0" err="1">
                <a:solidFill>
                  <a:schemeClr val="tx1"/>
                </a:solidFill>
              </a:rPr>
              <a:t>покарання</a:t>
            </a:r>
            <a:endParaRPr lang="uk-UA" sz="1600" dirty="0">
              <a:solidFill>
                <a:schemeClr val="tx1"/>
              </a:solidFill>
            </a:endParaRPr>
          </a:p>
        </p:txBody>
      </p:sp>
      <p:sp>
        <p:nvSpPr>
          <p:cNvPr id="7" name="Двойная стрелка влево/вправо 6"/>
          <p:cNvSpPr/>
          <p:nvPr/>
        </p:nvSpPr>
        <p:spPr>
          <a:xfrm>
            <a:off x="179512" y="5157192"/>
            <a:ext cx="8856984" cy="1584176"/>
          </a:xfrm>
          <a:prstGeom prst="leftRight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rPr>
              <a:t>Строк </a:t>
            </a:r>
            <a:r>
              <a:rPr lang="ru-RU" dirty="0" err="1">
                <a:solidFill>
                  <a:schemeClr val="tx1"/>
                </a:solidFill>
              </a:rPr>
              <a:t>розгляду</a:t>
            </a:r>
            <a:r>
              <a:rPr lang="ru-RU" dirty="0">
                <a:solidFill>
                  <a:schemeClr val="tx1"/>
                </a:solidFill>
              </a:rPr>
              <a:t> </a:t>
            </a:r>
            <a:r>
              <a:rPr lang="ru-RU" dirty="0" err="1">
                <a:solidFill>
                  <a:schemeClr val="tx1"/>
                </a:solidFill>
              </a:rPr>
              <a:t>справи</a:t>
            </a:r>
            <a:r>
              <a:rPr lang="ru-RU" dirty="0">
                <a:solidFill>
                  <a:schemeClr val="tx1"/>
                </a:solidFill>
              </a:rPr>
              <a:t> судом – 15 </a:t>
            </a:r>
            <a:r>
              <a:rPr lang="ru-RU" dirty="0" err="1">
                <a:solidFill>
                  <a:schemeClr val="tx1"/>
                </a:solidFill>
              </a:rPr>
              <a:t>днів</a:t>
            </a:r>
            <a:r>
              <a:rPr lang="ru-RU" dirty="0">
                <a:solidFill>
                  <a:schemeClr val="tx1"/>
                </a:solidFill>
              </a:rPr>
              <a:t> з для </a:t>
            </a:r>
            <a:r>
              <a:rPr lang="ru-RU" dirty="0" err="1">
                <a:solidFill>
                  <a:schemeClr val="tx1"/>
                </a:solidFill>
              </a:rPr>
              <a:t>отримання</a:t>
            </a:r>
            <a:r>
              <a:rPr lang="ru-RU" dirty="0">
                <a:solidFill>
                  <a:schemeClr val="tx1"/>
                </a:solidFill>
              </a:rPr>
              <a:t> ним протоколу про </a:t>
            </a:r>
            <a:r>
              <a:rPr lang="ru-RU" dirty="0" err="1">
                <a:solidFill>
                  <a:schemeClr val="tx1"/>
                </a:solidFill>
              </a:rPr>
              <a:t>адміністративне</a:t>
            </a:r>
            <a:r>
              <a:rPr lang="ru-RU" dirty="0">
                <a:solidFill>
                  <a:schemeClr val="tx1"/>
                </a:solidFill>
              </a:rPr>
              <a:t> </a:t>
            </a:r>
            <a:r>
              <a:rPr lang="ru-RU" dirty="0" err="1">
                <a:solidFill>
                  <a:schemeClr val="tx1"/>
                </a:solidFill>
              </a:rPr>
              <a:t>правопорушення</a:t>
            </a:r>
            <a:r>
              <a:rPr lang="ru-RU" dirty="0">
                <a:solidFill>
                  <a:schemeClr val="tx1"/>
                </a:solidFill>
              </a:rPr>
              <a:t> та </a:t>
            </a:r>
            <a:r>
              <a:rPr lang="ru-RU" dirty="0" err="1">
                <a:solidFill>
                  <a:schemeClr val="tx1"/>
                </a:solidFill>
              </a:rPr>
              <a:t>матеріалів</a:t>
            </a:r>
            <a:r>
              <a:rPr lang="ru-RU" dirty="0">
                <a:solidFill>
                  <a:schemeClr val="tx1"/>
                </a:solidFill>
              </a:rPr>
              <a:t> </a:t>
            </a:r>
            <a:r>
              <a:rPr lang="ru-RU" dirty="0" err="1">
                <a:solidFill>
                  <a:schemeClr val="tx1"/>
                </a:solidFill>
              </a:rPr>
              <a:t>справи</a:t>
            </a:r>
            <a:endParaRPr lang="uk-UA" dirty="0">
              <a:solidFill>
                <a:schemeClr val="tx1"/>
              </a:solidFill>
            </a:endParaRPr>
          </a:p>
        </p:txBody>
      </p:sp>
    </p:spTree>
    <p:extLst>
      <p:ext uri="{BB962C8B-B14F-4D97-AF65-F5344CB8AC3E}">
        <p14:creationId xmlns:p14="http://schemas.microsoft.com/office/powerpoint/2010/main" val="4128713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err="1">
                <a:solidFill>
                  <a:srgbClr val="000099"/>
                </a:solidFill>
              </a:rPr>
              <a:t>Доказами</a:t>
            </a:r>
            <a:r>
              <a:rPr lang="ru-RU" b="1" dirty="0">
                <a:solidFill>
                  <a:srgbClr val="000099"/>
                </a:solidFill>
              </a:rPr>
              <a:t> у справах про </a:t>
            </a:r>
            <a:r>
              <a:rPr lang="ru-RU" b="1" dirty="0" err="1">
                <a:solidFill>
                  <a:srgbClr val="000099"/>
                </a:solidFill>
              </a:rPr>
              <a:t>факти</a:t>
            </a:r>
            <a:r>
              <a:rPr lang="ru-RU" b="1" dirty="0">
                <a:solidFill>
                  <a:srgbClr val="000099"/>
                </a:solidFill>
              </a:rPr>
              <a:t> </a:t>
            </a:r>
            <a:r>
              <a:rPr lang="ru-RU" b="1" dirty="0" err="1">
                <a:solidFill>
                  <a:srgbClr val="000099"/>
                </a:solidFill>
              </a:rPr>
              <a:t>цькування</a:t>
            </a:r>
            <a:r>
              <a:rPr lang="ru-RU" b="1" dirty="0">
                <a:solidFill>
                  <a:srgbClr val="000099"/>
                </a:solidFill>
              </a:rPr>
              <a:t> </a:t>
            </a:r>
            <a:r>
              <a:rPr lang="ru-RU" b="1" dirty="0" err="1">
                <a:solidFill>
                  <a:srgbClr val="000099"/>
                </a:solidFill>
              </a:rPr>
              <a:t>можуть</a:t>
            </a:r>
            <a:r>
              <a:rPr lang="ru-RU" b="1" dirty="0">
                <a:solidFill>
                  <a:srgbClr val="000099"/>
                </a:solidFill>
              </a:rPr>
              <a:t> бути:</a:t>
            </a:r>
            <a:endParaRPr lang="uk-UA" dirty="0"/>
          </a:p>
        </p:txBody>
      </p:sp>
      <p:sp>
        <p:nvSpPr>
          <p:cNvPr id="11" name="Блок-схема: память с посл. доступом 10"/>
          <p:cNvSpPr/>
          <p:nvPr/>
        </p:nvSpPr>
        <p:spPr>
          <a:xfrm>
            <a:off x="179512" y="1681849"/>
            <a:ext cx="2592288" cy="2088232"/>
          </a:xfrm>
          <a:prstGeom prst="flowChartMagneticTap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поясненя</a:t>
            </a:r>
            <a:r>
              <a:rPr lang="ru-RU" dirty="0">
                <a:solidFill>
                  <a:schemeClr val="tx1"/>
                </a:solidFill>
              </a:rPr>
              <a:t> особи, яку </a:t>
            </a:r>
            <a:r>
              <a:rPr lang="ru-RU" dirty="0" err="1">
                <a:solidFill>
                  <a:schemeClr val="tx1"/>
                </a:solidFill>
              </a:rPr>
              <a:t>притягують</a:t>
            </a:r>
            <a:r>
              <a:rPr lang="ru-RU" dirty="0">
                <a:solidFill>
                  <a:schemeClr val="tx1"/>
                </a:solidFill>
              </a:rPr>
              <a:t> до </a:t>
            </a:r>
            <a:r>
              <a:rPr lang="ru-RU" dirty="0" err="1" smtClean="0">
                <a:solidFill>
                  <a:schemeClr val="tx1"/>
                </a:solidFill>
              </a:rPr>
              <a:t>відповідальності</a:t>
            </a:r>
            <a:endParaRPr lang="uk-UA" dirty="0">
              <a:solidFill>
                <a:schemeClr val="tx1"/>
              </a:solidFill>
            </a:endParaRPr>
          </a:p>
        </p:txBody>
      </p:sp>
      <p:sp>
        <p:nvSpPr>
          <p:cNvPr id="14" name="Блок-схема: память с посл. доступом 13"/>
          <p:cNvSpPr/>
          <p:nvPr/>
        </p:nvSpPr>
        <p:spPr>
          <a:xfrm>
            <a:off x="3131840" y="1681849"/>
            <a:ext cx="2808312" cy="2062968"/>
          </a:xfrm>
          <a:prstGeom prst="flowChartMagneticTap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err="1">
                <a:solidFill>
                  <a:schemeClr val="tx1"/>
                </a:solidFill>
              </a:rPr>
              <a:t>пояснення</a:t>
            </a:r>
            <a:r>
              <a:rPr lang="ru-RU" sz="2400" dirty="0">
                <a:solidFill>
                  <a:schemeClr val="tx1"/>
                </a:solidFill>
              </a:rPr>
              <a:t> </a:t>
            </a:r>
            <a:r>
              <a:rPr lang="ru-RU" sz="2400" dirty="0" err="1">
                <a:solidFill>
                  <a:schemeClr val="tx1"/>
                </a:solidFill>
              </a:rPr>
              <a:t>потерпілого</a:t>
            </a:r>
            <a:r>
              <a:rPr lang="ru-RU" sz="2400" dirty="0">
                <a:solidFill>
                  <a:schemeClr val="tx1"/>
                </a:solidFill>
              </a:rPr>
              <a:t> та </a:t>
            </a:r>
            <a:r>
              <a:rPr lang="ru-RU" sz="2400" dirty="0" err="1">
                <a:solidFill>
                  <a:schemeClr val="tx1"/>
                </a:solidFill>
              </a:rPr>
              <a:t>свідків</a:t>
            </a:r>
            <a:endParaRPr lang="uk-UA" sz="2400" dirty="0">
              <a:solidFill>
                <a:schemeClr val="tx1"/>
              </a:solidFill>
            </a:endParaRPr>
          </a:p>
        </p:txBody>
      </p:sp>
      <p:sp>
        <p:nvSpPr>
          <p:cNvPr id="16" name="Блок-схема: память с посл. доступом 15"/>
          <p:cNvSpPr/>
          <p:nvPr/>
        </p:nvSpPr>
        <p:spPr>
          <a:xfrm>
            <a:off x="6156176" y="1674188"/>
            <a:ext cx="2808312" cy="2062968"/>
          </a:xfrm>
          <a:prstGeom prst="flowChartMagneticTap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500" dirty="0" err="1" smtClean="0">
                <a:solidFill>
                  <a:schemeClr val="tx1"/>
                </a:solidFill>
              </a:rPr>
              <a:t>висновок</a:t>
            </a:r>
            <a:r>
              <a:rPr lang="ru-RU" sz="1500" dirty="0" smtClean="0">
                <a:solidFill>
                  <a:schemeClr val="tx1"/>
                </a:solidFill>
              </a:rPr>
              <a:t> </a:t>
            </a:r>
            <a:r>
              <a:rPr lang="ru-RU" sz="1500" dirty="0" err="1" smtClean="0">
                <a:solidFill>
                  <a:schemeClr val="tx1"/>
                </a:solidFill>
              </a:rPr>
              <a:t>експерта</a:t>
            </a:r>
            <a:r>
              <a:rPr lang="ru-RU" sz="1500" dirty="0" smtClean="0">
                <a:solidFill>
                  <a:schemeClr val="tx1"/>
                </a:solidFill>
              </a:rPr>
              <a:t> (</a:t>
            </a:r>
            <a:r>
              <a:rPr lang="ru-RU" sz="1500" dirty="0" err="1" smtClean="0">
                <a:solidFill>
                  <a:schemeClr val="tx1"/>
                </a:solidFill>
              </a:rPr>
              <a:t>якщо</a:t>
            </a:r>
            <a:r>
              <a:rPr lang="ru-RU" sz="1500" dirty="0" smtClean="0">
                <a:solidFill>
                  <a:schemeClr val="tx1"/>
                </a:solidFill>
              </a:rPr>
              <a:t> в </a:t>
            </a:r>
            <a:r>
              <a:rPr lang="ru-RU" sz="1500" dirty="0" err="1" smtClean="0">
                <a:solidFill>
                  <a:schemeClr val="tx1"/>
                </a:solidFill>
              </a:rPr>
              <a:t>результаті</a:t>
            </a:r>
            <a:r>
              <a:rPr lang="ru-RU" sz="1500" dirty="0" smtClean="0">
                <a:solidFill>
                  <a:schemeClr val="tx1"/>
                </a:solidFill>
              </a:rPr>
              <a:t> </a:t>
            </a:r>
            <a:r>
              <a:rPr lang="ru-RU" sz="1500" dirty="0" err="1" smtClean="0">
                <a:solidFill>
                  <a:schemeClr val="tx1"/>
                </a:solidFill>
              </a:rPr>
              <a:t>вчинення</a:t>
            </a:r>
            <a:r>
              <a:rPr lang="ru-RU" sz="1500" dirty="0" smtClean="0">
                <a:solidFill>
                  <a:schemeClr val="tx1"/>
                </a:solidFill>
              </a:rPr>
              <a:t> </a:t>
            </a:r>
            <a:r>
              <a:rPr lang="ru-RU" sz="1500" dirty="0" err="1" smtClean="0">
                <a:solidFill>
                  <a:schemeClr val="tx1"/>
                </a:solidFill>
              </a:rPr>
              <a:t>правопорушення</a:t>
            </a:r>
            <a:r>
              <a:rPr lang="ru-RU" sz="1500" dirty="0" smtClean="0">
                <a:solidFill>
                  <a:schemeClr val="tx1"/>
                </a:solidFill>
              </a:rPr>
              <a:t> </a:t>
            </a:r>
            <a:r>
              <a:rPr lang="ru-RU" sz="1500" dirty="0" err="1" smtClean="0">
                <a:solidFill>
                  <a:schemeClr val="tx1"/>
                </a:solidFill>
              </a:rPr>
              <a:t>була</a:t>
            </a:r>
            <a:r>
              <a:rPr lang="ru-RU" sz="1500" dirty="0" smtClean="0">
                <a:solidFill>
                  <a:schemeClr val="tx1"/>
                </a:solidFill>
              </a:rPr>
              <a:t> </a:t>
            </a:r>
            <a:r>
              <a:rPr lang="ru-RU" sz="1500" dirty="0" err="1" smtClean="0">
                <a:solidFill>
                  <a:schemeClr val="tx1"/>
                </a:solidFill>
              </a:rPr>
              <a:t>завдана</a:t>
            </a:r>
            <a:r>
              <a:rPr lang="ru-RU" sz="1500" dirty="0" smtClean="0">
                <a:solidFill>
                  <a:schemeClr val="tx1"/>
                </a:solidFill>
              </a:rPr>
              <a:t> </a:t>
            </a:r>
            <a:r>
              <a:rPr lang="ru-RU" sz="1500" dirty="0" err="1" smtClean="0">
                <a:solidFill>
                  <a:schemeClr val="tx1"/>
                </a:solidFill>
              </a:rPr>
              <a:t>фізична</a:t>
            </a:r>
            <a:r>
              <a:rPr lang="ru-RU" sz="1500" dirty="0" smtClean="0">
                <a:solidFill>
                  <a:schemeClr val="tx1"/>
                </a:solidFill>
              </a:rPr>
              <a:t> </a:t>
            </a:r>
            <a:r>
              <a:rPr lang="ru-RU" sz="1500" dirty="0" err="1" smtClean="0">
                <a:solidFill>
                  <a:schemeClr val="tx1"/>
                </a:solidFill>
              </a:rPr>
              <a:t>чи</a:t>
            </a:r>
            <a:r>
              <a:rPr lang="ru-RU" sz="1500" dirty="0" smtClean="0">
                <a:solidFill>
                  <a:schemeClr val="tx1"/>
                </a:solidFill>
              </a:rPr>
              <a:t> </a:t>
            </a:r>
            <a:r>
              <a:rPr lang="ru-RU" sz="1500" dirty="0" err="1" smtClean="0">
                <a:solidFill>
                  <a:schemeClr val="tx1"/>
                </a:solidFill>
              </a:rPr>
              <a:t>психологічна</a:t>
            </a:r>
            <a:r>
              <a:rPr lang="ru-RU" sz="1500" dirty="0" smtClean="0">
                <a:solidFill>
                  <a:schemeClr val="tx1"/>
                </a:solidFill>
              </a:rPr>
              <a:t> шкода)</a:t>
            </a:r>
            <a:endParaRPr lang="uk-UA" sz="1500" dirty="0">
              <a:solidFill>
                <a:schemeClr val="tx1"/>
              </a:solidFill>
            </a:endParaRPr>
          </a:p>
        </p:txBody>
      </p:sp>
      <p:sp>
        <p:nvSpPr>
          <p:cNvPr id="17" name="Блок-схема: память с посл. доступом 16"/>
          <p:cNvSpPr/>
          <p:nvPr/>
        </p:nvSpPr>
        <p:spPr>
          <a:xfrm>
            <a:off x="179512" y="4172263"/>
            <a:ext cx="2808312" cy="2062968"/>
          </a:xfrm>
          <a:prstGeom prst="flowChartMagneticTap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речові</a:t>
            </a:r>
            <a:r>
              <a:rPr lang="ru-RU" dirty="0">
                <a:solidFill>
                  <a:schemeClr val="tx1"/>
                </a:solidFill>
              </a:rPr>
              <a:t> </a:t>
            </a:r>
            <a:r>
              <a:rPr lang="ru-RU" dirty="0" err="1">
                <a:solidFill>
                  <a:schemeClr val="tx1"/>
                </a:solidFill>
              </a:rPr>
              <a:t>докази</a:t>
            </a:r>
            <a:r>
              <a:rPr lang="ru-RU" dirty="0">
                <a:solidFill>
                  <a:schemeClr val="tx1"/>
                </a:solidFill>
              </a:rPr>
              <a:t> у </a:t>
            </a:r>
            <a:r>
              <a:rPr lang="ru-RU" dirty="0" err="1">
                <a:solidFill>
                  <a:schemeClr val="tx1"/>
                </a:solidFill>
              </a:rPr>
              <a:t>вигляді</a:t>
            </a:r>
            <a:r>
              <a:rPr lang="ru-RU" dirty="0">
                <a:solidFill>
                  <a:schemeClr val="tx1"/>
                </a:solidFill>
              </a:rPr>
              <a:t> </a:t>
            </a:r>
            <a:r>
              <a:rPr lang="ru-RU" dirty="0" err="1">
                <a:solidFill>
                  <a:schemeClr val="tx1"/>
                </a:solidFill>
              </a:rPr>
              <a:t>зіпсованих</a:t>
            </a:r>
            <a:r>
              <a:rPr lang="ru-RU" dirty="0">
                <a:solidFill>
                  <a:schemeClr val="tx1"/>
                </a:solidFill>
              </a:rPr>
              <a:t> </a:t>
            </a:r>
            <a:r>
              <a:rPr lang="ru-RU" dirty="0" err="1">
                <a:solidFill>
                  <a:schemeClr val="tx1"/>
                </a:solidFill>
              </a:rPr>
              <a:t>особистих</a:t>
            </a:r>
            <a:r>
              <a:rPr lang="ru-RU" dirty="0">
                <a:solidFill>
                  <a:schemeClr val="tx1"/>
                </a:solidFill>
              </a:rPr>
              <a:t> речей </a:t>
            </a:r>
            <a:r>
              <a:rPr lang="ru-RU" dirty="0" err="1">
                <a:solidFill>
                  <a:schemeClr val="tx1"/>
                </a:solidFill>
              </a:rPr>
              <a:t>постраждалого</a:t>
            </a:r>
            <a:endParaRPr lang="uk-UA" dirty="0">
              <a:solidFill>
                <a:schemeClr val="tx1"/>
              </a:solidFill>
            </a:endParaRPr>
          </a:p>
        </p:txBody>
      </p:sp>
      <p:sp>
        <p:nvSpPr>
          <p:cNvPr id="18" name="Блок-схема: память с посл. доступом 17"/>
          <p:cNvSpPr/>
          <p:nvPr/>
        </p:nvSpPr>
        <p:spPr>
          <a:xfrm>
            <a:off x="3131840" y="4172263"/>
            <a:ext cx="2808312" cy="2062968"/>
          </a:xfrm>
          <a:prstGeom prst="flowChartMagneticTap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письмові</a:t>
            </a:r>
            <a:r>
              <a:rPr lang="ru-RU" dirty="0">
                <a:solidFill>
                  <a:schemeClr val="tx1"/>
                </a:solidFill>
              </a:rPr>
              <a:t> </a:t>
            </a:r>
            <a:r>
              <a:rPr lang="ru-RU" dirty="0" err="1">
                <a:solidFill>
                  <a:schemeClr val="tx1"/>
                </a:solidFill>
              </a:rPr>
              <a:t>документи</a:t>
            </a:r>
            <a:endParaRPr lang="uk-UA" dirty="0">
              <a:solidFill>
                <a:schemeClr val="tx1"/>
              </a:solidFill>
            </a:endParaRPr>
          </a:p>
        </p:txBody>
      </p:sp>
      <p:sp>
        <p:nvSpPr>
          <p:cNvPr id="19" name="Блок-схема: память с посл. доступом 18"/>
          <p:cNvSpPr/>
          <p:nvPr/>
        </p:nvSpPr>
        <p:spPr>
          <a:xfrm>
            <a:off x="6012160" y="4149080"/>
            <a:ext cx="2808312" cy="2062968"/>
          </a:xfrm>
          <a:prstGeom prst="flowChartMagneticTap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600" dirty="0" err="1">
                <a:solidFill>
                  <a:schemeClr val="tx1"/>
                </a:solidFill>
              </a:rPr>
              <a:t>матеріали</a:t>
            </a:r>
            <a:r>
              <a:rPr lang="ru-RU" sz="1600" dirty="0">
                <a:solidFill>
                  <a:schemeClr val="tx1"/>
                </a:solidFill>
              </a:rPr>
              <a:t> </a:t>
            </a:r>
            <a:r>
              <a:rPr lang="ru-RU" sz="1600" dirty="0" err="1">
                <a:solidFill>
                  <a:schemeClr val="tx1"/>
                </a:solidFill>
              </a:rPr>
              <a:t>листування</a:t>
            </a:r>
            <a:r>
              <a:rPr lang="ru-RU" sz="1600" dirty="0">
                <a:solidFill>
                  <a:schemeClr val="tx1"/>
                </a:solidFill>
              </a:rPr>
              <a:t>, в тому </a:t>
            </a:r>
            <a:r>
              <a:rPr lang="ru-RU" sz="1600" dirty="0" err="1">
                <a:solidFill>
                  <a:schemeClr val="tx1"/>
                </a:solidFill>
              </a:rPr>
              <a:t>числі</a:t>
            </a:r>
            <a:r>
              <a:rPr lang="ru-RU" sz="1600" dirty="0">
                <a:solidFill>
                  <a:schemeClr val="tx1"/>
                </a:solidFill>
              </a:rPr>
              <a:t> – переписки в </a:t>
            </a:r>
            <a:r>
              <a:rPr lang="ru-RU" sz="1600" dirty="0" err="1">
                <a:solidFill>
                  <a:schemeClr val="tx1"/>
                </a:solidFill>
              </a:rPr>
              <a:t>соціальних</a:t>
            </a:r>
            <a:r>
              <a:rPr lang="ru-RU" sz="1600" dirty="0">
                <a:solidFill>
                  <a:schemeClr val="tx1"/>
                </a:solidFill>
              </a:rPr>
              <a:t> мережах, </a:t>
            </a:r>
            <a:r>
              <a:rPr lang="ru-RU" sz="1600" dirty="0" err="1">
                <a:solidFill>
                  <a:schemeClr val="tx1"/>
                </a:solidFill>
              </a:rPr>
              <a:t>відео-матеріали</a:t>
            </a:r>
            <a:r>
              <a:rPr lang="ru-RU" sz="1600" dirty="0">
                <a:solidFill>
                  <a:schemeClr val="tx1"/>
                </a:solidFill>
              </a:rPr>
              <a:t>, на </a:t>
            </a:r>
            <a:r>
              <a:rPr lang="ru-RU" sz="1600" dirty="0" err="1">
                <a:solidFill>
                  <a:schemeClr val="tx1"/>
                </a:solidFill>
              </a:rPr>
              <a:t>яких</a:t>
            </a:r>
            <a:r>
              <a:rPr lang="ru-RU" sz="1600" dirty="0">
                <a:solidFill>
                  <a:schemeClr val="tx1"/>
                </a:solidFill>
              </a:rPr>
              <a:t> </a:t>
            </a:r>
            <a:r>
              <a:rPr lang="ru-RU" sz="1600" dirty="0" err="1">
                <a:solidFill>
                  <a:schemeClr val="tx1"/>
                </a:solidFill>
              </a:rPr>
              <a:t>зафіксовано</a:t>
            </a:r>
            <a:r>
              <a:rPr lang="ru-RU" sz="1600" dirty="0">
                <a:solidFill>
                  <a:schemeClr val="tx1"/>
                </a:solidFill>
              </a:rPr>
              <a:t> </a:t>
            </a:r>
            <a:r>
              <a:rPr lang="ru-RU" sz="1600" dirty="0" err="1">
                <a:solidFill>
                  <a:schemeClr val="tx1"/>
                </a:solidFill>
              </a:rPr>
              <a:t>процес</a:t>
            </a:r>
            <a:r>
              <a:rPr lang="ru-RU" sz="1600" dirty="0">
                <a:solidFill>
                  <a:schemeClr val="tx1"/>
                </a:solidFill>
              </a:rPr>
              <a:t> </a:t>
            </a:r>
            <a:r>
              <a:rPr lang="ru-RU" sz="1600" dirty="0" err="1">
                <a:solidFill>
                  <a:schemeClr val="tx1"/>
                </a:solidFill>
              </a:rPr>
              <a:t>цькування</a:t>
            </a:r>
            <a:endParaRPr lang="uk-UA" sz="1600" dirty="0">
              <a:solidFill>
                <a:schemeClr val="tx1"/>
              </a:solidFill>
            </a:endParaRPr>
          </a:p>
        </p:txBody>
      </p:sp>
      <p:sp>
        <p:nvSpPr>
          <p:cNvPr id="20" name="Прямоугольник 19"/>
          <p:cNvSpPr/>
          <p:nvPr/>
        </p:nvSpPr>
        <p:spPr>
          <a:xfrm>
            <a:off x="46223" y="6336604"/>
            <a:ext cx="9009659" cy="523220"/>
          </a:xfrm>
          <a:prstGeom prst="rect">
            <a:avLst/>
          </a:prstGeom>
        </p:spPr>
        <p:txBody>
          <a:bodyPr wrap="square">
            <a:spAutoFit/>
          </a:bodyPr>
          <a:lstStyle/>
          <a:p>
            <a:r>
              <a:rPr lang="uk-UA" sz="1400" i="1" dirty="0"/>
              <a:t>Притягнення до адміністративної відповідальності за вчинення </a:t>
            </a:r>
            <a:r>
              <a:rPr lang="uk-UA" sz="1400" i="1" dirty="0" err="1"/>
              <a:t>булінгу</a:t>
            </a:r>
            <a:r>
              <a:rPr lang="uk-UA" sz="1400" i="1" dirty="0"/>
              <a:t> (цькування) без рішення суду неможливе</a:t>
            </a:r>
            <a:endParaRPr lang="uk-UA" sz="1400" dirty="0"/>
          </a:p>
        </p:txBody>
      </p:sp>
    </p:spTree>
    <p:extLst>
      <p:ext uri="{BB962C8B-B14F-4D97-AF65-F5344CB8AC3E}">
        <p14:creationId xmlns:p14="http://schemas.microsoft.com/office/powerpoint/2010/main" val="302461433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TotalTime>
  <Words>740</Words>
  <Application>Microsoft Office PowerPoint</Application>
  <PresentationFormat>Экран (4:3)</PresentationFormat>
  <Paragraphs>59</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Закон України «Про внесення змін до деяких законодавчих актів України щодо протидії булінгу (цькуванню)»</vt:lpstr>
      <vt:lpstr>Закон вносить зміни до таких законодавчих актів України як: </vt:lpstr>
      <vt:lpstr>ЩО ТАКЕ БУЛІНГ (ЦЬКУВАННЯ)</vt:lpstr>
      <vt:lpstr>Закон визначає типові ознаки цькування:</vt:lpstr>
      <vt:lpstr>Булінг – це насильство</vt:lpstr>
      <vt:lpstr>Відповідальність</vt:lpstr>
      <vt:lpstr>Відповідальність закладу</vt:lpstr>
      <vt:lpstr>ЯК ПРИТЯГУВАТИМУТЬ ДО ВІДПОВІДАЛЬНОСТІ?</vt:lpstr>
      <vt:lpstr>Доказами у справах про факти цькування можуть бути:</vt:lpstr>
      <vt:lpstr>Алгоритм роботи з випадками цькування</vt:lpstr>
      <vt:lpstr>Алгоритм роботи з випадками цькування</vt:lpstr>
      <vt:lpstr>Заклади освіти, повинні на своїх веб-сайтах давати відкритий доступ до: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 України «Про внесення змін до деяких законодавчих актів України щодо протидії булінгу (цькуванню)»</dc:title>
  <cp:lastModifiedBy>user</cp:lastModifiedBy>
  <cp:revision>26</cp:revision>
  <dcterms:modified xsi:type="dcterms:W3CDTF">2019-02-11T13:01:35Z</dcterms:modified>
</cp:coreProperties>
</file>